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19" r:id="rId2"/>
  </p:sldMasterIdLst>
  <p:notesMasterIdLst>
    <p:notesMasterId r:id="rId45"/>
  </p:notesMasterIdLst>
  <p:sldIdLst>
    <p:sldId id="290" r:id="rId3"/>
    <p:sldId id="292" r:id="rId4"/>
    <p:sldId id="291" r:id="rId5"/>
    <p:sldId id="293" r:id="rId6"/>
    <p:sldId id="277" r:id="rId7"/>
    <p:sldId id="274" r:id="rId8"/>
    <p:sldId id="328" r:id="rId9"/>
    <p:sldId id="266" r:id="rId10"/>
    <p:sldId id="295" r:id="rId11"/>
    <p:sldId id="278" r:id="rId12"/>
    <p:sldId id="344" r:id="rId13"/>
    <p:sldId id="306" r:id="rId14"/>
    <p:sldId id="300" r:id="rId15"/>
    <p:sldId id="280" r:id="rId16"/>
    <p:sldId id="281" r:id="rId17"/>
    <p:sldId id="345" r:id="rId18"/>
    <p:sldId id="283" r:id="rId19"/>
    <p:sldId id="284" r:id="rId20"/>
    <p:sldId id="350" r:id="rId21"/>
    <p:sldId id="321" r:id="rId22"/>
    <p:sldId id="301" r:id="rId23"/>
    <p:sldId id="338" r:id="rId24"/>
    <p:sldId id="335" r:id="rId25"/>
    <p:sldId id="326" r:id="rId26"/>
    <p:sldId id="287" r:id="rId27"/>
    <p:sldId id="288" r:id="rId28"/>
    <p:sldId id="329" r:id="rId29"/>
    <p:sldId id="320" r:id="rId30"/>
    <p:sldId id="346" r:id="rId31"/>
    <p:sldId id="310" r:id="rId32"/>
    <p:sldId id="325" r:id="rId33"/>
    <p:sldId id="330" r:id="rId34"/>
    <p:sldId id="311" r:id="rId35"/>
    <p:sldId id="312" r:id="rId36"/>
    <p:sldId id="314" r:id="rId37"/>
    <p:sldId id="331" r:id="rId38"/>
    <p:sldId id="315" r:id="rId39"/>
    <p:sldId id="348" r:id="rId40"/>
    <p:sldId id="339" r:id="rId41"/>
    <p:sldId id="349" r:id="rId42"/>
    <p:sldId id="316" r:id="rId43"/>
    <p:sldId id="296" r:id="rId44"/>
  </p:sldIdLst>
  <p:sldSz cx="12192000" cy="6858000"/>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a:srgbClr val="A3DDF1"/>
    <a:srgbClr val="FFCCCC"/>
    <a:srgbClr val="FA90C8"/>
    <a:srgbClr val="AC75D5"/>
    <a:srgbClr val="FF9999"/>
    <a:srgbClr val="F74BA5"/>
    <a:srgbClr val="ED7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95512" autoAdjust="0"/>
  </p:normalViewPr>
  <p:slideViewPr>
    <p:cSldViewPr snapToGrid="0">
      <p:cViewPr varScale="1">
        <p:scale>
          <a:sx n="111" d="100"/>
          <a:sy n="111" d="100"/>
        </p:scale>
        <p:origin x="3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99075982637825"/>
          <c:y val="6.7635772266306668E-2"/>
          <c:w val="0.88721916573590376"/>
          <c:h val="0.79728562479695608"/>
        </c:manualLayout>
      </c:layout>
      <c:barChart>
        <c:barDir val="col"/>
        <c:grouping val="clustered"/>
        <c:varyColors val="0"/>
        <c:ser>
          <c:idx val="0"/>
          <c:order val="0"/>
          <c:tx>
            <c:strRef>
              <c:f>'слайд № 2публ. сл.15-17'!$B$5</c:f>
              <c:strCache>
                <c:ptCount val="1"/>
              </c:strCache>
            </c:strRef>
          </c:tx>
          <c:invertIfNegative val="0"/>
          <c:dLbls>
            <c:spPr>
              <a:noFill/>
              <a:ln>
                <a:noFill/>
              </a:ln>
              <a:effectLst/>
              <a:scene3d>
                <a:camera prst="orthographicFront"/>
                <a:lightRig rig="threePt" dir="t"/>
              </a:scene3d>
              <a:sp3d>
                <a:bevelT w="165100" prst="coolSlant"/>
              </a:sp3d>
            </c:spPr>
            <c:txPr>
              <a:bodyPr wrap="square" lIns="38100" tIns="19050" rIns="38100" bIns="19050" anchor="ctr">
                <a:spAutoFit/>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сл.15-17'!$B$6:$B$8</c:f>
            </c:numRef>
          </c:val>
        </c:ser>
        <c:ser>
          <c:idx val="2"/>
          <c:order val="2"/>
          <c:tx>
            <c:strRef>
              <c:f>'слайд № 2публ. сл.15-17'!$D$5</c:f>
              <c:strCache>
                <c:ptCount val="1"/>
                <c:pt idx="0">
                  <c:v>2022 год (факт)</c:v>
                </c:pt>
              </c:strCache>
            </c:strRef>
          </c:tx>
          <c:spPr>
            <a:solidFill>
              <a:srgbClr val="A5A5A5"/>
            </a:solidFill>
            <a:ln w="25400">
              <a:noFill/>
            </a:ln>
            <a:scene3d>
              <a:camera prst="orthographicFront"/>
              <a:lightRig rig="threePt" dir="t"/>
            </a:scene3d>
            <a:sp3d>
              <a:bevelT prst="relaxedInset"/>
            </a:sp3d>
          </c:spPr>
          <c:invertIfNegative val="0"/>
          <c:dLbls>
            <c:spPr>
              <a:noFill/>
              <a:ln>
                <a:noFill/>
              </a:ln>
              <a:effectLst/>
            </c:spPr>
            <c:txPr>
              <a:bodyPr wrap="square" lIns="38100" tIns="19050" rIns="38100" bIns="19050" anchor="ctr">
                <a:spAutoFit/>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сл.15-17'!$D$6:$D$8</c:f>
              <c:numCache>
                <c:formatCode>#\ ##0.0</c:formatCode>
                <c:ptCount val="3"/>
                <c:pt idx="0">
                  <c:v>24290.3</c:v>
                </c:pt>
                <c:pt idx="1">
                  <c:v>24841.1</c:v>
                </c:pt>
                <c:pt idx="2">
                  <c:v>-550.79999999999927</c:v>
                </c:pt>
              </c:numCache>
            </c:numRef>
          </c:val>
        </c:ser>
        <c:ser>
          <c:idx val="3"/>
          <c:order val="3"/>
          <c:tx>
            <c:strRef>
              <c:f>'слайд № 2публ. сл.15-17'!$E$5</c:f>
              <c:strCache>
                <c:ptCount val="1"/>
                <c:pt idx="0">
                  <c:v>2023 год</c:v>
                </c:pt>
              </c:strCache>
            </c:strRef>
          </c:tx>
          <c:spPr>
            <a:solidFill>
              <a:srgbClr val="FFC000"/>
            </a:solidFill>
            <a:ln w="25400">
              <a:noFill/>
            </a:ln>
            <a:scene3d>
              <a:camera prst="orthographicFront"/>
              <a:lightRig rig="threePt" dir="t"/>
            </a:scene3d>
            <a:sp3d>
              <a:bevelT/>
            </a:sp3d>
          </c:spPr>
          <c:invertIfNegative val="0"/>
          <c:dLbls>
            <c:spPr>
              <a:noFill/>
              <a:ln>
                <a:noFill/>
              </a:ln>
              <a:effectLst/>
            </c:spPr>
            <c:txPr>
              <a:bodyPr wrap="square" lIns="38100" tIns="19050" rIns="38100" bIns="19050" anchor="ctr">
                <a:spAutoFit/>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сл.15-17'!$E$6:$E$8</c:f>
              <c:numCache>
                <c:formatCode>#\ ##0.0</c:formatCode>
                <c:ptCount val="3"/>
                <c:pt idx="0">
                  <c:v>25452.7</c:v>
                </c:pt>
                <c:pt idx="1">
                  <c:v>26672.799999999999</c:v>
                </c:pt>
                <c:pt idx="2">
                  <c:v>-1220.0999999999985</c:v>
                </c:pt>
              </c:numCache>
            </c:numRef>
          </c:val>
        </c:ser>
        <c:ser>
          <c:idx val="1"/>
          <c:order val="1"/>
          <c:tx>
            <c:strRef>
              <c:f>'слайд № 2публ. сл.15-17'!$C$5</c:f>
              <c:strCache>
                <c:ptCount val="1"/>
              </c:strCache>
            </c:strRef>
          </c:tx>
          <c:invertIfNegative val="0"/>
          <c:dLbls>
            <c:spPr>
              <a:noFill/>
              <a:ln w="25400">
                <a:noFill/>
              </a:ln>
            </c:spPr>
            <c:txPr>
              <a:bodyPr wrap="square" lIns="38100" tIns="19050" rIns="38100" bIns="19050" anchor="ctr">
                <a:spAutoFit/>
              </a:bodyPr>
              <a:lstStyle/>
              <a:p>
                <a:pPr>
                  <a:defRPr sz="1400" b="1" i="0" u="none" strike="noStrike" baseline="0">
                    <a:solidFill>
                      <a:srgbClr val="000000"/>
                    </a:solidFill>
                    <a:latin typeface="Times New Roman"/>
                    <a:ea typeface="Times New Roman"/>
                    <a:cs typeface="Times New Roman"/>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сл.15-17'!$C$6:$C$8</c:f>
            </c:numRef>
          </c:val>
        </c:ser>
        <c:ser>
          <c:idx val="4"/>
          <c:order val="4"/>
          <c:tx>
            <c:strRef>
              <c:f>'слайд № 2публ. сл.15-17'!$F$5</c:f>
              <c:strCache>
                <c:ptCount val="1"/>
                <c:pt idx="0">
                  <c:v>2024 год</c:v>
                </c:pt>
              </c:strCache>
            </c:strRef>
          </c:tx>
          <c:spPr>
            <a:solidFill>
              <a:srgbClr val="AC75D5"/>
            </a:solidFill>
            <a:ln>
              <a:noFill/>
            </a:ln>
            <a:effectLst/>
            <a:scene3d>
              <a:camera prst="orthographicFront"/>
              <a:lightRig rig="threePt" dir="t"/>
            </a:scene3d>
            <a:sp3d>
              <a:bevelT/>
              <a:bevelB/>
            </a:sp3d>
          </c:spPr>
          <c:invertIfNegative val="0"/>
          <c:dLbls>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сл.15-17'!$F$6:$F$8</c:f>
              <c:numCache>
                <c:formatCode>#\ ##0.0</c:formatCode>
                <c:ptCount val="3"/>
                <c:pt idx="0">
                  <c:v>24259.1</c:v>
                </c:pt>
                <c:pt idx="1">
                  <c:v>25129.5</c:v>
                </c:pt>
                <c:pt idx="2">
                  <c:v>-870.40000000000146</c:v>
                </c:pt>
              </c:numCache>
            </c:numRef>
          </c:val>
        </c:ser>
        <c:ser>
          <c:idx val="5"/>
          <c:order val="5"/>
          <c:tx>
            <c:strRef>
              <c:f>'слайд № 2публ. сл.15-17'!$G$5</c:f>
              <c:strCache>
                <c:ptCount val="1"/>
                <c:pt idx="0">
                  <c:v>2025 год</c:v>
                </c:pt>
              </c:strCache>
            </c:strRef>
          </c:tx>
          <c:spPr>
            <a:solidFill>
              <a:srgbClr val="FF9999"/>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invertIfNegative val="0"/>
          <c:dLbls>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сл.15-17'!$G$6:$G$8</c:f>
              <c:numCache>
                <c:formatCode>#\ ##0.0</c:formatCode>
                <c:ptCount val="3"/>
                <c:pt idx="0">
                  <c:v>23505.5</c:v>
                </c:pt>
                <c:pt idx="1">
                  <c:v>23926.400000000001</c:v>
                </c:pt>
                <c:pt idx="2">
                  <c:v>-420.90000000000146</c:v>
                </c:pt>
              </c:numCache>
            </c:numRef>
          </c:val>
        </c:ser>
        <c:dLbls>
          <c:showLegendKey val="0"/>
          <c:showVal val="0"/>
          <c:showCatName val="0"/>
          <c:showSerName val="0"/>
          <c:showPercent val="0"/>
          <c:showBubbleSize val="0"/>
        </c:dLbls>
        <c:gapWidth val="147"/>
        <c:overlap val="-44"/>
        <c:axId val="399137952"/>
        <c:axId val="399138344"/>
      </c:barChart>
      <c:catAx>
        <c:axId val="39913795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a:outerShdw blurRad="76200" dist="12700" dir="8100000" sy="-23000" kx="800400" algn="br" rotWithShape="0">
              <a:prstClr val="black">
                <a:alpha val="20000"/>
              </a:prstClr>
            </a:outerShdw>
            <a:softEdge rad="0"/>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399138344"/>
        <c:crosses val="autoZero"/>
        <c:auto val="1"/>
        <c:lblAlgn val="ctr"/>
        <c:lblOffset val="100"/>
        <c:tickLblSkip val="1"/>
        <c:noMultiLvlLbl val="0"/>
      </c:catAx>
      <c:valAx>
        <c:axId val="399138344"/>
        <c:scaling>
          <c:orientation val="minMax"/>
          <c:max val="27000"/>
          <c:min val="-200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out"/>
        <c:minorTickMark val="none"/>
        <c:tickLblPos val="nextTo"/>
        <c:spPr>
          <a:noFill/>
          <a:ln>
            <a:noFill/>
          </a:ln>
          <a:effectLst>
            <a:outerShdw blurRad="50800" dist="50800" dir="4200000" sx="99000" sy="99000" algn="ctr" rotWithShape="0">
              <a:srgbClr val="E7E6E6"/>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399137952"/>
        <c:crosses val="autoZero"/>
        <c:crossBetween val="between"/>
        <c:majorUnit val="2000"/>
      </c:valAx>
      <c:spPr>
        <a:noFill/>
        <a:ln w="25400">
          <a:noFill/>
        </a:ln>
        <a:effectLst>
          <a:softEdge rad="0"/>
        </a:effectLst>
      </c:spPr>
    </c:plotArea>
    <c:legend>
      <c:legendPos val="b"/>
      <c:layout>
        <c:manualLayout>
          <c:xMode val="edge"/>
          <c:yMode val="edge"/>
          <c:x val="7.5975674427887878E-3"/>
          <c:y val="0.92593166992548426"/>
          <c:w val="0.97715464698279897"/>
          <c:h val="7.3749369505836326E-2"/>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70144846424264E-2"/>
          <c:y val="8.3025991114129408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267426719509"/>
          <c:y val="0.19069430449237723"/>
          <c:w val="0.85802287316225068"/>
          <c:h val="0.68932086614173227"/>
        </c:manualLayout>
      </c:layout>
      <c:lineChart>
        <c:grouping val="stacke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'слайд №3 публ. сл.15-17'!$A$14:$A$18</c:f>
              <c:strCache>
                <c:ptCount val="5"/>
                <c:pt idx="0">
                  <c:v>2021 год (факт)</c:v>
                </c:pt>
                <c:pt idx="1">
                  <c:v>2022 год </c:v>
                </c:pt>
                <c:pt idx="2">
                  <c:v>2023 год</c:v>
                </c:pt>
                <c:pt idx="3">
                  <c:v>2024 год</c:v>
                </c:pt>
                <c:pt idx="4">
                  <c:v>2025 год</c:v>
                </c:pt>
              </c:strCache>
            </c:strRef>
          </c:cat>
          <c:val>
            <c:numRef>
              <c:f>'слайд №3 публ. сл.15-17'!$B$14:$B$18</c:f>
            </c:numRef>
          </c:val>
          <c:smooth val="0"/>
        </c:ser>
        <c:ser>
          <c:idx val="1"/>
          <c:order val="1"/>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сл.15-17'!$A$14:$A$18</c:f>
              <c:strCache>
                <c:ptCount val="5"/>
                <c:pt idx="0">
                  <c:v>2021 год (факт)</c:v>
                </c:pt>
                <c:pt idx="1">
                  <c:v>2022 год </c:v>
                </c:pt>
                <c:pt idx="2">
                  <c:v>2023 год</c:v>
                </c:pt>
                <c:pt idx="3">
                  <c:v>2024 год</c:v>
                </c:pt>
                <c:pt idx="4">
                  <c:v>2025 год</c:v>
                </c:pt>
              </c:strCache>
            </c:strRef>
          </c:cat>
          <c:val>
            <c:numRef>
              <c:f>'слайд №3 публ. сл.15-17'!$C$14:$C$18</c:f>
              <c:numCache>
                <c:formatCode>General</c:formatCode>
                <c:ptCount val="5"/>
                <c:pt idx="0">
                  <c:v>8956.5</c:v>
                </c:pt>
                <c:pt idx="1">
                  <c:v>10369.4</c:v>
                </c:pt>
                <c:pt idx="2" formatCode="#\ ##0.0">
                  <c:v>11289.9</c:v>
                </c:pt>
                <c:pt idx="3" formatCode="#\ ##0.0">
                  <c:v>12104.1</c:v>
                </c:pt>
                <c:pt idx="4" formatCode="#\ ##0.0">
                  <c:v>12934.6</c:v>
                </c:pt>
              </c:numCache>
            </c:numRef>
          </c:val>
          <c:smooth val="0"/>
        </c:ser>
        <c:ser>
          <c:idx val="2"/>
          <c:order val="2"/>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'слайд №3 публ. сл.15-17'!$A$14:$A$18</c:f>
              <c:strCache>
                <c:ptCount val="5"/>
                <c:pt idx="0">
                  <c:v>2021 год (факт)</c:v>
                </c:pt>
                <c:pt idx="1">
                  <c:v>2022 год </c:v>
                </c:pt>
                <c:pt idx="2">
                  <c:v>2023 год</c:v>
                </c:pt>
                <c:pt idx="3">
                  <c:v>2024 год</c:v>
                </c:pt>
                <c:pt idx="4">
                  <c:v>2025 год</c:v>
                </c:pt>
              </c:strCache>
            </c:strRef>
          </c:cat>
          <c:val>
            <c:numRef>
              <c:f>'слайд №3 публ. сл.15-17'!$D$14:$D$18</c:f>
            </c:numRef>
          </c:val>
          <c:smooth val="0"/>
        </c:ser>
        <c:dLbls>
          <c:showLegendKey val="0"/>
          <c:showVal val="0"/>
          <c:showCatName val="0"/>
          <c:showSerName val="0"/>
          <c:showPercent val="0"/>
          <c:showBubbleSize val="0"/>
        </c:dLbl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15000"/>
                    <a:lumOff val="85000"/>
                  </a:schemeClr>
                </a:solidFill>
              </a:ln>
              <a:effectLst/>
            </c:spPr>
          </c:downBars>
        </c:upDownBars>
        <c:marker val="1"/>
        <c:smooth val="0"/>
        <c:axId val="401639168"/>
        <c:axId val="401639952"/>
      </c:lineChart>
      <c:catAx>
        <c:axId val="401639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1" i="0" u="none" strike="noStrike" kern="1200" cap="all" spc="12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01639952"/>
        <c:crosses val="autoZero"/>
        <c:auto val="1"/>
        <c:lblAlgn val="ctr"/>
        <c:lblOffset val="100"/>
        <c:noMultiLvlLbl val="0"/>
      </c:catAx>
      <c:valAx>
        <c:axId val="401639952"/>
        <c:scaling>
          <c:orientation val="minMax"/>
        </c:scaling>
        <c:delete val="0"/>
        <c:axPos val="l"/>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01639168"/>
        <c:crosses val="autoZero"/>
        <c:crossBetween val="between"/>
      </c:valAx>
      <c:spPr>
        <a:noFill/>
        <a:ln>
          <a:noFill/>
        </a:ln>
        <a:effectLst/>
      </c:spPr>
    </c:plotArea>
    <c:plotVisOnly val="1"/>
    <c:dispBlanksAs val="zero"/>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2626616637471"/>
          <c:y val="0.16385681817941683"/>
          <c:w val="0.81129956759701793"/>
          <c:h val="0.68932086614173227"/>
        </c:manualLayout>
      </c:layout>
      <c:lineChart>
        <c:grouping val="stacke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'слайд №3 публ. сл.15-17'!$A$2:$A$6</c:f>
              <c:strCache>
                <c:ptCount val="5"/>
                <c:pt idx="0">
                  <c:v>2021 год (факт)</c:v>
                </c:pt>
                <c:pt idx="1">
                  <c:v>2022 год</c:v>
                </c:pt>
                <c:pt idx="2">
                  <c:v> 2023 год</c:v>
                </c:pt>
                <c:pt idx="3">
                  <c:v> 2024 год</c:v>
                </c:pt>
                <c:pt idx="4">
                  <c:v> 2025 год</c:v>
                </c:pt>
              </c:strCache>
            </c:strRef>
          </c:cat>
          <c:val>
            <c:numRef>
              <c:f>'слайд №3 публ. сл.15-17'!$B$2:$B$6</c:f>
            </c:numRef>
          </c:val>
          <c:smooth val="0"/>
        </c:ser>
        <c:ser>
          <c:idx val="1"/>
          <c:order val="1"/>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сл.15-17'!$A$2:$A$6</c:f>
              <c:strCache>
                <c:ptCount val="5"/>
                <c:pt idx="0">
                  <c:v>2021 год (факт)</c:v>
                </c:pt>
                <c:pt idx="1">
                  <c:v>2022 год</c:v>
                </c:pt>
                <c:pt idx="2">
                  <c:v> 2023 год</c:v>
                </c:pt>
                <c:pt idx="3">
                  <c:v> 2024 год</c:v>
                </c:pt>
                <c:pt idx="4">
                  <c:v> 2025 год</c:v>
                </c:pt>
              </c:strCache>
            </c:strRef>
          </c:cat>
          <c:val>
            <c:numRef>
              <c:f>'слайд №3 публ. сл.15-17'!$C$2:$C$6</c:f>
              <c:numCache>
                <c:formatCode>0.0_)</c:formatCode>
                <c:ptCount val="5"/>
                <c:pt idx="0" formatCode="General">
                  <c:v>1024.5</c:v>
                </c:pt>
                <c:pt idx="1">
                  <c:v>998</c:v>
                </c:pt>
                <c:pt idx="2" formatCode="0.0">
                  <c:v>911.6</c:v>
                </c:pt>
                <c:pt idx="3" formatCode="0.0">
                  <c:v>876.4</c:v>
                </c:pt>
                <c:pt idx="4" formatCode="0.0">
                  <c:v>856.2</c:v>
                </c:pt>
              </c:numCache>
            </c:numRef>
          </c:val>
          <c:smooth val="0"/>
        </c:ser>
        <c:dLbls>
          <c:showLegendKey val="0"/>
          <c:showVal val="0"/>
          <c:showCatName val="0"/>
          <c:showSerName val="0"/>
          <c:showPercent val="0"/>
          <c:showBubbleSize val="0"/>
        </c:dLbls>
        <c:upDownBars>
          <c:gapWidth val="150"/>
          <c:upBars>
            <c:spPr>
              <a:solidFill>
                <a:schemeClr val="lt1"/>
              </a:solidFill>
              <a:ln w="9525">
                <a:solidFill>
                  <a:schemeClr val="tx1">
                    <a:lumMod val="65000"/>
                    <a:lumOff val="35000"/>
                  </a:schemeClr>
                </a:solidFill>
              </a:ln>
              <a:effectLst/>
            </c:spPr>
          </c:upBars>
          <c:downBars>
            <c:spPr>
              <a:solidFill>
                <a:schemeClr val="dk1">
                  <a:lumMod val="75000"/>
                  <a:lumOff val="25000"/>
                </a:schemeClr>
              </a:solidFill>
              <a:ln w="9525">
                <a:solidFill>
                  <a:schemeClr val="tx1">
                    <a:lumMod val="15000"/>
                    <a:lumOff val="85000"/>
                  </a:schemeClr>
                </a:solidFill>
              </a:ln>
              <a:effectLst/>
            </c:spPr>
          </c:downBars>
        </c:upDownBars>
        <c:marker val="1"/>
        <c:smooth val="0"/>
        <c:axId val="401640344"/>
        <c:axId val="401636424"/>
      </c:lineChart>
      <c:catAx>
        <c:axId val="401640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1" i="0" u="none" strike="noStrike" kern="1200" cap="all" spc="12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01636424"/>
        <c:crosses val="autoZero"/>
        <c:auto val="1"/>
        <c:lblAlgn val="ctr"/>
        <c:lblOffset val="100"/>
        <c:noMultiLvlLbl val="0"/>
      </c:catAx>
      <c:valAx>
        <c:axId val="401636424"/>
        <c:scaling>
          <c:orientation val="minMax"/>
        </c:scaling>
        <c:delete val="0"/>
        <c:axPos val="l"/>
        <c:numFmt formatCode="#,##0.0" sourceLinked="0"/>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401640344"/>
        <c:crosses val="autoZero"/>
        <c:crossBetween val="between"/>
      </c:valAx>
      <c:spPr>
        <a:noFill/>
        <a:ln>
          <a:noFill/>
        </a:ln>
        <a:effectLst/>
      </c:spPr>
    </c:plotArea>
    <c:plotVisOnly val="1"/>
    <c:dispBlanksAs val="zero"/>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2023 год</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874355077408358E-2"/>
          <c:y val="0.1854784006365964"/>
          <c:w val="0.96562499999999996"/>
          <c:h val="0.76759874707192743"/>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w="127000" h="127000" prst="divot"/>
              <a:bevelB w="127000" h="127000" prst="softRound"/>
            </a:sp3d>
          </c:spPr>
          <c:dPt>
            <c:idx val="0"/>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1"/>
            <c:bubble3D val="0"/>
            <c:explosion val="1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3"/>
            <c:bubble3D val="0"/>
            <c:explosion val="14"/>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4"/>
            <c:bubble3D val="0"/>
            <c:explosion val="13"/>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Lbls>
            <c:dLbl>
              <c:idx val="0"/>
              <c:layout>
                <c:manualLayout>
                  <c:x val="-5.6643583350672731E-2"/>
                  <c:y val="1.3840418466218268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EBC93498-E45B-4733-B690-D22291367179}"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layout>
                <c:manualLayout>
                  <c:x val="-0.14394015374288249"/>
                  <c:y val="0.12891204434640166"/>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96A072B2-E3E3-42A3-B109-D89854444569}"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EB2AAC86-8C90-4FB6-8664-D6609D3A2667}"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07767E99-E330-4BC4-9B69-1F25B031D08D}"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87EE2580-5C64-4725-8D60-DB377DF1D612}"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Лист1!$A$2:$A$6</c:f>
              <c:strCache>
                <c:ptCount val="5"/>
                <c:pt idx="0">
                  <c:v>Общегосударственные вопросы</c:v>
                </c:pt>
                <c:pt idx="1">
                  <c:v>Социальная политика</c:v>
                </c:pt>
                <c:pt idx="2">
                  <c:v>ЖКХ и благоустройство</c:v>
                </c:pt>
                <c:pt idx="3">
                  <c:v>Прочие расходы</c:v>
                </c:pt>
                <c:pt idx="4">
                  <c:v>Национальная экономика</c:v>
                </c:pt>
              </c:strCache>
            </c:strRef>
          </c:cat>
          <c:val>
            <c:numRef>
              <c:f>Лист1!$B$2:$B$6</c:f>
              <c:numCache>
                <c:formatCode>0.0%</c:formatCode>
                <c:ptCount val="5"/>
                <c:pt idx="0">
                  <c:v>6.7656938904052069E-2</c:v>
                </c:pt>
                <c:pt idx="1">
                  <c:v>0.5472128910350621</c:v>
                </c:pt>
                <c:pt idx="2">
                  <c:v>0.15266863621367088</c:v>
                </c:pt>
                <c:pt idx="3">
                  <c:v>2.5010497585555326E-2</c:v>
                </c:pt>
                <c:pt idx="4">
                  <c:v>0.20745103626165987</c:v>
                </c:pt>
              </c:numCache>
            </c:numRef>
          </c:val>
          <c:extLst>
            <c:ext xmlns:c15="http://schemas.microsoft.com/office/drawing/2012/chart" uri="{02D57815-91ED-43cb-92C2-25804820EDAC}">
              <c15:datalabelsRange>
                <c15:f>Лист1!$B$2:$B$6</c15:f>
                <c15:dlblRangeCache>
                  <c:ptCount val="5"/>
                  <c:pt idx="0">
                    <c:v>6,8%</c:v>
                  </c:pt>
                  <c:pt idx="1">
                    <c:v>54,7%</c:v>
                  </c:pt>
                  <c:pt idx="2">
                    <c:v>15,3%</c:v>
                  </c:pt>
                  <c:pt idx="3">
                    <c:v>2,5%</c:v>
                  </c:pt>
                  <c:pt idx="4">
                    <c:v>20,7%</c:v>
                  </c:pt>
                </c15:dlblRangeCache>
              </c15:datalabelsRange>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2024 год</a:t>
            </a:r>
          </a:p>
        </c:rich>
      </c:tx>
      <c:layout>
        <c:manualLayout>
          <c:xMode val="edge"/>
          <c:yMode val="edge"/>
          <c:x val="0.39897479607148228"/>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874355077408358E-2"/>
          <c:y val="0.1854784006365964"/>
          <c:w val="0.96562499999999996"/>
          <c:h val="0.76759874707192743"/>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w="127000" h="127000" prst="divot"/>
              <a:bevelB w="127000" h="127000" prst="softRound"/>
            </a:sp3d>
          </c:spPr>
          <c:dPt>
            <c:idx val="0"/>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1"/>
            <c:bubble3D val="0"/>
            <c:explosion val="1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3"/>
            <c:bubble3D val="0"/>
            <c:explosion val="14"/>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4"/>
            <c:bubble3D val="0"/>
            <c:explosion val="13"/>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92C6DFEA-4D2B-47FC-A5A5-ED0A7B417536}" type="CELLRANGE">
                      <a:rPr lang="en-US">
                        <a:solidFill>
                          <a:schemeClr val="bg2">
                            <a:lumMod val="10000"/>
                          </a:schemeClr>
                        </a:solidFill>
                        <a:latin typeface="Times New Roman" panose="02020603050405020304" pitchFamily="18" charset="0"/>
                        <a:cs typeface="Times New Roman" panose="02020603050405020304" pitchFamily="18" charset="0"/>
                      </a:rPr>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9114667E-13F4-464C-B941-42C4B8D10FF4}"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E21A3A42-234F-4A99-B1AB-BE55ACCF837D}"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2AF11835-F68A-48AE-A6A9-B2A67D4F94ED}" type="CELLRANGE">
                      <a:rPr lang="ru-RU"/>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D6E537EE-A5A2-498E-B931-FF34283A8711}" type="CELLREF">
                      <a:rPr lang="en-US" smtClean="0"/>
                      <a:pPr>
                        <a:defRPr>
                          <a:solidFill>
                            <a:schemeClr val="bg2">
                              <a:lumMod val="10000"/>
                            </a:schemeClr>
                          </a:solidFill>
                          <a:latin typeface="Times New Roman" panose="02020603050405020304" pitchFamily="18" charset="0"/>
                          <a:cs typeface="Times New Roman" panose="02020603050405020304" pitchFamily="18" charset="0"/>
                        </a:defRPr>
                      </a:pPr>
                      <a:t>[ССЫЛКА НА ЯЧЕЙКУ]</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dlblFTEntry>
                      <c15:txfldGUID>{D6E537EE-A5A2-498E-B931-FF34283A8711}</c15:txfldGUID>
                      <c15:f>Лист1!$B$6</c15:f>
                      <c15:dlblFieldTableCache>
                        <c:ptCount val="1"/>
                        <c:pt idx="0">
                          <c:v>14,0%</c:v>
                        </c:pt>
                      </c15:dlblFieldTableCache>
                    </c15:dlblFTEntry>
                  </c15:dlblFieldTable>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Лист1!$A$2:$A$6</c:f>
              <c:strCache>
                <c:ptCount val="5"/>
                <c:pt idx="0">
                  <c:v>Общегосударственные вопросы</c:v>
                </c:pt>
                <c:pt idx="1">
                  <c:v>Социальная политика</c:v>
                </c:pt>
                <c:pt idx="2">
                  <c:v>ЖКХ и благоустройство</c:v>
                </c:pt>
                <c:pt idx="3">
                  <c:v>Прочие расходы</c:v>
                </c:pt>
                <c:pt idx="4">
                  <c:v>Национальная экономика</c:v>
                </c:pt>
              </c:strCache>
            </c:strRef>
          </c:cat>
          <c:val>
            <c:numRef>
              <c:f>Лист1!$B$2:$B$6</c:f>
              <c:numCache>
                <c:formatCode>0.0%</c:formatCode>
                <c:ptCount val="5"/>
                <c:pt idx="0">
                  <c:v>7.0972363158837218E-2</c:v>
                </c:pt>
                <c:pt idx="1">
                  <c:v>0.5745876360452854</c:v>
                </c:pt>
                <c:pt idx="2">
                  <c:v>0.17030581587377383</c:v>
                </c:pt>
                <c:pt idx="3">
                  <c:v>4.4163234445571936E-2</c:v>
                </c:pt>
                <c:pt idx="4">
                  <c:v>0.14000000000000001</c:v>
                </c:pt>
              </c:numCache>
            </c:numRef>
          </c:val>
          <c:extLst>
            <c:ext xmlns:c15="http://schemas.microsoft.com/office/drawing/2012/chart" uri="{02D57815-91ED-43cb-92C2-25804820EDAC}">
              <c15:datalabelsRange>
                <c15:f>Лист1!$B$2:$B$7</c15:f>
                <c15:dlblRangeCache>
                  <c:ptCount val="5"/>
                  <c:pt idx="0">
                    <c:v>7,1%</c:v>
                  </c:pt>
                  <c:pt idx="1">
                    <c:v>57,5%</c:v>
                  </c:pt>
                  <c:pt idx="2">
                    <c:v>17,0%</c:v>
                  </c:pt>
                  <c:pt idx="3">
                    <c:v>4,4%</c:v>
                  </c:pt>
                  <c:pt idx="4">
                    <c:v>14,0%</c:v>
                  </c:pt>
                </c15:dlblRangeCache>
              </c15:datalabelsRange>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Times New Roman" panose="02020603050405020304" pitchFamily="18" charset="0"/>
                <a:cs typeface="Times New Roman" panose="02020603050405020304" pitchFamily="18" charset="0"/>
              </a:rPr>
              <a:t>2025 год</a:t>
            </a:r>
          </a:p>
        </c:rich>
      </c:tx>
      <c:layout>
        <c:manualLayout>
          <c:xMode val="edge"/>
          <c:yMode val="edge"/>
          <c:x val="0.33675715929268568"/>
          <c:y val="0.25244706410744461"/>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33908207499767E-3"/>
          <c:y val="0.39470558907474979"/>
          <c:w val="0.69844418247073048"/>
          <c:h val="0.554700964630225"/>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w="127000" h="127000" prst="divot"/>
              <a:bevelB w="127000" h="127000" prst="softRound"/>
            </a:sp3d>
          </c:spPr>
          <c:dPt>
            <c:idx val="0"/>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1"/>
            <c:bubble3D val="0"/>
            <c:explosion val="1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3"/>
            <c:bubble3D val="0"/>
            <c:explosion val="14"/>
            <c:spPr>
              <a:solidFill>
                <a:schemeClr val="accent6">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Pt>
            <c:idx val="4"/>
            <c:bubble3D val="0"/>
            <c:explosion val="13"/>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prst="divot"/>
                <a:bevelB w="127000" h="127000" prst="softRound"/>
              </a:sp3d>
            </c:spPr>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3A0CFA86-C55B-46A0-B660-8EFF55C53A68}" type="CELLRANGE">
                      <a:rPr lang="en-US">
                        <a:solidFill>
                          <a:schemeClr val="bg2">
                            <a:lumMod val="10000"/>
                          </a:schemeClr>
                        </a:solidFill>
                        <a:latin typeface="Times New Roman" panose="02020603050405020304" pitchFamily="18" charset="0"/>
                        <a:cs typeface="Times New Roman" panose="02020603050405020304" pitchFamily="18" charset="0"/>
                      </a:rPr>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36C5FA00-C9A8-43B1-9B43-FB1E413845AE}" type="CELLRANGE">
                      <a:rPr lang="en-US" dirty="0"/>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03E6E225-ABA2-45A7-A37C-9E676817CEA1}"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CBF247E5-0E10-4987-AD94-9220A631F1E9}"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fld id="{ECBA165B-0167-409C-83CF-A53D746AA972}" type="CELLRANGE">
                      <a:rPr lang="en-US"/>
                      <a:pPr>
                        <a:defRPr>
                          <a:solidFill>
                            <a:schemeClr val="bg2">
                              <a:lumMod val="10000"/>
                            </a:schemeClr>
                          </a:solidFill>
                          <a:latin typeface="Times New Roman" panose="02020603050405020304" pitchFamily="18" charset="0"/>
                          <a:cs typeface="Times New Roman" panose="02020603050405020304" pitchFamily="18" charset="0"/>
                        </a:defRPr>
                      </a:pPr>
                      <a:t>[ДИАПАЗОН ЯЧЕЕК]</a:t>
                    </a:fld>
                    <a:endParaRPr lang="ru-RU"/>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2">
                        <a:lumMod val="10000"/>
                      </a:schemeClr>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Лист1!$A$2:$A$6</c:f>
              <c:strCache>
                <c:ptCount val="5"/>
                <c:pt idx="0">
                  <c:v>Общегосударственные вопросы</c:v>
                </c:pt>
                <c:pt idx="1">
                  <c:v>Социальная сфера</c:v>
                </c:pt>
                <c:pt idx="2">
                  <c:v>ЖКХ </c:v>
                </c:pt>
                <c:pt idx="3">
                  <c:v>Прочие расходы</c:v>
                </c:pt>
                <c:pt idx="4">
                  <c:v>Национальная экономика</c:v>
                </c:pt>
              </c:strCache>
            </c:strRef>
          </c:cat>
          <c:val>
            <c:numRef>
              <c:f>Лист1!$B$2:$B$6</c:f>
              <c:numCache>
                <c:formatCode>0.0%</c:formatCode>
                <c:ptCount val="5"/>
                <c:pt idx="0">
                  <c:v>7.6472014176808878E-2</c:v>
                </c:pt>
                <c:pt idx="1">
                  <c:v>0.58325113681958007</c:v>
                </c:pt>
                <c:pt idx="2">
                  <c:v>0.17866457135214658</c:v>
                </c:pt>
                <c:pt idx="3">
                  <c:v>6.6549919753911987E-2</c:v>
                </c:pt>
                <c:pt idx="4">
                  <c:v>9.5062357897552491E-2</c:v>
                </c:pt>
              </c:numCache>
            </c:numRef>
          </c:val>
          <c:extLst>
            <c:ext xmlns:c15="http://schemas.microsoft.com/office/drawing/2012/chart" uri="{02D57815-91ED-43cb-92C2-25804820EDAC}">
              <c15:datalabelsRange>
                <c15:f>Лист1!$B$2:$B$7</c15:f>
                <c15:dlblRangeCache>
                  <c:ptCount val="5"/>
                  <c:pt idx="0">
                    <c:v>7,6%</c:v>
                  </c:pt>
                  <c:pt idx="1">
                    <c:v>58,3%</c:v>
                  </c:pt>
                  <c:pt idx="2">
                    <c:v>17,9%</c:v>
                  </c:pt>
                  <c:pt idx="3">
                    <c:v>6,7%</c:v>
                  </c:pt>
                  <c:pt idx="4">
                    <c:v>9,5%</c:v>
                  </c:pt>
                </c15:dlblRangeCache>
              </c15:datalabelsRange>
            </c:ext>
          </c:extLst>
        </c:ser>
        <c:dLbls>
          <c:dLblPos val="outEnd"/>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67141155305901723"/>
          <c:y val="0.39136788483500634"/>
          <c:w val="0.28664167924931028"/>
          <c:h val="0.543008847415065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36154297980064E-2"/>
          <c:y val="3.7757310728811992E-2"/>
          <c:w val="0.94324307813247843"/>
          <c:h val="0.87497121460372951"/>
        </c:manualLayout>
      </c:layout>
      <c:bar3DChart>
        <c:barDir val="col"/>
        <c:grouping val="stacked"/>
        <c:varyColors val="0"/>
        <c:ser>
          <c:idx val="0"/>
          <c:order val="0"/>
          <c:spPr>
            <a:solidFill>
              <a:schemeClr val="accent1"/>
            </a:solidFill>
            <a:ln>
              <a:noFill/>
            </a:ln>
            <a:effectLst/>
            <a:sp3d/>
          </c:spPr>
          <c:invertIfNegative val="0"/>
          <c:dLbls>
            <c:dLbl>
              <c:idx val="0"/>
              <c:layout>
                <c:manualLayout>
                  <c:x val="-1.9423363995795515E-2"/>
                  <c:y val="-0.101293153929018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7412524127327204E-2"/>
                  <c:y val="-0.4375876831265374"/>
                </c:manualLayout>
              </c:layout>
              <c:tx>
                <c:rich>
                  <a:bodyPr/>
                  <a:lstStyle/>
                  <a:p>
                    <a:r>
                      <a:rPr lang="en-US" dirty="0" smtClean="0"/>
                      <a:t>1 617,2</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2.1227629675807481E-2"/>
                  <c:y val="-0.35585401496979208"/>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5.8270091987386537E-2"/>
                      <c:h val="7.5390064413959734E-2"/>
                    </c:manualLayout>
                  </c15:layout>
                </c:ext>
              </c:extLst>
            </c:dLbl>
            <c:dLbl>
              <c:idx val="3"/>
              <c:layout>
                <c:manualLayout>
                  <c:x val="-1.1447719500794134E-2"/>
                  <c:y val="-0.2823429578333532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4582365811616807E-2"/>
                  <c:y val="-0.1701353250820198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2021 год (факт)</c:v>
                </c:pt>
                <c:pt idx="1">
                  <c:v>2022 год (в редакции 
решения Тульской городской 
Думы от 26.10.2022 № 41/888)</c:v>
                </c:pt>
                <c:pt idx="2">
                  <c:v> 2023 год</c:v>
                </c:pt>
                <c:pt idx="3">
                  <c:v> 2024 год</c:v>
                </c:pt>
                <c:pt idx="4">
                  <c:v> 2025 год</c:v>
                </c:pt>
              </c:strCache>
            </c:strRef>
          </c:cat>
          <c:val>
            <c:numRef>
              <c:f>Лист1!$B$2:$B$6</c:f>
              <c:numCache>
                <c:formatCode>General</c:formatCode>
                <c:ptCount val="5"/>
                <c:pt idx="0">
                  <c:v>133.1</c:v>
                </c:pt>
                <c:pt idx="1">
                  <c:v>1617.2</c:v>
                </c:pt>
                <c:pt idx="2">
                  <c:v>1220.0999999999999</c:v>
                </c:pt>
                <c:pt idx="3" formatCode="0.0">
                  <c:v>870.4</c:v>
                </c:pt>
                <c:pt idx="4">
                  <c:v>420.9</c:v>
                </c:pt>
              </c:numCache>
            </c:numRef>
          </c:val>
        </c:ser>
        <c:dLbls>
          <c:showLegendKey val="0"/>
          <c:showVal val="1"/>
          <c:showCatName val="0"/>
          <c:showSerName val="0"/>
          <c:showPercent val="0"/>
          <c:showBubbleSize val="0"/>
        </c:dLbls>
        <c:gapWidth val="150"/>
        <c:shape val="cylinder"/>
        <c:axId val="399133672"/>
        <c:axId val="399129360"/>
        <c:axId val="0"/>
      </c:bar3DChart>
      <c:catAx>
        <c:axId val="399133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399129360"/>
        <c:crosses val="autoZero"/>
        <c:auto val="1"/>
        <c:lblAlgn val="ctr"/>
        <c:lblOffset val="100"/>
        <c:noMultiLvlLbl val="0"/>
      </c:catAx>
      <c:valAx>
        <c:axId val="399129360"/>
        <c:scaling>
          <c:orientation val="minMax"/>
          <c:max val="17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3991336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24</a:t>
            </a:r>
            <a:r>
              <a:rPr lang="ru-RU" sz="2000" baseline="0" dirty="0" smtClean="0">
                <a:solidFill>
                  <a:schemeClr val="tx1"/>
                </a:solidFill>
                <a:latin typeface="Times New Roman" panose="02020603050405020304" pitchFamily="18" charset="0"/>
                <a:cs typeface="Times New Roman" panose="02020603050405020304" pitchFamily="18" charset="0"/>
              </a:rPr>
              <a:t> 290,3</a:t>
            </a:r>
            <a:endParaRPr lang="en-US" sz="20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1997936591545253"/>
          <c:y val="6.1183803580514097E-2"/>
        </c:manualLayout>
      </c:layout>
      <c:overlay val="0"/>
      <c:spPr>
        <a:solidFill>
          <a:schemeClr val="accent6">
            <a:lumMod val="40000"/>
            <a:lumOff val="60000"/>
          </a:schemeClr>
        </a:solidFill>
        <a:ln>
          <a:noFill/>
        </a:ln>
        <a:effectLst/>
      </c:spPr>
      <c:txPr>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2.9654045407166044E-2"/>
          <c:y val="0.18113115045152403"/>
          <c:w val="0.85592474633815874"/>
          <c:h val="0.7761643859568893"/>
        </c:manualLayout>
      </c:layout>
      <c:pieChart>
        <c:varyColors val="1"/>
        <c:ser>
          <c:idx val="0"/>
          <c:order val="0"/>
          <c:tx>
            <c:strRef>
              <c:f>Лист1!$B$1</c:f>
              <c:strCache>
                <c:ptCount val="1"/>
                <c:pt idx="0">
                  <c:v>2022</c:v>
                </c:pt>
              </c:strCache>
            </c:strRef>
          </c:tx>
          <c:spPr>
            <a:scene3d>
              <a:camera prst="orthographicFront"/>
              <a:lightRig rig="brightRoom" dir="t"/>
            </a:scene3d>
            <a:sp3d prstMaterial="flat">
              <a:bevelT w="12700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12700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12700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127000" h="101600" prst="riblet"/>
                <a:contourClr>
                  <a:srgbClr val="000000"/>
                </a:contourClr>
              </a:sp3d>
            </c:spPr>
          </c:dPt>
          <c:dLbls>
            <c:dLbl>
              <c:idx val="0"/>
              <c:tx>
                <c:rich>
                  <a:bodyPr/>
                  <a:lstStyle/>
                  <a:p>
                    <a:r>
                      <a:rPr lang="en-US" dirty="0" smtClean="0"/>
                      <a:t>44,4%</a:t>
                    </a:r>
                    <a:endParaRPr lang="en-US" dirty="0"/>
                  </a:p>
                </c:rich>
              </c:tx>
              <c:dLblPos val="inEnd"/>
              <c:showLegendKey val="0"/>
              <c:showVal val="0"/>
              <c:showCatName val="0"/>
              <c:showSerName val="0"/>
              <c:showPercent val="1"/>
              <c:showBubbleSize val="0"/>
              <c:extLst>
                <c:ext xmlns:c15="http://schemas.microsoft.com/office/drawing/2012/chart" uri="{CE6537A1-D6FC-4f65-9D91-7224C49458BB}"/>
              </c:extLst>
            </c:dLbl>
            <c:dLbl>
              <c:idx val="1"/>
              <c:layout>
                <c:manualLayout>
                  <c:x val="-0.15377737728499752"/>
                  <c:y val="-3.7936393406229176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4549772110901671"/>
                      <c:h val="0.14346857597454254"/>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10794.4</c:v>
                </c:pt>
                <c:pt idx="1">
                  <c:v>1192.5999999999999</c:v>
                </c:pt>
                <c:pt idx="2">
                  <c:v>12303.3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25 452,7</a:t>
            </a:r>
            <a:endParaRPr lang="en-US" sz="2000" dirty="0">
              <a:solidFill>
                <a:schemeClr val="tx1"/>
              </a:solidFill>
              <a:latin typeface="Times New Roman" panose="02020603050405020304" pitchFamily="18" charset="0"/>
              <a:cs typeface="Times New Roman" panose="02020603050405020304" pitchFamily="18" charset="0"/>
            </a:endParaRP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2021</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dPt>
          <c:dLbls>
            <c:dLbl>
              <c:idx val="1"/>
              <c:layout>
                <c:manualLayout>
                  <c:x val="-0.30647538292160004"/>
                  <c:y val="-7.508883150444016E-4"/>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6348434512197477"/>
                      <c:h val="0.14226781049109105"/>
                    </c:manualLayout>
                  </c15:layout>
                </c:ext>
              </c:extLst>
            </c:dLbl>
            <c:dLbl>
              <c:idx val="2"/>
              <c:tx>
                <c:rich>
                  <a:bodyPr/>
                  <a:lstStyle/>
                  <a:p>
                    <a:r>
                      <a:rPr lang="en-US" dirty="0" smtClean="0"/>
                      <a:t>52,0%</a:t>
                    </a:r>
                  </a:p>
                </c:rich>
              </c:tx>
              <c:dLblPos val="inEnd"/>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11289.9</c:v>
                </c:pt>
                <c:pt idx="1">
                  <c:v>911.7</c:v>
                </c:pt>
                <c:pt idx="2">
                  <c:v>13251.1</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Times New Roman" panose="02020603050405020304" pitchFamily="18" charset="0"/>
                <a:cs typeface="Times New Roman" panose="02020603050405020304" pitchFamily="18" charset="0"/>
              </a:rPr>
              <a:t>24 259,1</a:t>
            </a:r>
            <a:endParaRPr lang="en-US" sz="2000" dirty="0">
              <a:solidFill>
                <a:schemeClr val="tx1"/>
              </a:solidFill>
              <a:latin typeface="Times New Roman" panose="02020603050405020304" pitchFamily="18" charset="0"/>
              <a:cs typeface="Times New Roman" panose="02020603050405020304" pitchFamily="18" charset="0"/>
            </a:endParaRPr>
          </a:p>
        </c:rich>
      </c:tx>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6.3418285539082894E-2"/>
          <c:y val="0.24199468565546262"/>
          <c:w val="0.86047977181401769"/>
          <c:h val="0.67523641623049879"/>
        </c:manualLayout>
      </c:layout>
      <c:pieChart>
        <c:varyColors val="1"/>
        <c:ser>
          <c:idx val="0"/>
          <c:order val="0"/>
          <c:tx>
            <c:strRef>
              <c:f>Лист1!$B$1</c:f>
              <c:strCache>
                <c:ptCount val="1"/>
                <c:pt idx="0">
                  <c:v>2022</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dPt>
          <c:dLbls>
            <c:dLbl>
              <c:idx val="0"/>
              <c:tx>
                <c:rich>
                  <a:bodyPr/>
                  <a:lstStyle/>
                  <a:p>
                    <a:r>
                      <a:rPr lang="en-US" dirty="0" smtClean="0"/>
                      <a:t>49,9%</a:t>
                    </a:r>
                    <a:endParaRPr lang="en-US" dirty="0"/>
                  </a:p>
                </c:rich>
              </c:tx>
              <c:dLblPos val="inEnd"/>
              <c:showLegendKey val="0"/>
              <c:showVal val="0"/>
              <c:showCatName val="0"/>
              <c:showSerName val="0"/>
              <c:showPercent val="1"/>
              <c:showBubbleSize val="0"/>
              <c:extLst>
                <c:ext xmlns:c15="http://schemas.microsoft.com/office/drawing/2012/chart" uri="{CE6537A1-D6FC-4f65-9D91-7224C49458BB}"/>
              </c:extLst>
            </c:dLbl>
            <c:dLbl>
              <c:idx val="1"/>
              <c:layout>
                <c:manualLayout>
                  <c:x val="-0.11771082959606546"/>
                  <c:y val="-2.8141104037248217E-3"/>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5345092847865525"/>
                      <c:h val="0.15193453191486858"/>
                    </c:manualLayout>
                  </c15:layout>
                </c:ext>
              </c:extLst>
            </c:dLbl>
            <c:dLbl>
              <c:idx val="2"/>
              <c:tx>
                <c:rich>
                  <a:bodyPr/>
                  <a:lstStyle/>
                  <a:p>
                    <a:r>
                      <a:rPr lang="en-US" dirty="0" smtClean="0"/>
                      <a:t>46,5%</a:t>
                    </a:r>
                  </a:p>
                </c:rich>
              </c:tx>
              <c:dLblPos val="inEnd"/>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12104.1</c:v>
                </c:pt>
                <c:pt idx="1">
                  <c:v>876.4</c:v>
                </c:pt>
                <c:pt idx="2">
                  <c:v>11278.6</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t>23 505,5</a:t>
            </a:r>
            <a:endParaRPr lang="en-US" sz="2000" dirty="0"/>
          </a:p>
        </c:rich>
      </c:tx>
      <c:layout>
        <c:manualLayout>
          <c:xMode val="edge"/>
          <c:yMode val="edge"/>
          <c:x val="0.25684360210204032"/>
          <c:y val="0"/>
        </c:manualLayout>
      </c:layout>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6.7569038193193279E-2"/>
          <c:y val="0.23337177621816144"/>
          <c:w val="0.86486192361361347"/>
          <c:h val="0.71929158358270251"/>
        </c:manualLayout>
      </c:layout>
      <c:pieChart>
        <c:varyColors val="1"/>
        <c:ser>
          <c:idx val="0"/>
          <c:order val="0"/>
          <c:tx>
            <c:strRef>
              <c:f>Лист1!$B$1</c:f>
              <c:strCache>
                <c:ptCount val="1"/>
                <c:pt idx="0">
                  <c:v>2024</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dPt>
          <c:dLbls>
            <c:dLbl>
              <c:idx val="1"/>
              <c:layout>
                <c:manualLayout>
                  <c:x val="-3.9009632336403845E-2"/>
                  <c:y val="-5.8889216509336977E-3"/>
                </c:manualLayout>
              </c:layout>
              <c:tx>
                <c:rich>
                  <a:bodyPr/>
                  <a:lstStyle/>
                  <a:p>
                    <a:r>
                      <a:rPr lang="en-US" dirty="0" smtClean="0"/>
                      <a:t>3,7</a:t>
                    </a:r>
                  </a:p>
                  <a:p>
                    <a:r>
                      <a:rPr lang="en-US" dirty="0" smtClean="0"/>
                      <a:t>%</a:t>
                    </a:r>
                  </a:p>
                  <a:p>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manualLayout>
                      <c:w val="0.22706243969209414"/>
                      <c:h val="0.15596963561857308"/>
                    </c:manualLayout>
                  </c15:layout>
                </c:ext>
              </c:extLst>
            </c:dLbl>
            <c:dLbl>
              <c:idx val="2"/>
              <c:tx>
                <c:rich>
                  <a:bodyPr/>
                  <a:lstStyle/>
                  <a:p>
                    <a:r>
                      <a:rPr lang="en-US" dirty="0" smtClean="0"/>
                      <a:t>41,3%</a:t>
                    </a:r>
                  </a:p>
                </c:rich>
              </c:tx>
              <c:dLblPos val="inEnd"/>
              <c:showLegendKey val="0"/>
              <c:showVal val="0"/>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12934.6</c:v>
                </c:pt>
                <c:pt idx="1">
                  <c:v>856.2</c:v>
                </c:pt>
                <c:pt idx="2">
                  <c:v>9714.7000000000007</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959187053394957E-2"/>
          <c:y val="1.8156771514797776E-2"/>
          <c:w val="0.88721916573590376"/>
          <c:h val="0.81690750635419462"/>
        </c:manualLayout>
      </c:layout>
      <c:bar3DChart>
        <c:barDir val="col"/>
        <c:grouping val="clustered"/>
        <c:varyColors val="0"/>
        <c:ser>
          <c:idx val="0"/>
          <c:order val="0"/>
          <c:tx>
            <c:strRef>
              <c:f>'слайд № 2публ. сл.15-17'!$B$5</c:f>
              <c:strCache>
                <c:ptCount val="1"/>
              </c:strCache>
            </c:strRef>
          </c:tx>
          <c:invertIfNegative val="0"/>
          <c:dLbls>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сл.15-17'!$B$6</c:f>
            </c:numRef>
          </c:val>
          <c:shape val="cylinder"/>
        </c:ser>
        <c:ser>
          <c:idx val="2"/>
          <c:order val="1"/>
          <c:tx>
            <c:strRef>
              <c:f>'слайд № 2публ. сл.15-17'!$C$5</c:f>
              <c:strCache>
                <c:ptCount val="1"/>
                <c:pt idx="0">
                  <c:v>2022 год (факт)
</c:v>
                </c:pt>
              </c:strCache>
            </c:strRef>
          </c:tx>
          <c:spPr>
            <a:solidFill>
              <a:srgbClr val="AC75D5"/>
            </a:solidFill>
            <a:ln w="38100">
              <a:solidFill>
                <a:srgbClr val="AC75D5"/>
              </a:solidFill>
            </a:ln>
            <a:effectLst/>
            <a:scene3d>
              <a:camera prst="orthographicFront"/>
              <a:lightRig rig="threePt" dir="t"/>
            </a:scene3d>
            <a:sp3d>
              <a:bevelT w="330200" prst="relaxedInset"/>
              <a:bevelB/>
            </a:sp3d>
          </c:spPr>
          <c:invertIfNegative val="0"/>
          <c:dPt>
            <c:idx val="0"/>
            <c:invertIfNegative val="0"/>
            <c:bubble3D val="0"/>
            <c:spPr>
              <a:solidFill>
                <a:srgbClr val="AC75D5"/>
              </a:solidFill>
              <a:ln w="38100">
                <a:solidFill>
                  <a:srgbClr val="AC75D5"/>
                </a:solidFill>
              </a:ln>
              <a:effectLst/>
              <a:scene3d>
                <a:camera prst="orthographicFront"/>
                <a:lightRig rig="threePt" dir="t"/>
              </a:scene3d>
              <a:sp3d>
                <a:bevelT w="330200" prst="riblet"/>
                <a:bevelB/>
              </a:sp3d>
            </c:spPr>
          </c:dPt>
          <c:dLbls>
            <c:dLbl>
              <c:idx val="0"/>
              <c:layout>
                <c:manualLayout>
                  <c:x val="1.5924759565388653E-2"/>
                  <c:y val="-7.681417118834628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сл.15-17'!$C$6</c:f>
              <c:numCache>
                <c:formatCode>#\ ##0.0</c:formatCode>
                <c:ptCount val="1"/>
                <c:pt idx="0">
                  <c:v>5891.9</c:v>
                </c:pt>
              </c:numCache>
            </c:numRef>
          </c:val>
          <c:shape val="cylinder"/>
        </c:ser>
        <c:ser>
          <c:idx val="3"/>
          <c:order val="2"/>
          <c:tx>
            <c:strRef>
              <c:f>'слайд № 2публ. сл.15-17'!$D$5</c:f>
              <c:strCache>
                <c:ptCount val="1"/>
              </c:strCache>
            </c:strRef>
          </c:tx>
          <c:invertIfNegative val="0"/>
          <c:dLbls>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сл.15-17'!$D$6</c:f>
            </c:numRef>
          </c:val>
          <c:shape val="cylinder"/>
        </c:ser>
        <c:ser>
          <c:idx val="1"/>
          <c:order val="3"/>
          <c:tx>
            <c:strRef>
              <c:f>'слайд № 2публ. сл.15-17'!$E$5</c:f>
              <c:strCache>
                <c:ptCount val="1"/>
                <c:pt idx="0">
                  <c:v>2023 год</c:v>
                </c:pt>
              </c:strCache>
            </c:strRef>
          </c:tx>
          <c:spPr>
            <a:solidFill>
              <a:srgbClr val="FF9999"/>
            </a:solidFill>
            <a:ln w="25400">
              <a:noFill/>
            </a:ln>
            <a:scene3d>
              <a:camera prst="orthographicFront"/>
              <a:lightRig rig="threePt" dir="t"/>
            </a:scene3d>
            <a:sp3d>
              <a:bevelT w="209550" prst="angle"/>
              <a:bevelB/>
            </a:sp3d>
          </c:spPr>
          <c:invertIfNegative val="0"/>
          <c:dLbls>
            <c:dLbl>
              <c:idx val="0"/>
              <c:layout>
                <c:manualLayout>
                  <c:x val="1.9109711478466383E-2"/>
                  <c:y val="-7.491975037069625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сл.15-17'!$E$6</c:f>
              <c:numCache>
                <c:formatCode>#\ ##0.0</c:formatCode>
                <c:ptCount val="1"/>
                <c:pt idx="0">
                  <c:v>6991.9</c:v>
                </c:pt>
              </c:numCache>
            </c:numRef>
          </c:val>
        </c:ser>
        <c:ser>
          <c:idx val="4"/>
          <c:order val="4"/>
          <c:tx>
            <c:strRef>
              <c:f>'слайд № 2публ. сл.15-17'!$F$5</c:f>
              <c:strCache>
                <c:ptCount val="1"/>
                <c:pt idx="0">
                  <c:v> 2024 год</c:v>
                </c:pt>
              </c:strCache>
            </c:strRef>
          </c:tx>
          <c:spPr>
            <a:solidFill>
              <a:srgbClr val="5B9BD5">
                <a:lumMod val="60000"/>
                <a:lumOff val="40000"/>
              </a:srgbClr>
            </a:solidFill>
            <a:ln>
              <a:noFill/>
            </a:ln>
            <a:effectLst/>
            <a:scene3d>
              <a:camera prst="orthographicFront"/>
              <a:lightRig rig="threePt" dir="t"/>
            </a:scene3d>
            <a:sp3d>
              <a:bevelT w="209550" h="139700" prst="divot"/>
              <a:bevelB/>
            </a:sp3d>
          </c:spPr>
          <c:invertIfNegative val="0"/>
          <c:dLbls>
            <c:dLbl>
              <c:idx val="0"/>
              <c:layout>
                <c:manualLayout>
                  <c:x val="3.7157772319240188E-2"/>
                  <c:y val="-7.750647700053771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сл.15-17'!$F$6</c:f>
              <c:numCache>
                <c:formatCode>#\ ##0.0</c:formatCode>
                <c:ptCount val="1"/>
                <c:pt idx="0">
                  <c:v>7791.9</c:v>
                </c:pt>
              </c:numCache>
            </c:numRef>
          </c:val>
        </c:ser>
        <c:ser>
          <c:idx val="5"/>
          <c:order val="5"/>
          <c:tx>
            <c:strRef>
              <c:f>'слайд № 2публ. сл.15-17'!$G$5</c:f>
              <c:strCache>
                <c:ptCount val="1"/>
              </c:strCache>
            </c:strRef>
          </c:tx>
          <c:invertIfNegative val="0"/>
          <c:dLbls>
            <c:spPr>
              <a:noFill/>
              <a:ln>
                <a:noFill/>
              </a:ln>
              <a:effectLst/>
            </c:spPr>
            <c:txPr>
              <a:bodyPr wrap="square" lIns="38100" tIns="19050" rIns="38100" bIns="19050" anchor="ctr">
                <a:spAutoFit/>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сл.15-17'!$G$6</c:f>
            </c:numRef>
          </c:val>
        </c:ser>
        <c:ser>
          <c:idx val="6"/>
          <c:order val="6"/>
          <c:tx>
            <c:strRef>
              <c:f>'слайд № 2публ. сл.15-17'!$H$5</c:f>
              <c:strCache>
                <c:ptCount val="1"/>
                <c:pt idx="0">
                  <c:v> 2025 год</c:v>
                </c:pt>
              </c:strCache>
            </c:strRef>
          </c:tx>
          <c:spPr>
            <a:solidFill>
              <a:srgbClr val="70AD47">
                <a:lumMod val="40000"/>
                <a:lumOff val="60000"/>
              </a:srgbClr>
            </a:solidFill>
            <a:scene3d>
              <a:camera prst="orthographicFront"/>
              <a:lightRig rig="threePt" dir="t"/>
            </a:scene3d>
            <a:sp3d>
              <a:bevelT/>
              <a:bevelB/>
            </a:sp3d>
          </c:spPr>
          <c:invertIfNegative val="0"/>
          <c:dPt>
            <c:idx val="0"/>
            <c:invertIfNegative val="0"/>
            <c:bubble3D val="0"/>
          </c:dPt>
          <c:dLbls>
            <c:dLbl>
              <c:idx val="0"/>
              <c:layout>
                <c:manualLayout>
                  <c:x val="3.6096121681547452E-2"/>
                  <c:y val="-8.716107770771211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сл.15-17'!$H$6</c:f>
              <c:numCache>
                <c:formatCode>#\ ##0.0</c:formatCode>
                <c:ptCount val="1"/>
                <c:pt idx="0">
                  <c:v>8191.9</c:v>
                </c:pt>
              </c:numCache>
            </c:numRef>
          </c:val>
        </c:ser>
        <c:dLbls>
          <c:showLegendKey val="0"/>
          <c:showVal val="1"/>
          <c:showCatName val="0"/>
          <c:showSerName val="0"/>
          <c:showPercent val="0"/>
          <c:showBubbleSize val="0"/>
        </c:dLbls>
        <c:gapWidth val="52"/>
        <c:shape val="box"/>
        <c:axId val="399141088"/>
        <c:axId val="399141480"/>
        <c:axId val="0"/>
      </c:bar3DChart>
      <c:catAx>
        <c:axId val="399141088"/>
        <c:scaling>
          <c:orientation val="minMax"/>
        </c:scaling>
        <c:delete val="1"/>
        <c:axPos val="b"/>
        <c:numFmt formatCode="General" sourceLinked="1"/>
        <c:majorTickMark val="none"/>
        <c:minorTickMark val="none"/>
        <c:tickLblPos val="low"/>
        <c:crossAx val="399141480"/>
        <c:crosses val="autoZero"/>
        <c:auto val="1"/>
        <c:lblAlgn val="ctr"/>
        <c:lblOffset val="100"/>
        <c:noMultiLvlLbl val="0"/>
      </c:catAx>
      <c:valAx>
        <c:axId val="399141480"/>
        <c:scaling>
          <c:orientation val="minMax"/>
          <c:max val="9000"/>
          <c:min val="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none"/>
        <c:minorTickMark val="none"/>
        <c:tickLblPos val="nextTo"/>
        <c:spPr>
          <a:noFill/>
          <a:ln>
            <a:noFill/>
          </a:ln>
          <a:effectLst>
            <a:outerShdw blurRad="50800" dist="50800" dir="5400000" algn="ctr" rotWithShape="0">
              <a:schemeClr val="bg2"/>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399141088"/>
        <c:crosses val="autoZero"/>
        <c:crossBetween val="between"/>
        <c:majorUnit val="1000"/>
      </c:valAx>
    </c:plotArea>
    <c:legend>
      <c:legendPos val="b"/>
      <c:layout>
        <c:manualLayout>
          <c:xMode val="edge"/>
          <c:yMode val="edge"/>
          <c:x val="3.0125716154410481E-2"/>
          <c:y val="0.87916137100584968"/>
          <c:w val="0.96987428384558949"/>
          <c:h val="0.12083862899415033"/>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Расходы на 1 жителя</a:t>
            </a:r>
          </a:p>
        </c:rich>
      </c:tx>
      <c:overlay val="0"/>
      <c:spPr>
        <a:noFill/>
        <a:ln w="25400">
          <a:noFill/>
        </a:ln>
      </c:spPr>
    </c:title>
    <c:autoTitleDeleted val="0"/>
    <c:plotArea>
      <c:layout>
        <c:manualLayout>
          <c:layoutTarget val="inner"/>
          <c:xMode val="edge"/>
          <c:yMode val="edge"/>
          <c:x val="0"/>
          <c:y val="0.17138373745275898"/>
          <c:w val="0.96648820146738035"/>
          <c:h val="0.70863145266317396"/>
        </c:manualLayout>
      </c:layout>
      <c:lineChart>
        <c:grouping val="stacked"/>
        <c:varyColors val="0"/>
        <c:ser>
          <c:idx val="0"/>
          <c:order val="0"/>
          <c:marker>
            <c:symbol val="circle"/>
            <c:size val="5"/>
            <c:spPr>
              <a:solidFill>
                <a:schemeClr val="accent1"/>
              </a:solidFill>
              <a:ln w="9525">
                <a:solidFill>
                  <a:schemeClr val="accent1"/>
                </a:solidFill>
              </a:ln>
              <a:effectLst/>
            </c:spPr>
          </c:marker>
          <c:cat>
            <c:strRef>
              <c:f>'слайд №3 публ. сл.15-17'!$A$14:$A$18</c:f>
              <c:strCache>
                <c:ptCount val="5"/>
                <c:pt idx="0">
                  <c:v>2021 год (факт)</c:v>
                </c:pt>
                <c:pt idx="1">
                  <c:v>2022 год (в редакции решения Тульской городской Думы от 26.10.2022 № 41/888)</c:v>
                </c:pt>
                <c:pt idx="2">
                  <c:v>2023 год</c:v>
                </c:pt>
                <c:pt idx="3">
                  <c:v>2024 год</c:v>
                </c:pt>
                <c:pt idx="4">
                  <c:v>2025 год</c:v>
                </c:pt>
              </c:strCache>
            </c:strRef>
          </c:cat>
          <c:val>
            <c:numRef>
              <c:f>'слайд №3 публ. сл.15-17'!$B$14:$B$18</c:f>
            </c:numRef>
          </c:val>
          <c:smooth val="0"/>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сл.15-17'!$A$14:$A$18</c:f>
              <c:strCache>
                <c:ptCount val="5"/>
                <c:pt idx="0">
                  <c:v>2021 год (факт)</c:v>
                </c:pt>
                <c:pt idx="1">
                  <c:v>2022 год (в редакции решения Тульской городской Думы от 26.10.2022 № 41/888)</c:v>
                </c:pt>
                <c:pt idx="2">
                  <c:v>2023 год</c:v>
                </c:pt>
                <c:pt idx="3">
                  <c:v>2024 год</c:v>
                </c:pt>
                <c:pt idx="4">
                  <c:v>2025 год</c:v>
                </c:pt>
              </c:strCache>
            </c:strRef>
          </c:cat>
          <c:val>
            <c:numRef>
              <c:f>'слайд №3 публ. сл.15-17'!$C$14:$C$18</c:f>
              <c:numCache>
                <c:formatCode>0.0</c:formatCode>
                <c:ptCount val="5"/>
                <c:pt idx="0">
                  <c:v>37.299999999999997</c:v>
                </c:pt>
                <c:pt idx="1">
                  <c:v>46.6</c:v>
                </c:pt>
                <c:pt idx="2">
                  <c:v>51.2</c:v>
                </c:pt>
                <c:pt idx="3">
                  <c:v>48.7</c:v>
                </c:pt>
                <c:pt idx="4">
                  <c:v>46.8</c:v>
                </c:pt>
              </c:numCache>
            </c:numRef>
          </c:val>
          <c:smooth val="0"/>
        </c:ser>
        <c:dLbls>
          <c:showLegendKey val="0"/>
          <c:showVal val="0"/>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399583480"/>
        <c:axId val="401637208"/>
      </c:lineChart>
      <c:catAx>
        <c:axId val="39958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lgn="ctr">
              <a:defRPr lang="ru-RU" sz="600" b="0" i="0" u="none" strike="noStrike" kern="1200" baseline="0">
                <a:solidFill>
                  <a:schemeClr val="tx1"/>
                </a:solidFill>
                <a:latin typeface="Times New Roman" panose="02020603050405020304" pitchFamily="18" charset="0"/>
                <a:ea typeface="Calibri"/>
                <a:cs typeface="Times New Roman" panose="02020603050405020304" pitchFamily="18" charset="0"/>
              </a:defRPr>
            </a:pPr>
            <a:endParaRPr lang="ru-RU"/>
          </a:p>
        </c:txPr>
        <c:crossAx val="401637208"/>
        <c:crosses val="autoZero"/>
        <c:auto val="1"/>
        <c:lblAlgn val="ctr"/>
        <c:lblOffset val="100"/>
        <c:noMultiLvlLbl val="0"/>
      </c:catAx>
      <c:valAx>
        <c:axId val="401637208"/>
        <c:scaling>
          <c:orientation val="minMax"/>
        </c:scaling>
        <c:delete val="1"/>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0.0" sourceLinked="0"/>
        <c:majorTickMark val="none"/>
        <c:minorTickMark val="none"/>
        <c:tickLblPos val="nextTo"/>
        <c:crossAx val="399583480"/>
        <c:crosses val="autoZero"/>
        <c:crossBetween val="between"/>
      </c:valAx>
      <c:spPr>
        <a:noFill/>
        <a:ln w="25400">
          <a:noFill/>
        </a:ln>
      </c:spPr>
    </c:plotArea>
    <c:plotVisOnly val="1"/>
    <c:dispBlanksAs val="zero"/>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cap="flat" cmpd="sng" algn="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ln>
    <a:effectLst/>
  </c:spPr>
  <c:txPr>
    <a:bodyPr/>
    <a:lstStyle/>
    <a:p>
      <a:pPr>
        <a:defRPr sz="1200" b="0" i="0" u="none" strike="noStrike" baseline="0">
          <a:solidFill>
            <a:schemeClr val="tx1"/>
          </a:solidFill>
          <a:latin typeface="Times New Roman" panose="02020603050405020304" pitchFamily="18" charset="0"/>
          <a:ea typeface="Calibri"/>
          <a:cs typeface="Times New Roman" panose="02020603050405020304" pitchFamily="18"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mtClean="0"/>
              <a:t>Доходы </a:t>
            </a:r>
            <a:r>
              <a:rPr lang="ru-RU" dirty="0"/>
              <a:t>на 1 жителя</a:t>
            </a:r>
          </a:p>
        </c:rich>
      </c:tx>
      <c:overlay val="0"/>
      <c:spPr>
        <a:noFill/>
        <a:ln w="25400">
          <a:noFill/>
        </a:ln>
      </c:spPr>
    </c:title>
    <c:autoTitleDeleted val="0"/>
    <c:plotArea>
      <c:layout>
        <c:manualLayout>
          <c:layoutTarget val="inner"/>
          <c:xMode val="edge"/>
          <c:yMode val="edge"/>
          <c:x val="0"/>
          <c:y val="0.17138373745275898"/>
          <c:w val="0.96648820146738035"/>
          <c:h val="0.70863145266317396"/>
        </c:manualLayout>
      </c:layout>
      <c:lineChart>
        <c:grouping val="stacked"/>
        <c:varyColors val="0"/>
        <c:ser>
          <c:idx val="0"/>
          <c:order val="0"/>
          <c:marker>
            <c:symbol val="circle"/>
            <c:size val="5"/>
            <c:spPr>
              <a:solidFill>
                <a:schemeClr val="accent1"/>
              </a:solidFill>
              <a:ln w="9525">
                <a:solidFill>
                  <a:schemeClr val="accent1"/>
                </a:solidFill>
              </a:ln>
              <a:effectLst/>
            </c:spPr>
          </c:marker>
          <c:cat>
            <c:strRef>
              <c:f>'слайд №3 публ. сл.15-17'!$A$14:$A$18</c:f>
              <c:strCache>
                <c:ptCount val="5"/>
                <c:pt idx="0">
                  <c:v>2021 год (факт)</c:v>
                </c:pt>
                <c:pt idx="1">
                  <c:v>2022 год (в редакции 
решения Тульской городской 
Думы от 26.10.2022 № 41/888)</c:v>
                </c:pt>
                <c:pt idx="2">
                  <c:v>2023 год</c:v>
                </c:pt>
                <c:pt idx="3">
                  <c:v>2024 год</c:v>
                </c:pt>
                <c:pt idx="4">
                  <c:v>2025 год</c:v>
                </c:pt>
              </c:strCache>
            </c:strRef>
          </c:cat>
          <c:val>
            <c:numRef>
              <c:f>'слайд №3 публ. сл.15-17'!$B$14:$B$18</c:f>
            </c:numRef>
          </c:val>
          <c:smooth val="0"/>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'слайд №3 публ. сл.15-17'!$A$14:$A$18</c:f>
              <c:strCache>
                <c:ptCount val="5"/>
                <c:pt idx="0">
                  <c:v>2021 год (факт)</c:v>
                </c:pt>
                <c:pt idx="1">
                  <c:v>2022 год (в редакции 
решения Тульской городской 
Думы от 26.10.2022 № 41/888)</c:v>
                </c:pt>
                <c:pt idx="2">
                  <c:v>2023 год</c:v>
                </c:pt>
                <c:pt idx="3">
                  <c:v>2024 год</c:v>
                </c:pt>
                <c:pt idx="4">
                  <c:v>2025 год</c:v>
                </c:pt>
              </c:strCache>
            </c:strRef>
          </c:cat>
          <c:val>
            <c:numRef>
              <c:f>'слайд №3 публ. сл.15-17'!$C$14:$C$18</c:f>
              <c:numCache>
                <c:formatCode>0.0</c:formatCode>
                <c:ptCount val="5"/>
                <c:pt idx="0" formatCode="General">
                  <c:v>37.1</c:v>
                </c:pt>
                <c:pt idx="1">
                  <c:v>43.6</c:v>
                </c:pt>
                <c:pt idx="2">
                  <c:v>48.8</c:v>
                </c:pt>
                <c:pt idx="3">
                  <c:v>47</c:v>
                </c:pt>
                <c:pt idx="4">
                  <c:v>46</c:v>
                </c:pt>
              </c:numCache>
            </c:numRef>
          </c:val>
          <c:smooth val="0"/>
        </c:ser>
        <c:dLbls>
          <c:showLegendKey val="0"/>
          <c:showVal val="0"/>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401639560"/>
        <c:axId val="401638776"/>
      </c:lineChart>
      <c:catAx>
        <c:axId val="40163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600"/>
            </a:pPr>
            <a:endParaRPr lang="ru-RU"/>
          </a:p>
        </c:txPr>
        <c:crossAx val="401638776"/>
        <c:crosses val="autoZero"/>
        <c:auto val="1"/>
        <c:lblAlgn val="ctr"/>
        <c:lblOffset val="100"/>
        <c:noMultiLvlLbl val="0"/>
      </c:catAx>
      <c:valAx>
        <c:axId val="401638776"/>
        <c:scaling>
          <c:orientation val="minMax"/>
        </c:scaling>
        <c:delete val="1"/>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0.0" sourceLinked="0"/>
        <c:majorTickMark val="none"/>
        <c:minorTickMark val="none"/>
        <c:tickLblPos val="nextTo"/>
        <c:crossAx val="401639560"/>
        <c:crosses val="autoZero"/>
        <c:crossBetween val="between"/>
      </c:valAx>
      <c:spPr>
        <a:noFill/>
        <a:ln w="25400">
          <a:noFill/>
        </a:ln>
      </c:spPr>
    </c:plotArea>
    <c:plotVisOnly val="1"/>
    <c:dispBlanksAs val="zero"/>
    <c:showDLblsOverMax val="0"/>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cap="flat" cmpd="sng" algn="ct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ln>
    <a:effectLst/>
  </c:spPr>
  <c:txPr>
    <a:bodyPr/>
    <a:lstStyle/>
    <a:p>
      <a:pPr>
        <a:defRPr sz="1200" b="0" i="0" u="none" strike="noStrike" baseline="0">
          <a:solidFill>
            <a:schemeClr val="tx1"/>
          </a:solidFill>
          <a:latin typeface="Times New Roman" panose="02020603050405020304" pitchFamily="18" charset="0"/>
          <a:ea typeface="Calibri"/>
          <a:cs typeface="Times New Roman" panose="02020603050405020304" pitchFamily="18" charset="0"/>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70144846424264E-2"/>
          <c:y val="8.3025991114129408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8D9F9-C2F5-4175-812D-3AAF4C56296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8BD5BDE3-FB37-4440-80D1-F17211038EB4}">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Налоговые доходы</a:t>
          </a:r>
          <a:endParaRPr lang="ru-RU" dirty="0">
            <a:latin typeface="Times New Roman" panose="02020603050405020304" pitchFamily="18" charset="0"/>
            <a:cs typeface="Times New Roman" panose="02020603050405020304" pitchFamily="18" charset="0"/>
          </a:endParaRPr>
        </a:p>
      </dgm:t>
    </dgm:pt>
    <dgm:pt modelId="{18FB456D-5D17-40A1-8EE8-A5955D9F71BB}" type="parTrans" cxnId="{0D7DA40D-39FB-4A9B-9022-C705A9D1C479}">
      <dgm:prSet/>
      <dgm:spPr/>
      <dgm:t>
        <a:bodyPr/>
        <a:lstStyle/>
        <a:p>
          <a:endParaRPr lang="ru-RU"/>
        </a:p>
      </dgm:t>
    </dgm:pt>
    <dgm:pt modelId="{9CA3B0CA-F089-4E65-B772-41C74DC9BD11}" type="sibTrans" cxnId="{0D7DA40D-39FB-4A9B-9022-C705A9D1C479}">
      <dgm:prSet/>
      <dgm:spPr/>
      <dgm:t>
        <a:bodyPr/>
        <a:lstStyle/>
        <a:p>
          <a:endParaRPr lang="ru-RU"/>
        </a:p>
      </dgm:t>
    </dgm:pt>
    <dgm:pt modelId="{1BF8F06C-AF06-482F-88E2-5FAC8389CA2D}">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федеральные налоги и сборы (НДС, акцизы, НДФЛ, налог на прибыль организации,  налоги, предусмотренные специальными налоговыми режимами  и т.д.)</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1C88E3E5-B23A-40CE-B013-D5F45D71E780}" type="parTrans" cxnId="{8E60D744-DB57-4D46-A086-C296E6BD52D9}">
      <dgm:prSet/>
      <dgm:spPr/>
      <dgm:t>
        <a:bodyPr/>
        <a:lstStyle/>
        <a:p>
          <a:endParaRPr lang="ru-RU"/>
        </a:p>
      </dgm:t>
    </dgm:pt>
    <dgm:pt modelId="{8B95C753-C66F-4D58-9D7E-4AC0FA241946}" type="sibTrans" cxnId="{8E60D744-DB57-4D46-A086-C296E6BD52D9}">
      <dgm:prSet/>
      <dgm:spPr/>
      <dgm:t>
        <a:bodyPr/>
        <a:lstStyle/>
        <a:p>
          <a:endParaRPr lang="ru-RU"/>
        </a:p>
      </dgm:t>
    </dgm:pt>
    <dgm:pt modelId="{2D507158-1453-418A-A422-95E1E4AF2BF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региональные налоги (налог на имущество организаций, транспортный налог, налог на игорный бизнес)</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13BA910C-6693-44D6-B9D3-6F6BD25F746A}" type="parTrans" cxnId="{143D5B0F-0B98-4B2A-B454-38D566E767F9}">
      <dgm:prSet/>
      <dgm:spPr/>
      <dgm:t>
        <a:bodyPr/>
        <a:lstStyle/>
        <a:p>
          <a:endParaRPr lang="ru-RU"/>
        </a:p>
      </dgm:t>
    </dgm:pt>
    <dgm:pt modelId="{3A55E0D1-68D0-4718-82E6-7F448A0E470C}" type="sibTrans" cxnId="{143D5B0F-0B98-4B2A-B454-38D566E767F9}">
      <dgm:prSet/>
      <dgm:spPr/>
      <dgm:t>
        <a:bodyPr/>
        <a:lstStyle/>
        <a:p>
          <a:endParaRPr lang="ru-RU"/>
        </a:p>
      </dgm:t>
    </dgm:pt>
    <dgm:pt modelId="{A2A5EA7D-F8D8-4DE0-8D67-2C7091C17AFE}">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Неналоговые доходы</a:t>
          </a:r>
          <a:endParaRPr lang="ru-RU" dirty="0">
            <a:latin typeface="Times New Roman" panose="02020603050405020304" pitchFamily="18" charset="0"/>
            <a:cs typeface="Times New Roman" panose="02020603050405020304" pitchFamily="18" charset="0"/>
          </a:endParaRPr>
        </a:p>
      </dgm:t>
    </dgm:pt>
    <dgm:pt modelId="{68EA61E4-3492-4E95-BA40-F1F4F0586FE6}" type="parTrans" cxnId="{BA771A65-17B7-4596-A50F-6191A275D487}">
      <dgm:prSet/>
      <dgm:spPr/>
      <dgm:t>
        <a:bodyPr/>
        <a:lstStyle/>
        <a:p>
          <a:endParaRPr lang="ru-RU"/>
        </a:p>
      </dgm:t>
    </dgm:pt>
    <dgm:pt modelId="{60624A46-F218-4B8B-8897-DD1BCCAAEE05}" type="sibTrans" cxnId="{BA771A65-17B7-4596-A50F-6191A275D487}">
      <dgm:prSet/>
      <dgm:spPr/>
      <dgm:t>
        <a:bodyPr/>
        <a:lstStyle/>
        <a:p>
          <a:endParaRPr lang="ru-RU"/>
        </a:p>
      </dgm:t>
    </dgm:pt>
    <dgm:pt modelId="{DB2C5A1B-366F-406C-A548-B3D4E064CBC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доходы от продажи государственного и муниципального имущества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8D4C51B1-E641-449B-8DE7-D2E7D95C77BF}" type="parTrans" cxnId="{75F32DF0-5D86-4F1C-896A-36CBAF1DE720}">
      <dgm:prSet/>
      <dgm:spPr/>
      <dgm:t>
        <a:bodyPr/>
        <a:lstStyle/>
        <a:p>
          <a:endParaRPr lang="ru-RU"/>
        </a:p>
      </dgm:t>
    </dgm:pt>
    <dgm:pt modelId="{6F828DD3-2C35-4149-ACE1-99289AB96464}" type="sibTrans" cxnId="{75F32DF0-5D86-4F1C-896A-36CBAF1DE720}">
      <dgm:prSet/>
      <dgm:spPr/>
      <dgm:t>
        <a:bodyPr/>
        <a:lstStyle/>
        <a:p>
          <a:endParaRPr lang="ru-RU"/>
        </a:p>
      </dgm:t>
    </dgm:pt>
    <dgm:pt modelId="{FB6E50C5-C90F-42FF-B06E-A803AE070F4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доходы от использования государственного и муниципального имущества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A6FB4DB2-86CD-4B31-9E13-356B038E6487}" type="parTrans" cxnId="{8396C648-4D04-40B9-8AC3-AEF5728C8CAF}">
      <dgm:prSet/>
      <dgm:spPr/>
      <dgm:t>
        <a:bodyPr/>
        <a:lstStyle/>
        <a:p>
          <a:endParaRPr lang="ru-RU"/>
        </a:p>
      </dgm:t>
    </dgm:pt>
    <dgm:pt modelId="{19DBA2E5-CBC0-48F0-857C-8E6B73748BC1}" type="sibTrans" cxnId="{8396C648-4D04-40B9-8AC3-AEF5728C8CAF}">
      <dgm:prSet/>
      <dgm:spPr/>
      <dgm:t>
        <a:bodyPr/>
        <a:lstStyle/>
        <a:p>
          <a:endParaRPr lang="ru-RU"/>
        </a:p>
      </dgm:t>
    </dgm:pt>
    <dgm:pt modelId="{FB31CA8F-E503-4867-AF55-9501FD9F0325}">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Times New Roman" panose="02020603050405020304" pitchFamily="18" charset="0"/>
              <a:cs typeface="Times New Roman" panose="02020603050405020304" pitchFamily="18" charset="0"/>
            </a:rPr>
            <a:t>Безвозмездные поступления</a:t>
          </a:r>
          <a:endParaRPr lang="ru-RU" dirty="0">
            <a:latin typeface="Times New Roman" panose="02020603050405020304" pitchFamily="18" charset="0"/>
            <a:cs typeface="Times New Roman" panose="02020603050405020304" pitchFamily="18" charset="0"/>
          </a:endParaRPr>
        </a:p>
      </dgm:t>
    </dgm:pt>
    <dgm:pt modelId="{E4E67393-CA65-485F-B83E-4BE768A9CE50}" type="parTrans" cxnId="{7A64811D-71C5-496B-9782-F2003BE00DB2}">
      <dgm:prSet/>
      <dgm:spPr/>
      <dgm:t>
        <a:bodyPr/>
        <a:lstStyle/>
        <a:p>
          <a:endParaRPr lang="ru-RU"/>
        </a:p>
      </dgm:t>
    </dgm:pt>
    <dgm:pt modelId="{B9A5B412-0621-4A37-A3FA-349B21D425BA}" type="sibTrans" cxnId="{7A64811D-71C5-496B-9782-F2003BE00DB2}">
      <dgm:prSet/>
      <dgm:spPr/>
      <dgm:t>
        <a:bodyPr/>
        <a:lstStyle/>
        <a:p>
          <a:endParaRPr lang="ru-RU"/>
        </a:p>
      </dgm:t>
    </dgm:pt>
    <dgm:pt modelId="{4D83CE98-FFD8-4ADA-B996-75A067049C1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субсидии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48299E9A-233B-4300-B615-D378DC20E6CB}" type="parTrans" cxnId="{EB0B757D-8B95-445B-91C2-8D43D3995B17}">
      <dgm:prSet/>
      <dgm:spPr/>
      <dgm:t>
        <a:bodyPr/>
        <a:lstStyle/>
        <a:p>
          <a:endParaRPr lang="ru-RU"/>
        </a:p>
      </dgm:t>
    </dgm:pt>
    <dgm:pt modelId="{41E6B177-6B07-4B43-AA86-91EA21FE6F89}" type="sibTrans" cxnId="{EB0B757D-8B95-445B-91C2-8D43D3995B17}">
      <dgm:prSet/>
      <dgm:spPr/>
      <dgm:t>
        <a:bodyPr/>
        <a:lstStyle/>
        <a:p>
          <a:endParaRPr lang="ru-RU"/>
        </a:p>
      </dgm:t>
    </dgm:pt>
    <dgm:pt modelId="{230A2B89-A54D-45E6-A8F6-C428EC990C80}">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субвенции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F1865D19-E8AC-4D6E-825D-7A2ACDBB8046}" type="parTrans" cxnId="{7E99D0B5-F299-42A9-B2C4-84B452678C46}">
      <dgm:prSet/>
      <dgm:spPr/>
      <dgm:t>
        <a:bodyPr/>
        <a:lstStyle/>
        <a:p>
          <a:endParaRPr lang="ru-RU"/>
        </a:p>
      </dgm:t>
    </dgm:pt>
    <dgm:pt modelId="{7953E475-ABC5-482A-9140-A22FF5527D1B}" type="sibTrans" cxnId="{7E99D0B5-F299-42A9-B2C4-84B452678C46}">
      <dgm:prSet/>
      <dgm:spPr/>
      <dgm:t>
        <a:bodyPr/>
        <a:lstStyle/>
        <a:p>
          <a:endParaRPr lang="ru-RU"/>
        </a:p>
      </dgm:t>
    </dgm:pt>
    <dgm:pt modelId="{A8EA5099-E56D-4780-92A9-D1FD4420193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местные налоги (земельный налог, налог на имущество физических лиц и т.д.)</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37CEF4B7-2627-482B-81A5-E7B7DF80C2A3}" type="parTrans" cxnId="{65DD67AE-EE98-4071-9CE8-FC0D25A19524}">
      <dgm:prSet/>
      <dgm:spPr/>
      <dgm:t>
        <a:bodyPr/>
        <a:lstStyle/>
        <a:p>
          <a:endParaRPr lang="ru-RU"/>
        </a:p>
      </dgm:t>
    </dgm:pt>
    <dgm:pt modelId="{3C96854A-348A-4351-B6BC-C9CD38F5A044}" type="sibTrans" cxnId="{65DD67AE-EE98-4071-9CE8-FC0D25A19524}">
      <dgm:prSet/>
      <dgm:spPr/>
      <dgm:t>
        <a:bodyPr/>
        <a:lstStyle/>
        <a:p>
          <a:endParaRPr lang="ru-RU"/>
        </a:p>
      </dgm:t>
    </dgm:pt>
    <dgm:pt modelId="{12BB4D6B-00A7-45A3-B0F2-15246B71F8E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штрафы, санкции, возмещение ущерба</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887C95A1-1B81-43D1-BC7A-62DFA67368D4}" type="parTrans" cxnId="{141C14A4-C4B0-4831-8E44-95CB299CC8EB}">
      <dgm:prSet/>
      <dgm:spPr/>
      <dgm:t>
        <a:bodyPr/>
        <a:lstStyle/>
        <a:p>
          <a:endParaRPr lang="ru-RU"/>
        </a:p>
      </dgm:t>
    </dgm:pt>
    <dgm:pt modelId="{85B20013-C0BB-430E-A3E4-F74C9B5218E3}" type="sibTrans" cxnId="{141C14A4-C4B0-4831-8E44-95CB299CC8EB}">
      <dgm:prSet/>
      <dgm:spPr/>
      <dgm:t>
        <a:bodyPr/>
        <a:lstStyle/>
        <a:p>
          <a:endParaRPr lang="ru-RU"/>
        </a:p>
      </dgm:t>
    </dgm:pt>
    <dgm:pt modelId="{D36EA894-9AA1-468B-8B42-6CC61C9A369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иные неналоговые доходы</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039593C7-D8CF-4B47-8DAA-778583954689}" type="parTrans" cxnId="{9D421E53-336F-49FB-A07F-245975E0B0F7}">
      <dgm:prSet/>
      <dgm:spPr/>
      <dgm:t>
        <a:bodyPr/>
        <a:lstStyle/>
        <a:p>
          <a:endParaRPr lang="ru-RU"/>
        </a:p>
      </dgm:t>
    </dgm:pt>
    <dgm:pt modelId="{98692B74-D2F2-405F-AFF9-5026692AF905}" type="sibTrans" cxnId="{9D421E53-336F-49FB-A07F-245975E0B0F7}">
      <dgm:prSet/>
      <dgm:spPr/>
      <dgm:t>
        <a:bodyPr/>
        <a:lstStyle/>
        <a:p>
          <a:endParaRPr lang="ru-RU"/>
        </a:p>
      </dgm:t>
    </dgm:pt>
    <dgm:pt modelId="{ADEB625C-5C57-4BC3-9ADB-15882777BEE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иные межбюджетные трансферты</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D3003C13-4512-4E77-9CFC-6D2E851BE8D8}" type="parTrans" cxnId="{6CBA3E60-8AD5-4727-B75F-7EC0FAEA747E}">
      <dgm:prSet/>
      <dgm:spPr/>
      <dgm:t>
        <a:bodyPr/>
        <a:lstStyle/>
        <a:p>
          <a:endParaRPr lang="ru-RU"/>
        </a:p>
      </dgm:t>
    </dgm:pt>
    <dgm:pt modelId="{703DE0EF-0841-438A-A34B-63F9081B4C50}" type="sibTrans" cxnId="{6CBA3E60-8AD5-4727-B75F-7EC0FAEA747E}">
      <dgm:prSet/>
      <dgm:spPr/>
      <dgm:t>
        <a:bodyPr/>
        <a:lstStyle/>
        <a:p>
          <a:endParaRPr lang="ru-RU"/>
        </a:p>
      </dgm:t>
    </dgm:pt>
    <dgm:pt modelId="{33C724C5-C660-4E62-BB4F-EC09773711FE}">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прочие безвозмездные поступления</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26B9C293-BE1F-4076-8E1A-5CE16C6AADCE}" type="parTrans" cxnId="{85E6F648-3554-472E-A718-26614821DBB4}">
      <dgm:prSet/>
      <dgm:spPr/>
      <dgm:t>
        <a:bodyPr/>
        <a:lstStyle/>
        <a:p>
          <a:endParaRPr lang="ru-RU"/>
        </a:p>
      </dgm:t>
    </dgm:pt>
    <dgm:pt modelId="{8DF747BC-F05A-4711-8F16-25A9F3E712E6}" type="sibTrans" cxnId="{85E6F648-3554-472E-A718-26614821DBB4}">
      <dgm:prSet/>
      <dgm:spPr/>
      <dgm:t>
        <a:bodyPr/>
        <a:lstStyle/>
        <a:p>
          <a:endParaRPr lang="ru-RU"/>
        </a:p>
      </dgm:t>
    </dgm:pt>
    <dgm:pt modelId="{F204E4FA-80DC-4109-BC06-57470B87183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dirty="0">
            <a:solidFill>
              <a:sysClr val="windowText" lastClr="000000"/>
            </a:solidFill>
            <a:latin typeface="Times New Roman" panose="02020603050405020304" pitchFamily="18" charset="0"/>
            <a:cs typeface="Times New Roman" panose="02020603050405020304" pitchFamily="18" charset="0"/>
          </a:endParaRPr>
        </a:p>
      </dgm:t>
    </dgm:pt>
    <dgm:pt modelId="{F88DBBDD-783E-4678-BBCB-A53492D05C51}" type="parTrans" cxnId="{FF3FB6B1-A7F6-4C4E-89C2-133A5DA7048F}">
      <dgm:prSet/>
      <dgm:spPr/>
      <dgm:t>
        <a:bodyPr/>
        <a:lstStyle/>
        <a:p>
          <a:endParaRPr lang="ru-RU"/>
        </a:p>
      </dgm:t>
    </dgm:pt>
    <dgm:pt modelId="{170531B0-56A6-4C25-8E55-DC46F25633A6}" type="sibTrans" cxnId="{FF3FB6B1-A7F6-4C4E-89C2-133A5DA7048F}">
      <dgm:prSet/>
      <dgm:spPr/>
      <dgm:t>
        <a:bodyPr/>
        <a:lstStyle/>
        <a:p>
          <a:endParaRPr lang="ru-RU"/>
        </a:p>
      </dgm:t>
    </dgm:pt>
    <dgm:pt modelId="{4D2C435A-740C-4F69-BB93-389A2A32F111}" type="pres">
      <dgm:prSet presAssocID="{52A8D9F9-C2F5-4175-812D-3AAF4C56296C}" presName="theList" presStyleCnt="0">
        <dgm:presLayoutVars>
          <dgm:dir/>
          <dgm:animLvl val="lvl"/>
          <dgm:resizeHandles val="exact"/>
        </dgm:presLayoutVars>
      </dgm:prSet>
      <dgm:spPr/>
      <dgm:t>
        <a:bodyPr/>
        <a:lstStyle/>
        <a:p>
          <a:endParaRPr lang="ru-RU"/>
        </a:p>
      </dgm:t>
    </dgm:pt>
    <dgm:pt modelId="{14361089-79CF-4154-954D-25C5F2B5F44F}" type="pres">
      <dgm:prSet presAssocID="{8BD5BDE3-FB37-4440-80D1-F17211038EB4}" presName="compNode" presStyleCnt="0"/>
      <dgm:spPr/>
    </dgm:pt>
    <dgm:pt modelId="{FCFCAF29-3455-41C5-A620-29C58ED3767F}" type="pres">
      <dgm:prSet presAssocID="{8BD5BDE3-FB37-4440-80D1-F17211038EB4}" presName="aNode" presStyleLbl="bgShp" presStyleIdx="0" presStyleCnt="3"/>
      <dgm:spPr/>
      <dgm:t>
        <a:bodyPr/>
        <a:lstStyle/>
        <a:p>
          <a:endParaRPr lang="ru-RU"/>
        </a:p>
      </dgm:t>
    </dgm:pt>
    <dgm:pt modelId="{189DC1EA-6AA7-4FE7-AC6C-8F240A38416E}" type="pres">
      <dgm:prSet presAssocID="{8BD5BDE3-FB37-4440-80D1-F17211038EB4}" presName="textNode" presStyleLbl="bgShp" presStyleIdx="0" presStyleCnt="3"/>
      <dgm:spPr/>
      <dgm:t>
        <a:bodyPr/>
        <a:lstStyle/>
        <a:p>
          <a:endParaRPr lang="ru-RU"/>
        </a:p>
      </dgm:t>
    </dgm:pt>
    <dgm:pt modelId="{427216B6-0ADC-4AFF-96D0-79A613444B16}" type="pres">
      <dgm:prSet presAssocID="{8BD5BDE3-FB37-4440-80D1-F17211038EB4}" presName="compChildNode" presStyleCnt="0"/>
      <dgm:spPr/>
    </dgm:pt>
    <dgm:pt modelId="{C34582C0-1C29-4B0A-A573-8197EC965AA4}" type="pres">
      <dgm:prSet presAssocID="{8BD5BDE3-FB37-4440-80D1-F17211038EB4}" presName="theInnerList" presStyleCnt="0"/>
      <dgm:spPr/>
    </dgm:pt>
    <dgm:pt modelId="{A0111C9A-205C-4BD2-858E-8E18924C11E1}" type="pres">
      <dgm:prSet presAssocID="{1BF8F06C-AF06-482F-88E2-5FAC8389CA2D}" presName="childNode" presStyleLbl="node1" presStyleIdx="0" presStyleCnt="12" custScaleX="98038" custScaleY="197071">
        <dgm:presLayoutVars>
          <dgm:bulletEnabled val="1"/>
        </dgm:presLayoutVars>
      </dgm:prSet>
      <dgm:spPr/>
      <dgm:t>
        <a:bodyPr/>
        <a:lstStyle/>
        <a:p>
          <a:endParaRPr lang="ru-RU"/>
        </a:p>
      </dgm:t>
    </dgm:pt>
    <dgm:pt modelId="{52735FA7-D9B5-419F-8B9B-49544BDC8018}" type="pres">
      <dgm:prSet presAssocID="{1BF8F06C-AF06-482F-88E2-5FAC8389CA2D}" presName="aSpace2" presStyleCnt="0"/>
      <dgm:spPr/>
    </dgm:pt>
    <dgm:pt modelId="{1802CCEB-7E55-4CD4-8EFD-B6E34F5A39E0}" type="pres">
      <dgm:prSet presAssocID="{2D507158-1453-418A-A422-95E1E4AF2BFB}" presName="childNode" presStyleLbl="node1" presStyleIdx="1" presStyleCnt="12">
        <dgm:presLayoutVars>
          <dgm:bulletEnabled val="1"/>
        </dgm:presLayoutVars>
      </dgm:prSet>
      <dgm:spPr/>
      <dgm:t>
        <a:bodyPr/>
        <a:lstStyle/>
        <a:p>
          <a:endParaRPr lang="ru-RU"/>
        </a:p>
      </dgm:t>
    </dgm:pt>
    <dgm:pt modelId="{9B108EA4-386A-4556-AA24-880A55D33E37}" type="pres">
      <dgm:prSet presAssocID="{2D507158-1453-418A-A422-95E1E4AF2BFB}" presName="aSpace2" presStyleCnt="0"/>
      <dgm:spPr/>
    </dgm:pt>
    <dgm:pt modelId="{B81CFFCC-017D-4064-8750-3FDE9CF053C1}" type="pres">
      <dgm:prSet presAssocID="{A8EA5099-E56D-4780-92A9-D1FD4420193F}" presName="childNode" presStyleLbl="node1" presStyleIdx="2" presStyleCnt="12">
        <dgm:presLayoutVars>
          <dgm:bulletEnabled val="1"/>
        </dgm:presLayoutVars>
      </dgm:prSet>
      <dgm:spPr/>
      <dgm:t>
        <a:bodyPr/>
        <a:lstStyle/>
        <a:p>
          <a:endParaRPr lang="ru-RU"/>
        </a:p>
      </dgm:t>
    </dgm:pt>
    <dgm:pt modelId="{78AB2730-3420-43FB-9B7B-98C4B964B65B}" type="pres">
      <dgm:prSet presAssocID="{8BD5BDE3-FB37-4440-80D1-F17211038EB4}" presName="aSpace" presStyleCnt="0"/>
      <dgm:spPr/>
    </dgm:pt>
    <dgm:pt modelId="{433C3DD1-AC0E-4203-AE1F-26A34B1B66F6}" type="pres">
      <dgm:prSet presAssocID="{A2A5EA7D-F8D8-4DE0-8D67-2C7091C17AFE}" presName="compNode" presStyleCnt="0"/>
      <dgm:spPr/>
    </dgm:pt>
    <dgm:pt modelId="{B060FF27-7C0D-4673-819C-DE22C0E76A19}" type="pres">
      <dgm:prSet presAssocID="{A2A5EA7D-F8D8-4DE0-8D67-2C7091C17AFE}" presName="aNode" presStyleLbl="bgShp" presStyleIdx="1" presStyleCnt="3"/>
      <dgm:spPr/>
      <dgm:t>
        <a:bodyPr/>
        <a:lstStyle/>
        <a:p>
          <a:endParaRPr lang="ru-RU"/>
        </a:p>
      </dgm:t>
    </dgm:pt>
    <dgm:pt modelId="{D5F6D98B-C7DF-4007-B090-75B98377CD34}" type="pres">
      <dgm:prSet presAssocID="{A2A5EA7D-F8D8-4DE0-8D67-2C7091C17AFE}" presName="textNode" presStyleLbl="bgShp" presStyleIdx="1" presStyleCnt="3"/>
      <dgm:spPr/>
      <dgm:t>
        <a:bodyPr/>
        <a:lstStyle/>
        <a:p>
          <a:endParaRPr lang="ru-RU"/>
        </a:p>
      </dgm:t>
    </dgm:pt>
    <dgm:pt modelId="{33F3E3E1-BB12-4B1A-A463-09FBEAD67738}" type="pres">
      <dgm:prSet presAssocID="{A2A5EA7D-F8D8-4DE0-8D67-2C7091C17AFE}" presName="compChildNode" presStyleCnt="0"/>
      <dgm:spPr/>
    </dgm:pt>
    <dgm:pt modelId="{E757E520-FE1C-4C3E-89BF-8CF4A35DB199}" type="pres">
      <dgm:prSet presAssocID="{A2A5EA7D-F8D8-4DE0-8D67-2C7091C17AFE}" presName="theInnerList" presStyleCnt="0"/>
      <dgm:spPr/>
    </dgm:pt>
    <dgm:pt modelId="{9F37A909-0D22-4C13-95C1-BBF0A1A3AAFE}" type="pres">
      <dgm:prSet presAssocID="{DB2C5A1B-366F-406C-A548-B3D4E064CBCF}" presName="childNode" presStyleLbl="node1" presStyleIdx="3" presStyleCnt="12" custLinFactY="98489" custLinFactNeighborX="-793" custLinFactNeighborY="100000">
        <dgm:presLayoutVars>
          <dgm:bulletEnabled val="1"/>
        </dgm:presLayoutVars>
      </dgm:prSet>
      <dgm:spPr/>
      <dgm:t>
        <a:bodyPr/>
        <a:lstStyle/>
        <a:p>
          <a:endParaRPr lang="ru-RU"/>
        </a:p>
      </dgm:t>
    </dgm:pt>
    <dgm:pt modelId="{6FC8DE7C-0773-4547-97A6-CDAD5E91F451}" type="pres">
      <dgm:prSet presAssocID="{DB2C5A1B-366F-406C-A548-B3D4E064CBCF}" presName="aSpace2" presStyleCnt="0"/>
      <dgm:spPr/>
    </dgm:pt>
    <dgm:pt modelId="{D613F7D2-6CDB-437F-ADAC-6DCCFFD115BA}" type="pres">
      <dgm:prSet presAssocID="{FB6E50C5-C90F-42FF-B06E-A803AE070F47}" presName="childNode" presStyleLbl="node1" presStyleIdx="4" presStyleCnt="12" custLinFactY="-100000" custLinFactNeighborX="-793" custLinFactNeighborY="-117892">
        <dgm:presLayoutVars>
          <dgm:bulletEnabled val="1"/>
        </dgm:presLayoutVars>
      </dgm:prSet>
      <dgm:spPr/>
      <dgm:t>
        <a:bodyPr/>
        <a:lstStyle/>
        <a:p>
          <a:endParaRPr lang="ru-RU"/>
        </a:p>
      </dgm:t>
    </dgm:pt>
    <dgm:pt modelId="{B22AFF7C-55DA-4BE4-BF03-4B41BEE539DC}" type="pres">
      <dgm:prSet presAssocID="{FB6E50C5-C90F-42FF-B06E-A803AE070F47}" presName="aSpace2" presStyleCnt="0"/>
      <dgm:spPr/>
    </dgm:pt>
    <dgm:pt modelId="{660EFAAB-60A9-4670-8390-402F32FBFFF5}" type="pres">
      <dgm:prSet presAssocID="{12BB4D6B-00A7-45A3-B0F2-15246B71F8EF}" presName="childNode" presStyleLbl="node1" presStyleIdx="5" presStyleCnt="12">
        <dgm:presLayoutVars>
          <dgm:bulletEnabled val="1"/>
        </dgm:presLayoutVars>
      </dgm:prSet>
      <dgm:spPr/>
      <dgm:t>
        <a:bodyPr/>
        <a:lstStyle/>
        <a:p>
          <a:endParaRPr lang="ru-RU"/>
        </a:p>
      </dgm:t>
    </dgm:pt>
    <dgm:pt modelId="{11AF0BD5-86BF-4262-A408-6A52862AB213}" type="pres">
      <dgm:prSet presAssocID="{12BB4D6B-00A7-45A3-B0F2-15246B71F8EF}" presName="aSpace2" presStyleCnt="0"/>
      <dgm:spPr/>
    </dgm:pt>
    <dgm:pt modelId="{5D3785C3-A45C-43DF-A4D0-B0C7497134E8}" type="pres">
      <dgm:prSet presAssocID="{D36EA894-9AA1-468B-8B42-6CC61C9A3694}" presName="childNode" presStyleLbl="node1" presStyleIdx="6" presStyleCnt="12">
        <dgm:presLayoutVars>
          <dgm:bulletEnabled val="1"/>
        </dgm:presLayoutVars>
      </dgm:prSet>
      <dgm:spPr/>
      <dgm:t>
        <a:bodyPr/>
        <a:lstStyle/>
        <a:p>
          <a:endParaRPr lang="ru-RU"/>
        </a:p>
      </dgm:t>
    </dgm:pt>
    <dgm:pt modelId="{6DA173C6-F486-47A3-8D15-F62A5F387242}" type="pres">
      <dgm:prSet presAssocID="{A2A5EA7D-F8D8-4DE0-8D67-2C7091C17AFE}" presName="aSpace" presStyleCnt="0"/>
      <dgm:spPr/>
    </dgm:pt>
    <dgm:pt modelId="{63C249F9-A7B6-45EF-B780-D5313E8AE385}" type="pres">
      <dgm:prSet presAssocID="{FB31CA8F-E503-4867-AF55-9501FD9F0325}" presName="compNode" presStyleCnt="0"/>
      <dgm:spPr/>
    </dgm:pt>
    <dgm:pt modelId="{38E01E58-49C3-4BF8-B886-729EE9D57E8B}" type="pres">
      <dgm:prSet presAssocID="{FB31CA8F-E503-4867-AF55-9501FD9F0325}" presName="aNode" presStyleLbl="bgShp" presStyleIdx="2" presStyleCnt="3"/>
      <dgm:spPr/>
      <dgm:t>
        <a:bodyPr/>
        <a:lstStyle/>
        <a:p>
          <a:endParaRPr lang="ru-RU"/>
        </a:p>
      </dgm:t>
    </dgm:pt>
    <dgm:pt modelId="{01573606-D774-4BB0-9BAE-0559CBAF73C5}" type="pres">
      <dgm:prSet presAssocID="{FB31CA8F-E503-4867-AF55-9501FD9F0325}" presName="textNode" presStyleLbl="bgShp" presStyleIdx="2" presStyleCnt="3"/>
      <dgm:spPr/>
      <dgm:t>
        <a:bodyPr/>
        <a:lstStyle/>
        <a:p>
          <a:endParaRPr lang="ru-RU"/>
        </a:p>
      </dgm:t>
    </dgm:pt>
    <dgm:pt modelId="{C654AF54-FB25-492C-840E-E9125B2A0CF0}" type="pres">
      <dgm:prSet presAssocID="{FB31CA8F-E503-4867-AF55-9501FD9F0325}" presName="compChildNode" presStyleCnt="0"/>
      <dgm:spPr/>
    </dgm:pt>
    <dgm:pt modelId="{8C0FC171-DA13-446E-AC22-AA2D7DBD29AF}" type="pres">
      <dgm:prSet presAssocID="{FB31CA8F-E503-4867-AF55-9501FD9F0325}" presName="theInnerList" presStyleCnt="0"/>
      <dgm:spPr/>
    </dgm:pt>
    <dgm:pt modelId="{E2CD170F-1BC9-4CBC-ACFC-B3FDABA12C82}" type="pres">
      <dgm:prSet presAssocID="{F204E4FA-80DC-4109-BC06-57470B87183B}" presName="childNode" presStyleLbl="node1" presStyleIdx="7" presStyleCnt="12">
        <dgm:presLayoutVars>
          <dgm:bulletEnabled val="1"/>
        </dgm:presLayoutVars>
      </dgm:prSet>
      <dgm:spPr/>
      <dgm:t>
        <a:bodyPr/>
        <a:lstStyle/>
        <a:p>
          <a:endParaRPr lang="ru-RU"/>
        </a:p>
      </dgm:t>
    </dgm:pt>
    <dgm:pt modelId="{A3376611-F7A7-4DFC-B267-9814FA89F359}" type="pres">
      <dgm:prSet presAssocID="{F204E4FA-80DC-4109-BC06-57470B87183B}" presName="aSpace2" presStyleCnt="0"/>
      <dgm:spPr/>
    </dgm:pt>
    <dgm:pt modelId="{293E7B7D-83FF-420E-9C1D-ACA2429CF4EA}" type="pres">
      <dgm:prSet presAssocID="{4D83CE98-FFD8-4ADA-B996-75A067049C17}" presName="childNode" presStyleLbl="node1" presStyleIdx="8" presStyleCnt="12">
        <dgm:presLayoutVars>
          <dgm:bulletEnabled val="1"/>
        </dgm:presLayoutVars>
      </dgm:prSet>
      <dgm:spPr/>
      <dgm:t>
        <a:bodyPr/>
        <a:lstStyle/>
        <a:p>
          <a:endParaRPr lang="ru-RU"/>
        </a:p>
      </dgm:t>
    </dgm:pt>
    <dgm:pt modelId="{4FEBEF01-004F-430E-B3BA-284E9E329C5D}" type="pres">
      <dgm:prSet presAssocID="{4D83CE98-FFD8-4ADA-B996-75A067049C17}" presName="aSpace2" presStyleCnt="0"/>
      <dgm:spPr/>
    </dgm:pt>
    <dgm:pt modelId="{6CC73385-6C1B-4662-8B00-E0D7534AE650}" type="pres">
      <dgm:prSet presAssocID="{230A2B89-A54D-45E6-A8F6-C428EC990C80}" presName="childNode" presStyleLbl="node1" presStyleIdx="9" presStyleCnt="12">
        <dgm:presLayoutVars>
          <dgm:bulletEnabled val="1"/>
        </dgm:presLayoutVars>
      </dgm:prSet>
      <dgm:spPr/>
      <dgm:t>
        <a:bodyPr/>
        <a:lstStyle/>
        <a:p>
          <a:endParaRPr lang="ru-RU"/>
        </a:p>
      </dgm:t>
    </dgm:pt>
    <dgm:pt modelId="{303EDE1B-E2C2-4E7E-B8DB-04FB07261B20}" type="pres">
      <dgm:prSet presAssocID="{230A2B89-A54D-45E6-A8F6-C428EC990C80}" presName="aSpace2" presStyleCnt="0"/>
      <dgm:spPr/>
    </dgm:pt>
    <dgm:pt modelId="{F26E5860-0229-41C2-93C3-589E341CE1ED}" type="pres">
      <dgm:prSet presAssocID="{ADEB625C-5C57-4BC3-9ADB-15882777BEE4}" presName="childNode" presStyleLbl="node1" presStyleIdx="10" presStyleCnt="12">
        <dgm:presLayoutVars>
          <dgm:bulletEnabled val="1"/>
        </dgm:presLayoutVars>
      </dgm:prSet>
      <dgm:spPr/>
      <dgm:t>
        <a:bodyPr/>
        <a:lstStyle/>
        <a:p>
          <a:endParaRPr lang="ru-RU"/>
        </a:p>
      </dgm:t>
    </dgm:pt>
    <dgm:pt modelId="{BA571D9A-1DC9-4530-BF3F-05FD5DB15250}" type="pres">
      <dgm:prSet presAssocID="{ADEB625C-5C57-4BC3-9ADB-15882777BEE4}" presName="aSpace2" presStyleCnt="0"/>
      <dgm:spPr/>
    </dgm:pt>
    <dgm:pt modelId="{A7742C53-13C3-47AC-AC1C-BDC4FB5320DE}" type="pres">
      <dgm:prSet presAssocID="{33C724C5-C660-4E62-BB4F-EC09773711FE}" presName="childNode" presStyleLbl="node1" presStyleIdx="11" presStyleCnt="12">
        <dgm:presLayoutVars>
          <dgm:bulletEnabled val="1"/>
        </dgm:presLayoutVars>
      </dgm:prSet>
      <dgm:spPr/>
      <dgm:t>
        <a:bodyPr/>
        <a:lstStyle/>
        <a:p>
          <a:endParaRPr lang="ru-RU"/>
        </a:p>
      </dgm:t>
    </dgm:pt>
  </dgm:ptLst>
  <dgm:cxnLst>
    <dgm:cxn modelId="{6CBA3E60-8AD5-4727-B75F-7EC0FAEA747E}" srcId="{FB31CA8F-E503-4867-AF55-9501FD9F0325}" destId="{ADEB625C-5C57-4BC3-9ADB-15882777BEE4}" srcOrd="3" destOrd="0" parTransId="{D3003C13-4512-4E77-9CFC-6D2E851BE8D8}" sibTransId="{703DE0EF-0841-438A-A34B-63F9081B4C50}"/>
    <dgm:cxn modelId="{43133B0B-91F2-4EB3-AA67-8527A643E977}" type="presOf" srcId="{230A2B89-A54D-45E6-A8F6-C428EC990C80}" destId="{6CC73385-6C1B-4662-8B00-E0D7534AE650}" srcOrd="0" destOrd="0" presId="urn:microsoft.com/office/officeart/2005/8/layout/lProcess2"/>
    <dgm:cxn modelId="{4551B65E-6D32-4445-B953-99717A5DB5AF}" type="presOf" srcId="{DB2C5A1B-366F-406C-A548-B3D4E064CBCF}" destId="{9F37A909-0D22-4C13-95C1-BBF0A1A3AAFE}" srcOrd="0" destOrd="0" presId="urn:microsoft.com/office/officeart/2005/8/layout/lProcess2"/>
    <dgm:cxn modelId="{EB0B757D-8B95-445B-91C2-8D43D3995B17}" srcId="{FB31CA8F-E503-4867-AF55-9501FD9F0325}" destId="{4D83CE98-FFD8-4ADA-B996-75A067049C17}" srcOrd="1" destOrd="0" parTransId="{48299E9A-233B-4300-B615-D378DC20E6CB}" sibTransId="{41E6B177-6B07-4B43-AA86-91EA21FE6F89}"/>
    <dgm:cxn modelId="{8E60D744-DB57-4D46-A086-C296E6BD52D9}" srcId="{8BD5BDE3-FB37-4440-80D1-F17211038EB4}" destId="{1BF8F06C-AF06-482F-88E2-5FAC8389CA2D}" srcOrd="0" destOrd="0" parTransId="{1C88E3E5-B23A-40CE-B013-D5F45D71E780}" sibTransId="{8B95C753-C66F-4D58-9D7E-4AC0FA241946}"/>
    <dgm:cxn modelId="{75F32DF0-5D86-4F1C-896A-36CBAF1DE720}" srcId="{A2A5EA7D-F8D8-4DE0-8D67-2C7091C17AFE}" destId="{DB2C5A1B-366F-406C-A548-B3D4E064CBCF}" srcOrd="0" destOrd="0" parTransId="{8D4C51B1-E641-449B-8DE7-D2E7D95C77BF}" sibTransId="{6F828DD3-2C35-4149-ACE1-99289AB96464}"/>
    <dgm:cxn modelId="{8396C648-4D04-40B9-8AC3-AEF5728C8CAF}" srcId="{A2A5EA7D-F8D8-4DE0-8D67-2C7091C17AFE}" destId="{FB6E50C5-C90F-42FF-B06E-A803AE070F47}" srcOrd="1" destOrd="0" parTransId="{A6FB4DB2-86CD-4B31-9E13-356B038E6487}" sibTransId="{19DBA2E5-CBC0-48F0-857C-8E6B73748BC1}"/>
    <dgm:cxn modelId="{9D421E53-336F-49FB-A07F-245975E0B0F7}" srcId="{A2A5EA7D-F8D8-4DE0-8D67-2C7091C17AFE}" destId="{D36EA894-9AA1-468B-8B42-6CC61C9A3694}" srcOrd="3" destOrd="0" parTransId="{039593C7-D8CF-4B47-8DAA-778583954689}" sibTransId="{98692B74-D2F2-405F-AFF9-5026692AF905}"/>
    <dgm:cxn modelId="{6058111E-FC5D-49EF-962B-300A3AFF8977}" type="presOf" srcId="{F204E4FA-80DC-4109-BC06-57470B87183B}" destId="{E2CD170F-1BC9-4CBC-ACFC-B3FDABA12C82}" srcOrd="0" destOrd="0" presId="urn:microsoft.com/office/officeart/2005/8/layout/lProcess2"/>
    <dgm:cxn modelId="{141C14A4-C4B0-4831-8E44-95CB299CC8EB}" srcId="{A2A5EA7D-F8D8-4DE0-8D67-2C7091C17AFE}" destId="{12BB4D6B-00A7-45A3-B0F2-15246B71F8EF}" srcOrd="2" destOrd="0" parTransId="{887C95A1-1B81-43D1-BC7A-62DFA67368D4}" sibTransId="{85B20013-C0BB-430E-A3E4-F74C9B5218E3}"/>
    <dgm:cxn modelId="{AF0FE149-924E-4826-82C1-874F501668B5}" type="presOf" srcId="{D36EA894-9AA1-468B-8B42-6CC61C9A3694}" destId="{5D3785C3-A45C-43DF-A4D0-B0C7497134E8}" srcOrd="0" destOrd="0" presId="urn:microsoft.com/office/officeart/2005/8/layout/lProcess2"/>
    <dgm:cxn modelId="{701519F2-64AD-4D72-85BA-C328F1C4D39D}" type="presOf" srcId="{8BD5BDE3-FB37-4440-80D1-F17211038EB4}" destId="{FCFCAF29-3455-41C5-A620-29C58ED3767F}" srcOrd="0" destOrd="0" presId="urn:microsoft.com/office/officeart/2005/8/layout/lProcess2"/>
    <dgm:cxn modelId="{BA771A65-17B7-4596-A50F-6191A275D487}" srcId="{52A8D9F9-C2F5-4175-812D-3AAF4C56296C}" destId="{A2A5EA7D-F8D8-4DE0-8D67-2C7091C17AFE}" srcOrd="1" destOrd="0" parTransId="{68EA61E4-3492-4E95-BA40-F1F4F0586FE6}" sibTransId="{60624A46-F218-4B8B-8897-DD1BCCAAEE05}"/>
    <dgm:cxn modelId="{B0AD6B6F-E2E0-45EB-AF8C-31F0673297A0}" type="presOf" srcId="{1BF8F06C-AF06-482F-88E2-5FAC8389CA2D}" destId="{A0111C9A-205C-4BD2-858E-8E18924C11E1}" srcOrd="0" destOrd="0" presId="urn:microsoft.com/office/officeart/2005/8/layout/lProcess2"/>
    <dgm:cxn modelId="{61D3A309-250F-42D0-9434-A54F9A498A29}" type="presOf" srcId="{52A8D9F9-C2F5-4175-812D-3AAF4C56296C}" destId="{4D2C435A-740C-4F69-BB93-389A2A32F111}" srcOrd="0" destOrd="0" presId="urn:microsoft.com/office/officeart/2005/8/layout/lProcess2"/>
    <dgm:cxn modelId="{7E99D0B5-F299-42A9-B2C4-84B452678C46}" srcId="{FB31CA8F-E503-4867-AF55-9501FD9F0325}" destId="{230A2B89-A54D-45E6-A8F6-C428EC990C80}" srcOrd="2" destOrd="0" parTransId="{F1865D19-E8AC-4D6E-825D-7A2ACDBB8046}" sibTransId="{7953E475-ABC5-482A-9140-A22FF5527D1B}"/>
    <dgm:cxn modelId="{A8FB9A05-76BD-4497-B1F1-9871E15146AC}" type="presOf" srcId="{2D507158-1453-418A-A422-95E1E4AF2BFB}" destId="{1802CCEB-7E55-4CD4-8EFD-B6E34F5A39E0}" srcOrd="0" destOrd="0" presId="urn:microsoft.com/office/officeart/2005/8/layout/lProcess2"/>
    <dgm:cxn modelId="{FF3FB6B1-A7F6-4C4E-89C2-133A5DA7048F}" srcId="{FB31CA8F-E503-4867-AF55-9501FD9F0325}" destId="{F204E4FA-80DC-4109-BC06-57470B87183B}" srcOrd="0" destOrd="0" parTransId="{F88DBBDD-783E-4678-BBCB-A53492D05C51}" sibTransId="{170531B0-56A6-4C25-8E55-DC46F25633A6}"/>
    <dgm:cxn modelId="{0D7DA40D-39FB-4A9B-9022-C705A9D1C479}" srcId="{52A8D9F9-C2F5-4175-812D-3AAF4C56296C}" destId="{8BD5BDE3-FB37-4440-80D1-F17211038EB4}" srcOrd="0" destOrd="0" parTransId="{18FB456D-5D17-40A1-8EE8-A5955D9F71BB}" sibTransId="{9CA3B0CA-F089-4E65-B772-41C74DC9BD11}"/>
    <dgm:cxn modelId="{B90B4F85-3348-4555-B8D4-A314114DE65E}" type="presOf" srcId="{4D83CE98-FFD8-4ADA-B996-75A067049C17}" destId="{293E7B7D-83FF-420E-9C1D-ACA2429CF4EA}" srcOrd="0" destOrd="0" presId="urn:microsoft.com/office/officeart/2005/8/layout/lProcess2"/>
    <dgm:cxn modelId="{7A64811D-71C5-496B-9782-F2003BE00DB2}" srcId="{52A8D9F9-C2F5-4175-812D-3AAF4C56296C}" destId="{FB31CA8F-E503-4867-AF55-9501FD9F0325}" srcOrd="2" destOrd="0" parTransId="{E4E67393-CA65-485F-B83E-4BE768A9CE50}" sibTransId="{B9A5B412-0621-4A37-A3FA-349B21D425BA}"/>
    <dgm:cxn modelId="{85E6F648-3554-472E-A718-26614821DBB4}" srcId="{FB31CA8F-E503-4867-AF55-9501FD9F0325}" destId="{33C724C5-C660-4E62-BB4F-EC09773711FE}" srcOrd="4" destOrd="0" parTransId="{26B9C293-BE1F-4076-8E1A-5CE16C6AADCE}" sibTransId="{8DF747BC-F05A-4711-8F16-25A9F3E712E6}"/>
    <dgm:cxn modelId="{143D5B0F-0B98-4B2A-B454-38D566E767F9}" srcId="{8BD5BDE3-FB37-4440-80D1-F17211038EB4}" destId="{2D507158-1453-418A-A422-95E1E4AF2BFB}" srcOrd="1" destOrd="0" parTransId="{13BA910C-6693-44D6-B9D3-6F6BD25F746A}" sibTransId="{3A55E0D1-68D0-4718-82E6-7F448A0E470C}"/>
    <dgm:cxn modelId="{6E66F841-5ED7-477E-8A2A-F98F6C9A7811}" type="presOf" srcId="{12BB4D6B-00A7-45A3-B0F2-15246B71F8EF}" destId="{660EFAAB-60A9-4670-8390-402F32FBFFF5}" srcOrd="0" destOrd="0" presId="urn:microsoft.com/office/officeart/2005/8/layout/lProcess2"/>
    <dgm:cxn modelId="{A5C59838-260F-4F91-A20D-31D6E1E4A505}" type="presOf" srcId="{FB6E50C5-C90F-42FF-B06E-A803AE070F47}" destId="{D613F7D2-6CDB-437F-ADAC-6DCCFFD115BA}" srcOrd="0" destOrd="0" presId="urn:microsoft.com/office/officeart/2005/8/layout/lProcess2"/>
    <dgm:cxn modelId="{F68E53DA-6802-4D1D-92BB-CA2C2C4A4981}" type="presOf" srcId="{FB31CA8F-E503-4867-AF55-9501FD9F0325}" destId="{38E01E58-49C3-4BF8-B886-729EE9D57E8B}" srcOrd="0" destOrd="0" presId="urn:microsoft.com/office/officeart/2005/8/layout/lProcess2"/>
    <dgm:cxn modelId="{16CA7A4C-A119-45AB-8BC5-50CA25B1D0C7}" type="presOf" srcId="{ADEB625C-5C57-4BC3-9ADB-15882777BEE4}" destId="{F26E5860-0229-41C2-93C3-589E341CE1ED}" srcOrd="0" destOrd="0" presId="urn:microsoft.com/office/officeart/2005/8/layout/lProcess2"/>
    <dgm:cxn modelId="{E4958384-E38D-4481-94BE-93BE849F7DC4}" type="presOf" srcId="{33C724C5-C660-4E62-BB4F-EC09773711FE}" destId="{A7742C53-13C3-47AC-AC1C-BDC4FB5320DE}" srcOrd="0" destOrd="0" presId="urn:microsoft.com/office/officeart/2005/8/layout/lProcess2"/>
    <dgm:cxn modelId="{C0D4B8AE-DEFC-4A47-9267-053236E0EDC5}" type="presOf" srcId="{A2A5EA7D-F8D8-4DE0-8D67-2C7091C17AFE}" destId="{D5F6D98B-C7DF-4007-B090-75B98377CD34}" srcOrd="1" destOrd="0" presId="urn:microsoft.com/office/officeart/2005/8/layout/lProcess2"/>
    <dgm:cxn modelId="{32356DBD-59F4-44DF-8635-925F474F22EA}" type="presOf" srcId="{A8EA5099-E56D-4780-92A9-D1FD4420193F}" destId="{B81CFFCC-017D-4064-8750-3FDE9CF053C1}" srcOrd="0" destOrd="0" presId="urn:microsoft.com/office/officeart/2005/8/layout/lProcess2"/>
    <dgm:cxn modelId="{52BBAD29-D398-4746-98D0-8F88ACED571E}" type="presOf" srcId="{8BD5BDE3-FB37-4440-80D1-F17211038EB4}" destId="{189DC1EA-6AA7-4FE7-AC6C-8F240A38416E}" srcOrd="1" destOrd="0" presId="urn:microsoft.com/office/officeart/2005/8/layout/lProcess2"/>
    <dgm:cxn modelId="{7E6D7EB1-E711-4A3D-9DD3-00401A0D66FD}" type="presOf" srcId="{A2A5EA7D-F8D8-4DE0-8D67-2C7091C17AFE}" destId="{B060FF27-7C0D-4673-819C-DE22C0E76A19}" srcOrd="0" destOrd="0" presId="urn:microsoft.com/office/officeart/2005/8/layout/lProcess2"/>
    <dgm:cxn modelId="{E2E4BD6F-858D-43D3-A196-5007396D6558}" type="presOf" srcId="{FB31CA8F-E503-4867-AF55-9501FD9F0325}" destId="{01573606-D774-4BB0-9BAE-0559CBAF73C5}" srcOrd="1" destOrd="0" presId="urn:microsoft.com/office/officeart/2005/8/layout/lProcess2"/>
    <dgm:cxn modelId="{65DD67AE-EE98-4071-9CE8-FC0D25A19524}" srcId="{8BD5BDE3-FB37-4440-80D1-F17211038EB4}" destId="{A8EA5099-E56D-4780-92A9-D1FD4420193F}" srcOrd="2" destOrd="0" parTransId="{37CEF4B7-2627-482B-81A5-E7B7DF80C2A3}" sibTransId="{3C96854A-348A-4351-B6BC-C9CD38F5A044}"/>
    <dgm:cxn modelId="{B5892D27-0593-46C3-B575-30045841F840}" type="presParOf" srcId="{4D2C435A-740C-4F69-BB93-389A2A32F111}" destId="{14361089-79CF-4154-954D-25C5F2B5F44F}" srcOrd="0" destOrd="0" presId="urn:microsoft.com/office/officeart/2005/8/layout/lProcess2"/>
    <dgm:cxn modelId="{79215DA8-EFF1-47E1-A510-E3C343CB0803}" type="presParOf" srcId="{14361089-79CF-4154-954D-25C5F2B5F44F}" destId="{FCFCAF29-3455-41C5-A620-29C58ED3767F}" srcOrd="0" destOrd="0" presId="urn:microsoft.com/office/officeart/2005/8/layout/lProcess2"/>
    <dgm:cxn modelId="{9F72D773-0E76-4C19-8251-148746824F0E}" type="presParOf" srcId="{14361089-79CF-4154-954D-25C5F2B5F44F}" destId="{189DC1EA-6AA7-4FE7-AC6C-8F240A38416E}" srcOrd="1" destOrd="0" presId="urn:microsoft.com/office/officeart/2005/8/layout/lProcess2"/>
    <dgm:cxn modelId="{3AB212B2-29CD-45F3-9ADE-06EF0F1C3027}" type="presParOf" srcId="{14361089-79CF-4154-954D-25C5F2B5F44F}" destId="{427216B6-0ADC-4AFF-96D0-79A613444B16}" srcOrd="2" destOrd="0" presId="urn:microsoft.com/office/officeart/2005/8/layout/lProcess2"/>
    <dgm:cxn modelId="{ED0F4857-718C-407B-93FB-EADACE95E35E}" type="presParOf" srcId="{427216B6-0ADC-4AFF-96D0-79A613444B16}" destId="{C34582C0-1C29-4B0A-A573-8197EC965AA4}" srcOrd="0" destOrd="0" presId="urn:microsoft.com/office/officeart/2005/8/layout/lProcess2"/>
    <dgm:cxn modelId="{C837AC50-6383-4A71-B14E-952834A9141A}" type="presParOf" srcId="{C34582C0-1C29-4B0A-A573-8197EC965AA4}" destId="{A0111C9A-205C-4BD2-858E-8E18924C11E1}" srcOrd="0" destOrd="0" presId="urn:microsoft.com/office/officeart/2005/8/layout/lProcess2"/>
    <dgm:cxn modelId="{AB996A5E-95A3-46F2-8E2C-F38144D46847}" type="presParOf" srcId="{C34582C0-1C29-4B0A-A573-8197EC965AA4}" destId="{52735FA7-D9B5-419F-8B9B-49544BDC8018}" srcOrd="1" destOrd="0" presId="urn:microsoft.com/office/officeart/2005/8/layout/lProcess2"/>
    <dgm:cxn modelId="{F7D08926-D1D7-4606-B978-D7F2B78601F4}" type="presParOf" srcId="{C34582C0-1C29-4B0A-A573-8197EC965AA4}" destId="{1802CCEB-7E55-4CD4-8EFD-B6E34F5A39E0}" srcOrd="2" destOrd="0" presId="urn:microsoft.com/office/officeart/2005/8/layout/lProcess2"/>
    <dgm:cxn modelId="{DAA5048E-D478-4250-9C57-1536728C0E9E}" type="presParOf" srcId="{C34582C0-1C29-4B0A-A573-8197EC965AA4}" destId="{9B108EA4-386A-4556-AA24-880A55D33E37}" srcOrd="3" destOrd="0" presId="urn:microsoft.com/office/officeart/2005/8/layout/lProcess2"/>
    <dgm:cxn modelId="{89927CC1-31A6-4B90-B8A7-98BF70E6176E}" type="presParOf" srcId="{C34582C0-1C29-4B0A-A573-8197EC965AA4}" destId="{B81CFFCC-017D-4064-8750-3FDE9CF053C1}" srcOrd="4" destOrd="0" presId="urn:microsoft.com/office/officeart/2005/8/layout/lProcess2"/>
    <dgm:cxn modelId="{7C9F60A5-D29E-4348-894B-C145A7A92133}" type="presParOf" srcId="{4D2C435A-740C-4F69-BB93-389A2A32F111}" destId="{78AB2730-3420-43FB-9B7B-98C4B964B65B}" srcOrd="1" destOrd="0" presId="urn:microsoft.com/office/officeart/2005/8/layout/lProcess2"/>
    <dgm:cxn modelId="{0DE68D5A-4F16-4D72-9648-C284ADCEC785}" type="presParOf" srcId="{4D2C435A-740C-4F69-BB93-389A2A32F111}" destId="{433C3DD1-AC0E-4203-AE1F-26A34B1B66F6}" srcOrd="2" destOrd="0" presId="urn:microsoft.com/office/officeart/2005/8/layout/lProcess2"/>
    <dgm:cxn modelId="{569B15F4-D75F-4C0F-8D1E-4641D40EC488}" type="presParOf" srcId="{433C3DD1-AC0E-4203-AE1F-26A34B1B66F6}" destId="{B060FF27-7C0D-4673-819C-DE22C0E76A19}" srcOrd="0" destOrd="0" presId="urn:microsoft.com/office/officeart/2005/8/layout/lProcess2"/>
    <dgm:cxn modelId="{30E0F2B0-429C-4FBB-B854-CB1DECBF881B}" type="presParOf" srcId="{433C3DD1-AC0E-4203-AE1F-26A34B1B66F6}" destId="{D5F6D98B-C7DF-4007-B090-75B98377CD34}" srcOrd="1" destOrd="0" presId="urn:microsoft.com/office/officeart/2005/8/layout/lProcess2"/>
    <dgm:cxn modelId="{E0175C2A-FB7A-4A8E-AC53-0FC83981F35D}" type="presParOf" srcId="{433C3DD1-AC0E-4203-AE1F-26A34B1B66F6}" destId="{33F3E3E1-BB12-4B1A-A463-09FBEAD67738}" srcOrd="2" destOrd="0" presId="urn:microsoft.com/office/officeart/2005/8/layout/lProcess2"/>
    <dgm:cxn modelId="{4E914C11-CDDF-436C-8966-C04EF8E0449E}" type="presParOf" srcId="{33F3E3E1-BB12-4B1A-A463-09FBEAD67738}" destId="{E757E520-FE1C-4C3E-89BF-8CF4A35DB199}" srcOrd="0" destOrd="0" presId="urn:microsoft.com/office/officeart/2005/8/layout/lProcess2"/>
    <dgm:cxn modelId="{578910BC-1158-4C74-B47F-C808007CD9EF}" type="presParOf" srcId="{E757E520-FE1C-4C3E-89BF-8CF4A35DB199}" destId="{9F37A909-0D22-4C13-95C1-BBF0A1A3AAFE}" srcOrd="0" destOrd="0" presId="urn:microsoft.com/office/officeart/2005/8/layout/lProcess2"/>
    <dgm:cxn modelId="{6B8C70E3-1049-4B97-B936-7885F8947765}" type="presParOf" srcId="{E757E520-FE1C-4C3E-89BF-8CF4A35DB199}" destId="{6FC8DE7C-0773-4547-97A6-CDAD5E91F451}" srcOrd="1" destOrd="0" presId="urn:microsoft.com/office/officeart/2005/8/layout/lProcess2"/>
    <dgm:cxn modelId="{91E4046B-CAD9-4016-B14B-A555F6474497}" type="presParOf" srcId="{E757E520-FE1C-4C3E-89BF-8CF4A35DB199}" destId="{D613F7D2-6CDB-437F-ADAC-6DCCFFD115BA}" srcOrd="2" destOrd="0" presId="urn:microsoft.com/office/officeart/2005/8/layout/lProcess2"/>
    <dgm:cxn modelId="{694D73C9-9873-498C-A42C-3470CF274ED0}" type="presParOf" srcId="{E757E520-FE1C-4C3E-89BF-8CF4A35DB199}" destId="{B22AFF7C-55DA-4BE4-BF03-4B41BEE539DC}" srcOrd="3" destOrd="0" presId="urn:microsoft.com/office/officeart/2005/8/layout/lProcess2"/>
    <dgm:cxn modelId="{F0EF4D3C-1062-44D0-94D2-84DF294A6449}" type="presParOf" srcId="{E757E520-FE1C-4C3E-89BF-8CF4A35DB199}" destId="{660EFAAB-60A9-4670-8390-402F32FBFFF5}" srcOrd="4" destOrd="0" presId="urn:microsoft.com/office/officeart/2005/8/layout/lProcess2"/>
    <dgm:cxn modelId="{2FA3F3C5-F84A-4D16-8D5F-0E5EE2E3E648}" type="presParOf" srcId="{E757E520-FE1C-4C3E-89BF-8CF4A35DB199}" destId="{11AF0BD5-86BF-4262-A408-6A52862AB213}" srcOrd="5" destOrd="0" presId="urn:microsoft.com/office/officeart/2005/8/layout/lProcess2"/>
    <dgm:cxn modelId="{C2E47A50-A0BF-490D-BC1C-16A727E9BCD9}" type="presParOf" srcId="{E757E520-FE1C-4C3E-89BF-8CF4A35DB199}" destId="{5D3785C3-A45C-43DF-A4D0-B0C7497134E8}" srcOrd="6" destOrd="0" presId="urn:microsoft.com/office/officeart/2005/8/layout/lProcess2"/>
    <dgm:cxn modelId="{5C1DDB6F-EAFA-46DB-B312-A53C9329F8FE}" type="presParOf" srcId="{4D2C435A-740C-4F69-BB93-389A2A32F111}" destId="{6DA173C6-F486-47A3-8D15-F62A5F387242}" srcOrd="3" destOrd="0" presId="urn:microsoft.com/office/officeart/2005/8/layout/lProcess2"/>
    <dgm:cxn modelId="{FDB7339A-FA9D-49C9-8D17-301D97D420D6}" type="presParOf" srcId="{4D2C435A-740C-4F69-BB93-389A2A32F111}" destId="{63C249F9-A7B6-45EF-B780-D5313E8AE385}" srcOrd="4" destOrd="0" presId="urn:microsoft.com/office/officeart/2005/8/layout/lProcess2"/>
    <dgm:cxn modelId="{E1F1CFDC-D79F-4F23-B5A6-AF9105CC90B5}" type="presParOf" srcId="{63C249F9-A7B6-45EF-B780-D5313E8AE385}" destId="{38E01E58-49C3-4BF8-B886-729EE9D57E8B}" srcOrd="0" destOrd="0" presId="urn:microsoft.com/office/officeart/2005/8/layout/lProcess2"/>
    <dgm:cxn modelId="{912AEB03-3105-4782-8CF3-55BFFAEEFC76}" type="presParOf" srcId="{63C249F9-A7B6-45EF-B780-D5313E8AE385}" destId="{01573606-D774-4BB0-9BAE-0559CBAF73C5}" srcOrd="1" destOrd="0" presId="urn:microsoft.com/office/officeart/2005/8/layout/lProcess2"/>
    <dgm:cxn modelId="{88100C4A-89F9-4D88-AD73-DBC3ABEA2E28}" type="presParOf" srcId="{63C249F9-A7B6-45EF-B780-D5313E8AE385}" destId="{C654AF54-FB25-492C-840E-E9125B2A0CF0}" srcOrd="2" destOrd="0" presId="urn:microsoft.com/office/officeart/2005/8/layout/lProcess2"/>
    <dgm:cxn modelId="{09614E5C-C3F6-4509-9791-553C4C672761}" type="presParOf" srcId="{C654AF54-FB25-492C-840E-E9125B2A0CF0}" destId="{8C0FC171-DA13-446E-AC22-AA2D7DBD29AF}" srcOrd="0" destOrd="0" presId="urn:microsoft.com/office/officeart/2005/8/layout/lProcess2"/>
    <dgm:cxn modelId="{6E5E07CB-0E32-4A81-8A11-2059D13CD75C}" type="presParOf" srcId="{8C0FC171-DA13-446E-AC22-AA2D7DBD29AF}" destId="{E2CD170F-1BC9-4CBC-ACFC-B3FDABA12C82}" srcOrd="0" destOrd="0" presId="urn:microsoft.com/office/officeart/2005/8/layout/lProcess2"/>
    <dgm:cxn modelId="{E8CFEEED-0F57-4E51-8BC6-2374A7CB2034}" type="presParOf" srcId="{8C0FC171-DA13-446E-AC22-AA2D7DBD29AF}" destId="{A3376611-F7A7-4DFC-B267-9814FA89F359}" srcOrd="1" destOrd="0" presId="urn:microsoft.com/office/officeart/2005/8/layout/lProcess2"/>
    <dgm:cxn modelId="{F34F23C1-2800-4D07-9CC1-1DDDB56CF25B}" type="presParOf" srcId="{8C0FC171-DA13-446E-AC22-AA2D7DBD29AF}" destId="{293E7B7D-83FF-420E-9C1D-ACA2429CF4EA}" srcOrd="2" destOrd="0" presId="urn:microsoft.com/office/officeart/2005/8/layout/lProcess2"/>
    <dgm:cxn modelId="{7E849563-9198-4D7D-8D54-A2F9B15804C2}" type="presParOf" srcId="{8C0FC171-DA13-446E-AC22-AA2D7DBD29AF}" destId="{4FEBEF01-004F-430E-B3BA-284E9E329C5D}" srcOrd="3" destOrd="0" presId="urn:microsoft.com/office/officeart/2005/8/layout/lProcess2"/>
    <dgm:cxn modelId="{53483C42-FE48-450C-AC0A-2822E942B308}" type="presParOf" srcId="{8C0FC171-DA13-446E-AC22-AA2D7DBD29AF}" destId="{6CC73385-6C1B-4662-8B00-E0D7534AE650}" srcOrd="4" destOrd="0" presId="urn:microsoft.com/office/officeart/2005/8/layout/lProcess2"/>
    <dgm:cxn modelId="{006ECA92-66F3-4B4A-BD67-393509358341}" type="presParOf" srcId="{8C0FC171-DA13-446E-AC22-AA2D7DBD29AF}" destId="{303EDE1B-E2C2-4E7E-B8DB-04FB07261B20}" srcOrd="5" destOrd="0" presId="urn:microsoft.com/office/officeart/2005/8/layout/lProcess2"/>
    <dgm:cxn modelId="{C6F956E7-AF2F-4138-80FB-6509C5345985}" type="presParOf" srcId="{8C0FC171-DA13-446E-AC22-AA2D7DBD29AF}" destId="{F26E5860-0229-41C2-93C3-589E341CE1ED}" srcOrd="6" destOrd="0" presId="urn:microsoft.com/office/officeart/2005/8/layout/lProcess2"/>
    <dgm:cxn modelId="{3EC9F611-DE25-430B-9F72-B404824D595D}" type="presParOf" srcId="{8C0FC171-DA13-446E-AC22-AA2D7DBD29AF}" destId="{BA571D9A-1DC9-4530-BF3F-05FD5DB15250}" srcOrd="7" destOrd="0" presId="urn:microsoft.com/office/officeart/2005/8/layout/lProcess2"/>
    <dgm:cxn modelId="{7F88EF97-21E9-48EC-9183-3B98F741C4B9}" type="presParOf" srcId="{8C0FC171-DA13-446E-AC22-AA2D7DBD29AF}" destId="{A7742C53-13C3-47AC-AC1C-BDC4FB5320DE}"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0.51645</cdr:x>
      <cdr:y>0.19118</cdr:y>
    </cdr:from>
    <cdr:to>
      <cdr:x>0.59049</cdr:x>
      <cdr:y>0.27323</cdr:y>
    </cdr:to>
    <cdr:sp macro="" textlink="">
      <cdr:nvSpPr>
        <cdr:cNvPr id="2" name="Прямоугольник 1"/>
        <cdr:cNvSpPr/>
      </cdr:nvSpPr>
      <cdr:spPr>
        <a:xfrm xmlns:a="http://schemas.openxmlformats.org/drawingml/2006/main">
          <a:off x="6078298" y="857012"/>
          <a:ext cx="871401" cy="36781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latin typeface="Times New Roman" panose="02020603050405020304" pitchFamily="18" charset="0"/>
              <a:cs typeface="Times New Roman" panose="02020603050405020304" pitchFamily="18" charset="0"/>
            </a:rPr>
            <a:t>/ 10,0%</a:t>
          </a:r>
          <a:endParaRPr lang="ru-RU" sz="14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6"/>
            <a:ext cx="2946400" cy="495765"/>
          </a:xfrm>
          <a:prstGeom prst="rect">
            <a:avLst/>
          </a:prstGeom>
        </p:spPr>
        <p:txBody>
          <a:bodyPr vert="horz" lIns="91111" tIns="45554" rIns="91111" bIns="45554" rtlCol="0"/>
          <a:lstStyle>
            <a:lvl1pPr algn="l">
              <a:defRPr sz="1200"/>
            </a:lvl1pPr>
          </a:lstStyle>
          <a:p>
            <a:endParaRPr lang="ru-RU" dirty="0"/>
          </a:p>
        </p:txBody>
      </p:sp>
      <p:sp>
        <p:nvSpPr>
          <p:cNvPr id="3" name="Дата 2"/>
          <p:cNvSpPr>
            <a:spLocks noGrp="1"/>
          </p:cNvSpPr>
          <p:nvPr>
            <p:ph type="dt" idx="1"/>
          </p:nvPr>
        </p:nvSpPr>
        <p:spPr>
          <a:xfrm>
            <a:off x="3849688" y="6"/>
            <a:ext cx="2946400" cy="495765"/>
          </a:xfrm>
          <a:prstGeom prst="rect">
            <a:avLst/>
          </a:prstGeom>
        </p:spPr>
        <p:txBody>
          <a:bodyPr vert="horz" lIns="91111" tIns="45554" rIns="91111" bIns="45554" rtlCol="0"/>
          <a:lstStyle>
            <a:lvl1pPr algn="r">
              <a:defRPr sz="1200"/>
            </a:lvl1pPr>
          </a:lstStyle>
          <a:p>
            <a:fld id="{24B739C5-4E26-4660-AA19-8AEEA2E863C4}" type="datetimeFigureOut">
              <a:rPr lang="ru-RU" smtClean="0"/>
              <a:t>28.06.2023</a:t>
            </a:fld>
            <a:endParaRPr lang="ru-RU" dirty="0"/>
          </a:p>
        </p:txBody>
      </p:sp>
      <p:sp>
        <p:nvSpPr>
          <p:cNvPr id="4" name="Образ слайда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111" tIns="45554" rIns="91111" bIns="45554" rtlCol="0" anchor="ctr"/>
          <a:lstStyle/>
          <a:p>
            <a:endParaRPr lang="ru-RU" dirty="0"/>
          </a:p>
        </p:txBody>
      </p:sp>
      <p:sp>
        <p:nvSpPr>
          <p:cNvPr id="5" name="Заметки 4"/>
          <p:cNvSpPr>
            <a:spLocks noGrp="1"/>
          </p:cNvSpPr>
          <p:nvPr>
            <p:ph type="body" sz="quarter" idx="3"/>
          </p:nvPr>
        </p:nvSpPr>
        <p:spPr>
          <a:xfrm>
            <a:off x="679456" y="4752402"/>
            <a:ext cx="5438775" cy="3887177"/>
          </a:xfrm>
          <a:prstGeom prst="rect">
            <a:avLst/>
          </a:prstGeom>
        </p:spPr>
        <p:txBody>
          <a:bodyPr vert="horz" lIns="91111" tIns="45554" rIns="91111" bIns="4555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3" y="9378490"/>
            <a:ext cx="2946400" cy="495765"/>
          </a:xfrm>
          <a:prstGeom prst="rect">
            <a:avLst/>
          </a:prstGeom>
        </p:spPr>
        <p:txBody>
          <a:bodyPr vert="horz" lIns="91111" tIns="45554" rIns="91111" bIns="45554"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688" y="9378490"/>
            <a:ext cx="2946400" cy="495765"/>
          </a:xfrm>
          <a:prstGeom prst="rect">
            <a:avLst/>
          </a:prstGeom>
        </p:spPr>
        <p:txBody>
          <a:bodyPr vert="horz" lIns="91111" tIns="45554" rIns="91111" bIns="45554" rtlCol="0" anchor="b"/>
          <a:lstStyle>
            <a:lvl1pPr algn="r">
              <a:defRPr sz="1200"/>
            </a:lvl1pPr>
          </a:lstStyle>
          <a:p>
            <a:fld id="{95E72405-8A1E-4C1B-A8DB-FB8A7436FF27}" type="slidenum">
              <a:rPr lang="ru-RU" smtClean="0"/>
              <a:t>‹#›</a:t>
            </a:fld>
            <a:endParaRPr lang="ru-RU" dirty="0"/>
          </a:p>
        </p:txBody>
      </p:sp>
    </p:spTree>
    <p:extLst>
      <p:ext uri="{BB962C8B-B14F-4D97-AF65-F5344CB8AC3E}">
        <p14:creationId xmlns:p14="http://schemas.microsoft.com/office/powerpoint/2010/main" val="63952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6563" y="1235075"/>
            <a:ext cx="5924550" cy="3332163"/>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11</a:t>
            </a:fld>
            <a:endParaRPr lang="ru-RU"/>
          </a:p>
        </p:txBody>
      </p:sp>
    </p:spTree>
    <p:extLst>
      <p:ext uri="{BB962C8B-B14F-4D97-AF65-F5344CB8AC3E}">
        <p14:creationId xmlns:p14="http://schemas.microsoft.com/office/powerpoint/2010/main" val="276860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5E72405-8A1E-4C1B-A8DB-FB8A7436FF27}" type="slidenum">
              <a:rPr lang="ru-RU" smtClean="0"/>
              <a:t>16</a:t>
            </a:fld>
            <a:endParaRPr lang="ru-RU" dirty="0"/>
          </a:p>
        </p:txBody>
      </p:sp>
    </p:spTree>
    <p:extLst>
      <p:ext uri="{BB962C8B-B14F-4D97-AF65-F5344CB8AC3E}">
        <p14:creationId xmlns:p14="http://schemas.microsoft.com/office/powerpoint/2010/main" val="428209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3356" indent="-283110">
              <a:defRPr>
                <a:solidFill>
                  <a:schemeClr val="tx1"/>
                </a:solidFill>
                <a:latin typeface="Arial" panose="020B0604020202020204" pitchFamily="34" charset="0"/>
                <a:cs typeface="Arial" panose="020B0604020202020204" pitchFamily="34" charset="0"/>
              </a:defRPr>
            </a:lvl2pPr>
            <a:lvl3pPr marL="1145087" indent="-226171">
              <a:defRPr>
                <a:solidFill>
                  <a:schemeClr val="tx1"/>
                </a:solidFill>
                <a:latin typeface="Arial" panose="020B0604020202020204" pitchFamily="34" charset="0"/>
                <a:cs typeface="Arial" panose="020B0604020202020204" pitchFamily="34" charset="0"/>
              </a:defRPr>
            </a:lvl3pPr>
            <a:lvl4pPr marL="1605333" indent="-226171">
              <a:defRPr>
                <a:solidFill>
                  <a:schemeClr val="tx1"/>
                </a:solidFill>
                <a:latin typeface="Arial" panose="020B0604020202020204" pitchFamily="34" charset="0"/>
                <a:cs typeface="Arial" panose="020B0604020202020204" pitchFamily="34" charset="0"/>
              </a:defRPr>
            </a:lvl4pPr>
            <a:lvl5pPr marL="2062419" indent="-226171">
              <a:defRPr>
                <a:solidFill>
                  <a:schemeClr val="tx1"/>
                </a:solidFill>
                <a:latin typeface="Arial" panose="020B0604020202020204" pitchFamily="34" charset="0"/>
                <a:cs typeface="Arial" panose="020B0604020202020204" pitchFamily="34" charset="0"/>
              </a:defRPr>
            </a:lvl5pPr>
            <a:lvl6pPr marL="2517924" indent="-2261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426" indent="-2261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29" indent="-2261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433" indent="-22617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990D69-1B14-4406-9708-76ABCD83F2A6}" type="slidenum">
              <a:rPr lang="ru-RU" altLang="ru-RU" smtClean="0">
                <a:solidFill>
                  <a:prstClr val="black"/>
                </a:solidFill>
              </a:rPr>
              <a:pPr/>
              <a:t>22</a:t>
            </a:fld>
            <a:endParaRPr lang="ru-RU" altLang="ru-RU" dirty="0" smtClean="0">
              <a:solidFill>
                <a:prstClr val="black"/>
              </a:solidFill>
            </a:endParaRPr>
          </a:p>
        </p:txBody>
      </p:sp>
    </p:spTree>
    <p:extLst>
      <p:ext uri="{BB962C8B-B14F-4D97-AF65-F5344CB8AC3E}">
        <p14:creationId xmlns:p14="http://schemas.microsoft.com/office/powerpoint/2010/main" val="413933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181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95002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342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5780618" y="1169989"/>
            <a:ext cx="6419849"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11"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12" name="Slide Number Placeholder 5"/>
          <p:cNvSpPr>
            <a:spLocks noGrp="1"/>
          </p:cNvSpPr>
          <p:nvPr>
            <p:ph type="sldNum" sz="quarter" idx="12"/>
          </p:nvPr>
        </p:nvSpPr>
        <p:spPr/>
        <p:txBody>
          <a:bodyPr/>
          <a:lstStyle>
            <a:lvl1pPr>
              <a:defRPr/>
            </a:lvl1pPr>
          </a:lstStyle>
          <a:p>
            <a:pPr>
              <a:defRPr/>
            </a:pPr>
            <a:fld id="{12FA40F3-CBA7-4371-A90E-7FDF0D5229F2}"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690208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711201" y="533400"/>
            <a:ext cx="8739823" cy="37676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1F6AF6D-CC8A-4800-B184-B706DD7AAC97}"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32573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835A812-404E-4BA4-8D4F-F11C9A5B4C70}"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596769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711201" y="533401"/>
            <a:ext cx="5266623" cy="37676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6216483" y="533400"/>
            <a:ext cx="5264317" cy="3759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6"/>
          </p:nvPr>
        </p:nvSpPr>
        <p:spPr/>
        <p:txBody>
          <a:bodyPr/>
          <a:lstStyle>
            <a:lvl1pPr>
              <a:defRPr/>
            </a:lvl1pPr>
          </a:lstStyle>
          <a:p>
            <a:pPr>
              <a:defRPr/>
            </a:pPr>
            <a:fld id="{46E88DE1-2CB8-41DB-A742-A9DBAA5D4ED0}"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61256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27F7F3E-A0C1-4E24-93E5-ACB7819B1F2C}"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788479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defRPr sz="3200"/>
            </a:lvl1p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77EED6F-F5AE-4EB8-8245-576AC64261F8}"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973101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AFD57BCF-F5FA-46BA-B02B-DDA956663CE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52247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711199" y="533400"/>
            <a:ext cx="5918340" cy="54864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F21A3E5-D4B7-4207-80FC-7BF0A8ABBAA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6062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145682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6"/>
          </p:nvPr>
        </p:nvSpPr>
        <p:spPr/>
        <p:txBody>
          <a:bodyPr/>
          <a:lstStyle>
            <a:lvl1pPr>
              <a:defRPr/>
            </a:lvl1pPr>
          </a:lstStyle>
          <a:p>
            <a:pPr>
              <a:defRPr/>
            </a:pPr>
            <a:fld id="{AE797940-134E-41C3-9F82-4FE8A4552063}"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234537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smtClean="0"/>
              <a:t>Вставка рисунка</a:t>
            </a:r>
            <a:endParaRPr lang="en-US" noProof="0" dirty="0"/>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endParaRPr lang="ru-RU" dirty="0">
              <a:solidFill>
                <a:srgbClr val="146194">
                  <a:lumMod val="50000"/>
                </a:srgbClr>
              </a:solidFill>
            </a:endParaRPr>
          </a:p>
        </p:txBody>
      </p:sp>
      <p:sp>
        <p:nvSpPr>
          <p:cNvPr id="7" name="Footer Placeholder 4"/>
          <p:cNvSpPr>
            <a:spLocks noGrp="1"/>
          </p:cNvSpPr>
          <p:nvPr>
            <p:ph type="ftr" sz="quarter" idx="16"/>
          </p:nvPr>
        </p:nvSpPr>
        <p:spPr/>
        <p:txBody>
          <a:bodyPr/>
          <a:lstStyle>
            <a:lvl1pPr>
              <a:defRPr/>
            </a:lvl1pPr>
          </a:lstStyle>
          <a:p>
            <a:pPr>
              <a:defRPr/>
            </a:pPr>
            <a:endParaRPr lang="ru-RU" dirty="0">
              <a:solidFill>
                <a:srgbClr val="146194">
                  <a:lumMod val="50000"/>
                </a:srgbClr>
              </a:solidFill>
            </a:endParaRPr>
          </a:p>
        </p:txBody>
      </p:sp>
      <p:sp>
        <p:nvSpPr>
          <p:cNvPr id="8" name="Slide Number Placeholder 5"/>
          <p:cNvSpPr>
            <a:spLocks noGrp="1"/>
          </p:cNvSpPr>
          <p:nvPr>
            <p:ph type="sldNum" sz="quarter" idx="17"/>
          </p:nvPr>
        </p:nvSpPr>
        <p:spPr/>
        <p:txBody>
          <a:bodyPr/>
          <a:lstStyle>
            <a:lvl1pPr>
              <a:defRPr/>
            </a:lvl1pPr>
          </a:lstStyle>
          <a:p>
            <a:pPr>
              <a:defRPr/>
            </a:pPr>
            <a:fld id="{27D51489-7BE7-4AE6-B06A-1F918CBD7B67}"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930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11200" y="4114800"/>
            <a:ext cx="8511403"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2723355-121B-4152-948E-4C7DC853A156}"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251617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7112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ru-RU" sz="8000" dirty="0" smtClean="0">
                <a:solidFill>
                  <a:prstClr val="white"/>
                </a:solidFill>
              </a:rPr>
              <a:t>“</a:t>
            </a:r>
          </a:p>
        </p:txBody>
      </p:sp>
      <p:sp>
        <p:nvSpPr>
          <p:cNvPr id="6" name="TextBox 5"/>
          <p:cNvSpPr txBox="1">
            <a:spLocks noChangeArrowheads="1"/>
          </p:cNvSpPr>
          <p:nvPr/>
        </p:nvSpPr>
        <p:spPr bwMode="auto">
          <a:xfrm>
            <a:off x="10261600"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ru-RU" sz="8000" dirty="0" smtClean="0">
                <a:solidFill>
                  <a:prstClr val="white"/>
                </a:solidFill>
              </a:rPr>
              <a:t>”</a:t>
            </a:r>
          </a:p>
        </p:txBody>
      </p:sp>
      <p:sp>
        <p:nvSpPr>
          <p:cNvPr id="2" name="Title 1"/>
          <p:cNvSpPr>
            <a:spLocks noGrp="1"/>
          </p:cNvSpPr>
          <p:nvPr>
            <p:ph type="title"/>
          </p:nvPr>
        </p:nvSpPr>
        <p:spPr>
          <a:xfrm>
            <a:off x="1141711" y="533400"/>
            <a:ext cx="9146383"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22401" y="3429000"/>
            <a:ext cx="8536623"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711201" y="4301070"/>
            <a:ext cx="8509815"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8"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9" name="Slide Number Placeholder 5"/>
          <p:cNvSpPr>
            <a:spLocks noGrp="1"/>
          </p:cNvSpPr>
          <p:nvPr>
            <p:ph type="sldNum" sz="quarter" idx="16"/>
          </p:nvPr>
        </p:nvSpPr>
        <p:spPr/>
        <p:txBody>
          <a:bodyPr/>
          <a:lstStyle>
            <a:lvl1pPr>
              <a:defRPr/>
            </a:lvl1pPr>
          </a:lstStyle>
          <a:p>
            <a:pPr>
              <a:defRPr/>
            </a:pPr>
            <a:fld id="{75BC56C8-854D-4F79-9CE7-E5BC47748C10}"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771555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82894DF-D2AA-475B-B909-08627880F3B8}"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90011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7112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ru-RU" sz="8000" dirty="0" smtClean="0">
                <a:solidFill>
                  <a:prstClr val="white"/>
                </a:solidFill>
              </a:rPr>
              <a:t>“</a:t>
            </a:r>
          </a:p>
        </p:txBody>
      </p:sp>
      <p:sp>
        <p:nvSpPr>
          <p:cNvPr id="6" name="TextBox 5"/>
          <p:cNvSpPr txBox="1">
            <a:spLocks noChangeArrowheads="1"/>
          </p:cNvSpPr>
          <p:nvPr/>
        </p:nvSpPr>
        <p:spPr bwMode="auto">
          <a:xfrm>
            <a:off x="10261600"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ru-RU" sz="8000" dirty="0" smtClean="0">
                <a:solidFill>
                  <a:prstClr val="white"/>
                </a:solidFill>
              </a:rPr>
              <a:t>”</a:t>
            </a:r>
          </a:p>
        </p:txBody>
      </p:sp>
      <p:sp>
        <p:nvSpPr>
          <p:cNvPr id="2" name="Title 1"/>
          <p:cNvSpPr>
            <a:spLocks noGrp="1"/>
          </p:cNvSpPr>
          <p:nvPr>
            <p:ph type="title"/>
          </p:nvPr>
        </p:nvSpPr>
        <p:spPr>
          <a:xfrm>
            <a:off x="1141712" y="533400"/>
            <a:ext cx="9146381"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711201" y="3886200"/>
            <a:ext cx="8509815"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8"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9" name="Slide Number Placeholder 5"/>
          <p:cNvSpPr>
            <a:spLocks noGrp="1"/>
          </p:cNvSpPr>
          <p:nvPr>
            <p:ph type="sldNum" sz="quarter" idx="16"/>
          </p:nvPr>
        </p:nvSpPr>
        <p:spPr/>
        <p:txBody>
          <a:bodyPr/>
          <a:lstStyle>
            <a:lvl1pPr>
              <a:defRPr/>
            </a:lvl1pPr>
          </a:lstStyle>
          <a:p>
            <a:pPr>
              <a:defRPr/>
            </a:pPr>
            <a:fld id="{21B075ED-945C-4889-B814-8D85A067C34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199532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711201" y="3928534"/>
            <a:ext cx="8509815"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endParaRPr lang="ru-RU" dirty="0">
              <a:solidFill>
                <a:srgbClr val="146194">
                  <a:lumMod val="50000"/>
                </a:srgbClr>
              </a:solidFill>
            </a:endParaRPr>
          </a:p>
        </p:txBody>
      </p:sp>
      <p:sp>
        <p:nvSpPr>
          <p:cNvPr id="6" name="Footer Placeholder 4"/>
          <p:cNvSpPr>
            <a:spLocks noGrp="1"/>
          </p:cNvSpPr>
          <p:nvPr>
            <p:ph type="ftr" sz="quarter" idx="15"/>
          </p:nvPr>
        </p:nvSpPr>
        <p:spPr/>
        <p:txBody>
          <a:bodyPr/>
          <a:lstStyle>
            <a:lvl1pPr>
              <a:defRPr/>
            </a:lvl1pPr>
          </a:lstStyle>
          <a:p>
            <a:pPr>
              <a:defRPr/>
            </a:pPr>
            <a:endParaRPr lang="ru-RU" dirty="0">
              <a:solidFill>
                <a:srgbClr val="146194">
                  <a:lumMod val="50000"/>
                </a:srgbClr>
              </a:solidFill>
            </a:endParaRPr>
          </a:p>
        </p:txBody>
      </p:sp>
      <p:sp>
        <p:nvSpPr>
          <p:cNvPr id="7" name="Slide Number Placeholder 5"/>
          <p:cNvSpPr>
            <a:spLocks noGrp="1"/>
          </p:cNvSpPr>
          <p:nvPr>
            <p:ph type="sldNum" sz="quarter" idx="16"/>
          </p:nvPr>
        </p:nvSpPr>
        <p:spPr/>
        <p:txBody>
          <a:bodyPr/>
          <a:lstStyle>
            <a:lvl1pPr>
              <a:defRPr/>
            </a:lvl1pPr>
          </a:lstStyle>
          <a:p>
            <a:pPr>
              <a:defRPr/>
            </a:pPr>
            <a:fld id="{C6100185-8CFB-4705-A9B9-051494ADD60D}"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1765383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1E01E85-A0EF-4369-9C80-59AE9905F46E}"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654723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1523E1D-7D99-4F9A-B257-722D6B09A956}" type="slidenum">
              <a:rPr lang="ru-RU">
                <a:solidFill>
                  <a:srgbClr val="146194">
                    <a:lumMod val="50000"/>
                  </a:srgbClr>
                </a:solidFill>
              </a:rPr>
              <a:pPr>
                <a:defRPr/>
              </a:pPr>
              <a:t>‹#›</a:t>
            </a:fld>
            <a:endParaRPr lang="ru-RU" dirty="0">
              <a:solidFill>
                <a:srgbClr val="146194">
                  <a:lumMod val="50000"/>
                </a:srgbClr>
              </a:solidFill>
            </a:endParaRPr>
          </a:p>
        </p:txBody>
      </p:sp>
    </p:spTree>
    <p:extLst>
      <p:ext uri="{BB962C8B-B14F-4D97-AF65-F5344CB8AC3E}">
        <p14:creationId xmlns:p14="http://schemas.microsoft.com/office/powerpoint/2010/main" val="37997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5388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51167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62424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37952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29436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427576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01D522-98E8-44C7-9007-7280AFEBCC8C}" type="datetimeFigureOut">
              <a:rPr lang="ru-RU" smtClean="0"/>
              <a:t>28.06.2023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19228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1D522-98E8-44C7-9007-7280AFEBCC8C}" type="datetimeFigureOut">
              <a:rPr lang="ru-RU" smtClean="0"/>
              <a:t>28.06.2023</a:t>
            </a:fld>
            <a:endParaRPr lang="ru-RU"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3984F-F6FD-4D94-ACA5-CE09A62595C0}" type="slidenum">
              <a:rPr lang="ru-RU" smtClean="0"/>
              <a:t>‹#›</a:t>
            </a:fld>
            <a:endParaRPr lang="ru-RU" dirty="0"/>
          </a:p>
        </p:txBody>
      </p:sp>
    </p:spTree>
    <p:extLst>
      <p:ext uri="{BB962C8B-B14F-4D97-AF65-F5344CB8AC3E}">
        <p14:creationId xmlns:p14="http://schemas.microsoft.com/office/powerpoint/2010/main" val="24314229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8894234" y="3894138"/>
            <a:ext cx="3293533"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0" y="4495800"/>
            <a:ext cx="873971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711200" y="533400"/>
            <a:ext cx="8739717"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9906000" y="6172201"/>
            <a:ext cx="16023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eaLnBrk="0" fontAlgn="base" hangingPunct="0">
              <a:spcBef>
                <a:spcPct val="0"/>
              </a:spcBef>
              <a:spcAft>
                <a:spcPct val="0"/>
              </a:spcAft>
              <a:defRPr/>
            </a:pPr>
            <a:endParaRPr lang="ru-RU" dirty="0">
              <a:solidFill>
                <a:srgbClr val="146194">
                  <a:lumMod val="50000"/>
                </a:srgbClr>
              </a:solidFill>
              <a:cs typeface="Arial" panose="020B0604020202020204" pitchFamily="34" charset="0"/>
            </a:endParaRPr>
          </a:p>
        </p:txBody>
      </p:sp>
      <p:sp>
        <p:nvSpPr>
          <p:cNvPr id="5" name="Footer Placeholder 4"/>
          <p:cNvSpPr>
            <a:spLocks noGrp="1"/>
          </p:cNvSpPr>
          <p:nvPr>
            <p:ph type="ftr" sz="quarter" idx="3"/>
          </p:nvPr>
        </p:nvSpPr>
        <p:spPr>
          <a:xfrm>
            <a:off x="711200" y="6172201"/>
            <a:ext cx="7749117"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eaLnBrk="0" fontAlgn="base" hangingPunct="0">
              <a:spcBef>
                <a:spcPct val="0"/>
              </a:spcBef>
              <a:spcAft>
                <a:spcPct val="0"/>
              </a:spcAft>
              <a:defRPr/>
            </a:pPr>
            <a:endParaRPr lang="ru-RU" dirty="0">
              <a:solidFill>
                <a:srgbClr val="146194">
                  <a:lumMod val="50000"/>
                </a:srgbClr>
              </a:solidFill>
              <a:cs typeface="Arial" panose="020B0604020202020204" pitchFamily="34" charset="0"/>
            </a:endParaRPr>
          </a:p>
        </p:txBody>
      </p:sp>
      <p:sp>
        <p:nvSpPr>
          <p:cNvPr id="6" name="Slide Number Placeholder 5"/>
          <p:cNvSpPr>
            <a:spLocks noGrp="1"/>
          </p:cNvSpPr>
          <p:nvPr>
            <p:ph type="sldNum" sz="quarter" idx="4"/>
          </p:nvPr>
        </p:nvSpPr>
        <p:spPr>
          <a:xfrm>
            <a:off x="10365317" y="5578476"/>
            <a:ext cx="1143000"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eaLnBrk="0" fontAlgn="base" hangingPunct="0">
              <a:spcBef>
                <a:spcPct val="0"/>
              </a:spcBef>
              <a:spcAft>
                <a:spcPct val="0"/>
              </a:spcAft>
              <a:defRPr/>
            </a:pPr>
            <a:fld id="{DFC84D52-71EC-476C-872A-674DE1F0EE56}" type="slidenum">
              <a:rPr lang="ru-RU">
                <a:solidFill>
                  <a:srgbClr val="146194">
                    <a:lumMod val="50000"/>
                  </a:srgbClr>
                </a:solidFill>
                <a:cs typeface="Arial" panose="020B0604020202020204" pitchFamily="34" charset="0"/>
              </a:rPr>
              <a:pPr eaLnBrk="0" fontAlgn="base" hangingPunct="0">
                <a:spcBef>
                  <a:spcPct val="0"/>
                </a:spcBef>
                <a:spcAft>
                  <a:spcPct val="0"/>
                </a:spcAft>
                <a:defRPr/>
              </a:pPr>
              <a:t>‹#›</a:t>
            </a:fld>
            <a:endParaRPr lang="ru-RU" dirty="0">
              <a:solidFill>
                <a:srgbClr val="146194">
                  <a:lumMod val="50000"/>
                </a:srgbClr>
              </a:solidFill>
              <a:cs typeface="Arial" panose="020B0604020202020204" pitchFamily="34" charset="0"/>
            </a:endParaRPr>
          </a:p>
        </p:txBody>
      </p:sp>
    </p:spTree>
    <p:extLst>
      <p:ext uri="{BB962C8B-B14F-4D97-AF65-F5344CB8AC3E}">
        <p14:creationId xmlns:p14="http://schemas.microsoft.com/office/powerpoint/2010/main" val="3317035707"/>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7.emf"/><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tula.fo@tularegion.ru"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Layout" Target="../diagrams/layout1.xml"/><Relationship Id="rId7" Type="http://schemas.openxmlformats.org/officeDocument/2006/relationships/image" Target="../media/image8.em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87977" y="862149"/>
            <a:ext cx="10607040" cy="2351867"/>
          </a:xfrm>
          <a:prstGeom prst="rect">
            <a:avLst/>
          </a:prstGeom>
          <a:noFill/>
        </p:spPr>
        <p:txBody>
          <a:bodyPr wrap="square">
            <a:spAutoFit/>
          </a:bodyPr>
          <a:lstStyle/>
          <a:p>
            <a:pPr algn="ctr"/>
            <a:r>
              <a:rPr lang="ru-RU" sz="7200" b="1" dirty="0">
                <a:latin typeface="Times New Roman" panose="02020603050405020304" pitchFamily="18" charset="0"/>
                <a:cs typeface="Times New Roman" panose="02020603050405020304" pitchFamily="18" charset="0"/>
              </a:rPr>
              <a:t>БЮДЖЕТ  </a:t>
            </a:r>
          </a:p>
          <a:p>
            <a:pPr algn="ctr"/>
            <a:r>
              <a:rPr lang="ru-RU" sz="7200" b="1" i="1" dirty="0">
                <a:latin typeface="Times New Roman" panose="02020603050405020304" pitchFamily="18" charset="0"/>
                <a:cs typeface="Times New Roman" panose="02020603050405020304" pitchFamily="18" charset="0"/>
              </a:rPr>
              <a:t>ДЛЯ ГРАЖДАН</a:t>
            </a:r>
          </a:p>
        </p:txBody>
      </p:sp>
      <p:sp>
        <p:nvSpPr>
          <p:cNvPr id="7" name="Прямоугольник 6"/>
          <p:cNvSpPr/>
          <p:nvPr/>
        </p:nvSpPr>
        <p:spPr>
          <a:xfrm>
            <a:off x="165464" y="5860530"/>
            <a:ext cx="11893701" cy="923330"/>
          </a:xfrm>
          <a:prstGeom prst="rect">
            <a:avLst/>
          </a:prstGeom>
          <a:solidFill>
            <a:schemeClr val="bg1">
              <a:lumMod val="85000"/>
            </a:schemeClr>
          </a:solidFill>
        </p:spPr>
        <p:txBody>
          <a:bodyPr wrap="square">
            <a:spAutoFit/>
          </a:bodyPr>
          <a:lstStyle/>
          <a:p>
            <a:pPr algn="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Бюджет </a:t>
            </a: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муниципального образования город Тула на </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2023 </a:t>
            </a: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год</a:t>
            </a:r>
          </a:p>
          <a:p>
            <a:pPr algn="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и на плановый период </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2024-2025 годов</a:t>
            </a:r>
          </a:p>
          <a:p>
            <a:pPr algn="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(решение Тульской городской Думы от 28.06.2023 № </a:t>
            </a:r>
            <a:r>
              <a:rPr lang="en-US"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50</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1103</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0" y="0"/>
            <a:ext cx="12192000" cy="5859281"/>
          </a:xfrm>
          <a:prstGeom prst="rect">
            <a:avLst/>
          </a:prstGeom>
          <a:solidFill>
            <a:schemeClr val="accent1">
              <a:lumMod val="75000"/>
            </a:schemeClr>
          </a:solidFill>
        </p:spPr>
      </p:pic>
    </p:spTree>
    <p:extLst>
      <p:ext uri="{BB962C8B-B14F-4D97-AF65-F5344CB8AC3E}">
        <p14:creationId xmlns:p14="http://schemas.microsoft.com/office/powerpoint/2010/main" val="133372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0887619" y="874853"/>
            <a:ext cx="1119823" cy="307777"/>
          </a:xfrm>
          <a:prstGeom prst="rect">
            <a:avLst/>
          </a:prstGeom>
        </p:spPr>
        <p:txBody>
          <a:bodyPr wrap="square">
            <a:spAutoFit/>
          </a:bodyPr>
          <a:lstStyle/>
          <a:p>
            <a:r>
              <a:rPr lang="ru-RU" sz="1400" dirty="0">
                <a:solidFill>
                  <a:srgbClr val="000000"/>
                </a:solidFill>
                <a:latin typeface="Times New Roman" panose="02020603050405020304" pitchFamily="18" charset="0"/>
              </a:rPr>
              <a:t>(</a:t>
            </a:r>
            <a:r>
              <a:rPr lang="ru-RU" sz="1400" dirty="0" smtClean="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graphicFrame>
        <p:nvGraphicFramePr>
          <p:cNvPr id="24" name="Диаграмма 23"/>
          <p:cNvGraphicFramePr/>
          <p:nvPr>
            <p:extLst>
              <p:ext uri="{D42A27DB-BD31-4B8C-83A1-F6EECF244321}">
                <p14:modId xmlns:p14="http://schemas.microsoft.com/office/powerpoint/2010/main" val="3026814792"/>
              </p:ext>
            </p:extLst>
          </p:nvPr>
        </p:nvGraphicFramePr>
        <p:xfrm>
          <a:off x="87969" y="717145"/>
          <a:ext cx="11919473" cy="6140855"/>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5"/>
          <p:cNvPicPr>
            <a:picLocks noChangeAspect="1"/>
          </p:cNvPicPr>
          <p:nvPr/>
        </p:nvPicPr>
        <p:blipFill>
          <a:blip r:embed="rId3"/>
          <a:stretch>
            <a:fillRect/>
          </a:stretch>
        </p:blipFill>
        <p:spPr>
          <a:xfrm>
            <a:off x="0" y="14162"/>
            <a:ext cx="12192000" cy="688820"/>
          </a:xfrm>
          <a:prstGeom prst="rect">
            <a:avLst/>
          </a:prstGeom>
          <a:ln>
            <a:solidFill>
              <a:srgbClr val="00B050"/>
            </a:solidFill>
          </a:ln>
          <a:effectLst>
            <a:glow rad="12700">
              <a:schemeClr val="accent1">
                <a:alpha val="40000"/>
              </a:schemeClr>
            </a:glow>
          </a:effectLst>
        </p:spPr>
      </p:pic>
      <p:sp>
        <p:nvSpPr>
          <p:cNvPr id="7" name="Прямоугольник 6"/>
          <p:cNvSpPr/>
          <p:nvPr/>
        </p:nvSpPr>
        <p:spPr>
          <a:xfrm>
            <a:off x="1535921" y="28325"/>
            <a:ext cx="10656079"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Основные параметры бюджета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a:t>
            </a:r>
          </a:p>
          <a:p>
            <a:pPr algn="ctr"/>
            <a:r>
              <a:rPr lang="ru-RU" dirty="0">
                <a:latin typeface="Times New Roman" panose="02020603050405020304" pitchFamily="18" charset="0"/>
                <a:cs typeface="Times New Roman" panose="02020603050405020304" pitchFamily="18" charset="0"/>
              </a:rPr>
              <a:t>(решение Тульской городской Думы от </a:t>
            </a:r>
            <a:r>
              <a:rPr lang="ru-RU" dirty="0" smtClean="0">
                <a:latin typeface="Times New Roman" panose="02020603050405020304" pitchFamily="18" charset="0"/>
                <a:cs typeface="Times New Roman" panose="02020603050405020304" pitchFamily="18" charset="0"/>
              </a:rPr>
              <a:t>28.06.2023 № </a:t>
            </a:r>
            <a:r>
              <a:rPr lang="en-US" dirty="0" smtClean="0">
                <a:latin typeface="Times New Roman" panose="02020603050405020304" pitchFamily="18" charset="0"/>
                <a:cs typeface="Times New Roman" panose="02020603050405020304" pitchFamily="18" charset="0"/>
              </a:rPr>
              <a:t>50</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339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797211" y="959921"/>
            <a:ext cx="2326789"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792938" y="959920"/>
            <a:ext cx="2331867"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918923" y="688355"/>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
        <p:nvSpPr>
          <p:cNvPr id="13" name="Блок-схема: альтернативный процесс 12"/>
          <p:cNvSpPr/>
          <p:nvPr/>
        </p:nvSpPr>
        <p:spPr>
          <a:xfrm>
            <a:off x="912623" y="5896118"/>
            <a:ext cx="2149874" cy="71718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12 303,3 (50,7%)</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4" name="Блок-схема: альтернативный процесс 13"/>
          <p:cNvSpPr/>
          <p:nvPr/>
        </p:nvSpPr>
        <p:spPr>
          <a:xfrm>
            <a:off x="3888097" y="5902291"/>
            <a:ext cx="2213694" cy="71101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13 251,1 (52,0%)</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5" name="Блок-схема: альтернативный процесс 14"/>
          <p:cNvSpPr/>
          <p:nvPr/>
        </p:nvSpPr>
        <p:spPr>
          <a:xfrm>
            <a:off x="900379" y="5135651"/>
            <a:ext cx="2150880" cy="68296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Неналоговые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1 192,6 (4,9%)</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6" name="Блок-схема: альтернативный процесс 15"/>
          <p:cNvSpPr/>
          <p:nvPr/>
        </p:nvSpPr>
        <p:spPr>
          <a:xfrm>
            <a:off x="3876671" y="5144718"/>
            <a:ext cx="2195006" cy="66677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Неналоговые </a:t>
            </a:r>
            <a:endParaRPr lang="ru-RU" sz="1700" dirty="0" smtClean="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доходы</a:t>
            </a:r>
            <a:endParaRPr lang="ru-RU" sz="1700" dirty="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911,7 (3,6%)</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7" name="Блок-схема: альтернативный процесс 16"/>
          <p:cNvSpPr/>
          <p:nvPr/>
        </p:nvSpPr>
        <p:spPr>
          <a:xfrm>
            <a:off x="889141" y="4532724"/>
            <a:ext cx="2173356"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10 794,4 (44,4%)</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18" name="Блок-схема: альтернативный процесс 17"/>
          <p:cNvSpPr/>
          <p:nvPr/>
        </p:nvSpPr>
        <p:spPr>
          <a:xfrm>
            <a:off x="3881676" y="4537550"/>
            <a:ext cx="2171796"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11 289,9 (44,4%)</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5839942" y="4799070"/>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1009897" y="1301766"/>
            <a:ext cx="1915886" cy="6025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 год</a:t>
            </a:r>
          </a:p>
          <a:p>
            <a:pPr lvl="0" algn="ctr">
              <a:defRPr/>
            </a:pPr>
            <a:r>
              <a:rPr lang="ru-RU" sz="1100" dirty="0" smtClean="0">
                <a:solidFill>
                  <a:schemeClr val="tx1"/>
                </a:solidFill>
                <a:latin typeface="Times New Roman" panose="02020603050405020304" pitchFamily="18" charset="0"/>
                <a:cs typeface="Times New Roman" panose="02020603050405020304" pitchFamily="18" charset="0"/>
              </a:rPr>
              <a:t>(факт)</a:t>
            </a:r>
            <a:endParaRPr lang="ru-RU" sz="1100" dirty="0">
              <a:solidFill>
                <a:schemeClr val="tx1"/>
              </a:solidFill>
              <a:latin typeface="Times New Roman" panose="02020603050405020304" pitchFamily="18" charset="0"/>
              <a:cs typeface="Times New Roman" panose="02020603050405020304" pitchFamily="18" charset="0"/>
            </a:endParaRPr>
          </a:p>
          <a:p>
            <a:pPr algn="ctr"/>
            <a:endPar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2794234" y="4829783"/>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a:off x="4060808" y="1014210"/>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8" name="Диаграмма 27"/>
          <p:cNvGraphicFramePr/>
          <p:nvPr>
            <p:extLst>
              <p:ext uri="{D42A27DB-BD31-4B8C-83A1-F6EECF244321}">
                <p14:modId xmlns:p14="http://schemas.microsoft.com/office/powerpoint/2010/main" val="3663908382"/>
              </p:ext>
            </p:extLst>
          </p:nvPr>
        </p:nvGraphicFramePr>
        <p:xfrm>
          <a:off x="995044" y="1778736"/>
          <a:ext cx="2067453" cy="2696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Диаграмма 28"/>
          <p:cNvGraphicFramePr/>
          <p:nvPr>
            <p:extLst>
              <p:ext uri="{D42A27DB-BD31-4B8C-83A1-F6EECF244321}">
                <p14:modId xmlns:p14="http://schemas.microsoft.com/office/powerpoint/2010/main" val="2974273489"/>
              </p:ext>
            </p:extLst>
          </p:nvPr>
        </p:nvGraphicFramePr>
        <p:xfrm>
          <a:off x="4025080" y="1856714"/>
          <a:ext cx="2070920" cy="2646865"/>
        </p:xfrm>
        <a:graphic>
          <a:graphicData uri="http://schemas.openxmlformats.org/drawingml/2006/chart">
            <c:chart xmlns:c="http://schemas.openxmlformats.org/drawingml/2006/chart" xmlns:r="http://schemas.openxmlformats.org/officeDocument/2006/relationships" r:id="rId4"/>
          </a:graphicData>
        </a:graphic>
      </p:graphicFrame>
      <p:sp>
        <p:nvSpPr>
          <p:cNvPr id="30" name="Прямоугольник 29"/>
          <p:cNvSpPr/>
          <p:nvPr/>
        </p:nvSpPr>
        <p:spPr>
          <a:xfrm>
            <a:off x="2802573" y="6212948"/>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5839942" y="6352515"/>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2802573" y="5440913"/>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5806404" y="5533140"/>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p:cNvPicPr>
            <a:picLocks noChangeAspect="1"/>
          </p:cNvPicPr>
          <p:nvPr/>
        </p:nvPicPr>
        <p:blipFill>
          <a:blip r:embed="rId5"/>
          <a:stretch>
            <a:fillRect/>
          </a:stretch>
        </p:blipFill>
        <p:spPr>
          <a:xfrm>
            <a:off x="0" y="8161"/>
            <a:ext cx="12192000" cy="762212"/>
          </a:xfrm>
          <a:prstGeom prst="rect">
            <a:avLst/>
          </a:prstGeom>
          <a:ln>
            <a:solidFill>
              <a:srgbClr val="00B050"/>
            </a:solidFill>
          </a:ln>
          <a:effectLst>
            <a:glow rad="12700">
              <a:schemeClr val="accent1">
                <a:alpha val="40000"/>
              </a:schemeClr>
            </a:glow>
          </a:effectLst>
        </p:spPr>
      </p:pic>
      <p:sp>
        <p:nvSpPr>
          <p:cNvPr id="36" name="Прямоугольник 35"/>
          <p:cNvSpPr/>
          <p:nvPr/>
        </p:nvSpPr>
        <p:spPr>
          <a:xfrm>
            <a:off x="1734495" y="24451"/>
            <a:ext cx="10524882"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Объем и структура доходов бюджета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 </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28.06.2023 № </a:t>
            </a:r>
            <a:r>
              <a:rPr lang="en-US" dirty="0" smtClean="0">
                <a:ln w="0"/>
                <a:latin typeface="Times New Roman" panose="02020603050405020304" pitchFamily="18" charset="0"/>
                <a:cs typeface="Times New Roman" panose="02020603050405020304" pitchFamily="18" charset="0"/>
              </a:rPr>
              <a:t>50</a:t>
            </a:r>
            <a:r>
              <a:rPr lang="ru-RU" dirty="0" smtClean="0">
                <a:ln w="0"/>
                <a:latin typeface="Times New Roman" panose="02020603050405020304" pitchFamily="18" charset="0"/>
                <a:cs typeface="Times New Roman" panose="02020603050405020304" pitchFamily="18" charset="0"/>
              </a:rPr>
              <a:t>/</a:t>
            </a:r>
            <a:r>
              <a:rPr lang="en-US" dirty="0" smtClean="0">
                <a:ln w="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37" name="Прямоугольник 36"/>
          <p:cNvSpPr/>
          <p:nvPr/>
        </p:nvSpPr>
        <p:spPr>
          <a:xfrm>
            <a:off x="6866668" y="1014463"/>
            <a:ext cx="2278132"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37"/>
          <p:cNvSpPr/>
          <p:nvPr/>
        </p:nvSpPr>
        <p:spPr>
          <a:xfrm>
            <a:off x="7228914" y="1016228"/>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 name="Блок-схема: альтернативный процесс 38"/>
          <p:cNvSpPr/>
          <p:nvPr/>
        </p:nvSpPr>
        <p:spPr>
          <a:xfrm>
            <a:off x="6976558" y="4530080"/>
            <a:ext cx="2137007"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12 104,1 (49,9%)</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0" name="Блок-схема: альтернативный процесс 39"/>
          <p:cNvSpPr/>
          <p:nvPr/>
        </p:nvSpPr>
        <p:spPr>
          <a:xfrm>
            <a:off x="6982668" y="5186466"/>
            <a:ext cx="2143739" cy="66677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Неналоговые доходы</a:t>
            </a:r>
            <a:endParaRPr lang="ru-RU" sz="1700" dirty="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876,4 (3,6%)</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1" name="Блок-схема: альтернативный процесс 40"/>
          <p:cNvSpPr/>
          <p:nvPr/>
        </p:nvSpPr>
        <p:spPr>
          <a:xfrm>
            <a:off x="6959529" y="5926623"/>
            <a:ext cx="2137007" cy="71248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11 278,6 (46,5%)</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2" name="Диаграмма 41"/>
          <p:cNvGraphicFramePr/>
          <p:nvPr>
            <p:extLst>
              <p:ext uri="{D42A27DB-BD31-4B8C-83A1-F6EECF244321}">
                <p14:modId xmlns:p14="http://schemas.microsoft.com/office/powerpoint/2010/main" val="976459640"/>
              </p:ext>
            </p:extLst>
          </p:nvPr>
        </p:nvGraphicFramePr>
        <p:xfrm>
          <a:off x="6976559" y="1824671"/>
          <a:ext cx="2119978" cy="2604289"/>
        </p:xfrm>
        <a:graphic>
          <a:graphicData uri="http://schemas.openxmlformats.org/drawingml/2006/chart">
            <c:chart xmlns:c="http://schemas.openxmlformats.org/drawingml/2006/chart" xmlns:r="http://schemas.openxmlformats.org/officeDocument/2006/relationships" r:id="rId6"/>
          </a:graphicData>
        </a:graphic>
      </p:graphicFrame>
      <p:sp>
        <p:nvSpPr>
          <p:cNvPr id="43" name="Прямоугольник 42"/>
          <p:cNvSpPr/>
          <p:nvPr/>
        </p:nvSpPr>
        <p:spPr>
          <a:xfrm>
            <a:off x="7093959" y="4829783"/>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7106664" y="5533140"/>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7106664" y="6367019"/>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9873796" y="987902"/>
            <a:ext cx="2278132" cy="5753833"/>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Блок-схема: альтернативный процесс 46"/>
          <p:cNvSpPr/>
          <p:nvPr/>
        </p:nvSpPr>
        <p:spPr>
          <a:xfrm>
            <a:off x="9907205" y="4560303"/>
            <a:ext cx="2207587" cy="525420"/>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Times New Roman" panose="02020603050405020304" pitchFamily="18" charset="0"/>
                <a:cs typeface="Times New Roman" panose="02020603050405020304" pitchFamily="18" charset="0"/>
              </a:rPr>
              <a:t>Налоговые 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12 934,6 (55,0%)</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8" name="Блок-схема: альтернативный процесс 47"/>
          <p:cNvSpPr/>
          <p:nvPr/>
        </p:nvSpPr>
        <p:spPr>
          <a:xfrm>
            <a:off x="9913937" y="5186466"/>
            <a:ext cx="2194124" cy="679864"/>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Неналоговые</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 </a:t>
            </a:r>
            <a:r>
              <a:rPr lang="ru-RU" sz="1700" dirty="0">
                <a:solidFill>
                  <a:sysClr val="windowText" lastClr="000000"/>
                </a:solidFill>
                <a:latin typeface="Times New Roman" panose="02020603050405020304" pitchFamily="18" charset="0"/>
                <a:cs typeface="Times New Roman" panose="02020603050405020304" pitchFamily="18" charset="0"/>
              </a:rPr>
              <a:t>доходы</a:t>
            </a: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856,2 (3,7%)</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sp>
        <p:nvSpPr>
          <p:cNvPr id="49" name="Блок-схема: альтернативный процесс 48"/>
          <p:cNvSpPr/>
          <p:nvPr/>
        </p:nvSpPr>
        <p:spPr>
          <a:xfrm>
            <a:off x="9925700" y="5941242"/>
            <a:ext cx="2208358" cy="71935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Безвозмездные поступления</a:t>
            </a:r>
            <a:r>
              <a:rPr lang="ru-RU" sz="1700" dirty="0">
                <a:solidFill>
                  <a:sysClr val="windowText" lastClr="000000"/>
                </a:solidFill>
                <a:latin typeface="Times New Roman" panose="02020603050405020304" pitchFamily="18" charset="0"/>
                <a:cs typeface="Times New Roman" panose="02020603050405020304" pitchFamily="18" charset="0"/>
              </a:rPr>
              <a:t> </a:t>
            </a:r>
            <a:endParaRPr lang="ru-RU" sz="1700" dirty="0" smtClean="0">
              <a:solidFill>
                <a:sysClr val="windowText" lastClr="000000"/>
              </a:solidFill>
              <a:latin typeface="Times New Roman" panose="02020603050405020304" pitchFamily="18" charset="0"/>
              <a:cs typeface="Times New Roman" panose="02020603050405020304" pitchFamily="18" charset="0"/>
            </a:endParaRPr>
          </a:p>
          <a:p>
            <a:pPr algn="ctr"/>
            <a:r>
              <a:rPr lang="ru-RU" sz="1700" dirty="0" smtClean="0">
                <a:solidFill>
                  <a:sysClr val="windowText" lastClr="000000"/>
                </a:solidFill>
                <a:latin typeface="Times New Roman" panose="02020603050405020304" pitchFamily="18" charset="0"/>
                <a:cs typeface="Times New Roman" panose="02020603050405020304" pitchFamily="18" charset="0"/>
              </a:rPr>
              <a:t>9 714,7 (41,3%)</a:t>
            </a:r>
            <a:endParaRPr lang="ru-RU" sz="1700"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50" name="Диаграмма 49"/>
          <p:cNvGraphicFramePr/>
          <p:nvPr>
            <p:extLst>
              <p:ext uri="{D42A27DB-BD31-4B8C-83A1-F6EECF244321}">
                <p14:modId xmlns:p14="http://schemas.microsoft.com/office/powerpoint/2010/main" val="2732770038"/>
              </p:ext>
            </p:extLst>
          </p:nvPr>
        </p:nvGraphicFramePr>
        <p:xfrm>
          <a:off x="9977240" y="1851651"/>
          <a:ext cx="2067515" cy="2485939"/>
        </p:xfrm>
        <a:graphic>
          <a:graphicData uri="http://schemas.openxmlformats.org/drawingml/2006/chart">
            <c:chart xmlns:c="http://schemas.openxmlformats.org/drawingml/2006/chart" xmlns:r="http://schemas.openxmlformats.org/officeDocument/2006/relationships" r:id="rId7"/>
          </a:graphicData>
        </a:graphic>
      </p:graphicFrame>
      <p:sp>
        <p:nvSpPr>
          <p:cNvPr id="51" name="Прямоугольник 50"/>
          <p:cNvSpPr/>
          <p:nvPr/>
        </p:nvSpPr>
        <p:spPr>
          <a:xfrm>
            <a:off x="10059236" y="4858241"/>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10065690" y="5581886"/>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10055957" y="6336679"/>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кругленный прямоугольник 53"/>
          <p:cNvSpPr/>
          <p:nvPr/>
        </p:nvSpPr>
        <p:spPr>
          <a:xfrm>
            <a:off x="10065690" y="970739"/>
            <a:ext cx="192773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 год</a:t>
            </a:r>
            <a:endParaRPr lang="ru-RU"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451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03470"/>
            <a:ext cx="12192000" cy="720925"/>
          </a:xfrm>
          <a:prstGeom prst="rect">
            <a:avLst/>
          </a:prstGeom>
          <a:ln>
            <a:solidFill>
              <a:srgbClr val="00B050"/>
            </a:solidFill>
          </a:ln>
          <a:effectLst>
            <a:glow rad="12700">
              <a:schemeClr val="accent1">
                <a:alpha val="40000"/>
              </a:schemeClr>
            </a:glow>
          </a:effectLst>
        </p:spPr>
      </p:pic>
      <p:graphicFrame>
        <p:nvGraphicFramePr>
          <p:cNvPr id="4" name="Диаграмма 3"/>
          <p:cNvGraphicFramePr/>
          <p:nvPr>
            <p:extLst>
              <p:ext uri="{D42A27DB-BD31-4B8C-83A1-F6EECF244321}">
                <p14:modId xmlns:p14="http://schemas.microsoft.com/office/powerpoint/2010/main" val="919657364"/>
              </p:ext>
            </p:extLst>
          </p:nvPr>
        </p:nvGraphicFramePr>
        <p:xfrm>
          <a:off x="150607" y="692050"/>
          <a:ext cx="11962504" cy="490968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844829" y="-28876"/>
            <a:ext cx="8118748"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Объем муниципального долга муниципального образования город Тула</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28.06.2023 № </a:t>
            </a:r>
            <a:r>
              <a:rPr lang="en-US" dirty="0" smtClean="0">
                <a:ln w="0"/>
                <a:latin typeface="Times New Roman" panose="02020603050405020304" pitchFamily="18" charset="0"/>
                <a:cs typeface="Times New Roman" panose="02020603050405020304" pitchFamily="18" charset="0"/>
              </a:rPr>
              <a:t>50</a:t>
            </a:r>
            <a:r>
              <a:rPr lang="ru-RU" dirty="0" smtClean="0">
                <a:ln w="0"/>
                <a:latin typeface="Times New Roman" panose="02020603050405020304" pitchFamily="18" charset="0"/>
                <a:cs typeface="Times New Roman" panose="02020603050405020304" pitchFamily="18" charset="0"/>
              </a:rPr>
              <a:t>/</a:t>
            </a:r>
            <a:r>
              <a:rPr lang="en-US" dirty="0" smtClean="0">
                <a:ln w="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60079" y="5676325"/>
            <a:ext cx="10864158" cy="1446550"/>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По </a:t>
            </a:r>
            <a:r>
              <a:rPr lang="ru-RU" sz="1400" dirty="0">
                <a:latin typeface="Times New Roman" panose="02020603050405020304" pitchFamily="18" charset="0"/>
                <a:cs typeface="Times New Roman" panose="02020603050405020304" pitchFamily="18" charset="0"/>
              </a:rPr>
              <a:t>состоянию на </a:t>
            </a:r>
            <a:r>
              <a:rPr lang="ru-RU" sz="1400" dirty="0" smtClean="0">
                <a:latin typeface="Times New Roman" panose="02020603050405020304" pitchFamily="18" charset="0"/>
                <a:cs typeface="Times New Roman" panose="02020603050405020304" pitchFamily="18" charset="0"/>
              </a:rPr>
              <a:t>01.01.2023 </a:t>
            </a:r>
            <a:r>
              <a:rPr lang="ru-RU" sz="1400" dirty="0">
                <a:latin typeface="Times New Roman" panose="02020603050405020304" pitchFamily="18" charset="0"/>
                <a:cs typeface="Times New Roman" panose="02020603050405020304" pitchFamily="18" charset="0"/>
              </a:rPr>
              <a:t>года объем муниципального долга </a:t>
            </a:r>
            <a:r>
              <a:rPr lang="ru-RU" sz="1400" dirty="0" smtClean="0">
                <a:latin typeface="Times New Roman" panose="02020603050405020304" pitchFamily="18" charset="0"/>
                <a:cs typeface="Times New Roman" panose="02020603050405020304" pitchFamily="18" charset="0"/>
              </a:rPr>
              <a:t>составил 5 891,9 млн. </a:t>
            </a:r>
            <a:r>
              <a:rPr lang="ru-RU" sz="1400" dirty="0">
                <a:latin typeface="Times New Roman" panose="02020603050405020304" pitchFamily="18" charset="0"/>
                <a:cs typeface="Times New Roman" panose="02020603050405020304" pitchFamily="18" charset="0"/>
              </a:rPr>
              <a:t>руб., в т. ч</a:t>
            </a:r>
            <a:r>
              <a:rPr lang="ru-RU" sz="1400" dirty="0" smtClean="0">
                <a:latin typeface="Times New Roman" panose="02020603050405020304" pitchFamily="18" charset="0"/>
                <a:cs typeface="Times New Roman" panose="02020603050405020304" pitchFamily="18" charset="0"/>
              </a:rPr>
              <a:t>.: коммерческие </a:t>
            </a:r>
            <a:r>
              <a:rPr lang="ru-RU" sz="1400" dirty="0">
                <a:latin typeface="Times New Roman" panose="02020603050405020304" pitchFamily="18" charset="0"/>
                <a:cs typeface="Times New Roman" panose="02020603050405020304" pitchFamily="18" charset="0"/>
              </a:rPr>
              <a:t>кредиты </a:t>
            </a:r>
            <a:r>
              <a:rPr lang="ru-RU" sz="1400" dirty="0" smtClean="0">
                <a:latin typeface="Times New Roman" panose="02020603050405020304" pitchFamily="18" charset="0"/>
                <a:cs typeface="Times New Roman" panose="02020603050405020304" pitchFamily="18" charset="0"/>
              </a:rPr>
              <a:t>– 2 803,0 млн. </a:t>
            </a:r>
            <a:r>
              <a:rPr lang="ru-RU" sz="1400" dirty="0">
                <a:latin typeface="Times New Roman" panose="02020603050405020304" pitchFamily="18" charset="0"/>
                <a:cs typeface="Times New Roman" panose="02020603050405020304" pitchFamily="18" charset="0"/>
              </a:rPr>
              <a:t>руб</a:t>
            </a:r>
            <a:r>
              <a:rPr lang="ru-RU" sz="1400" dirty="0" smtClean="0">
                <a:latin typeface="Times New Roman" panose="02020603050405020304" pitchFamily="18" charset="0"/>
                <a:cs typeface="Times New Roman" panose="02020603050405020304" pitchFamily="18" charset="0"/>
              </a:rPr>
              <a:t>., бюджетные кредиты – 3088,9 млн. руб</a:t>
            </a:r>
            <a:r>
              <a:rPr lang="ru-RU" sz="1400" dirty="0">
                <a:latin typeface="Times New Roman" panose="02020603050405020304" pitchFamily="18" charset="0"/>
                <a:cs typeface="Times New Roman" panose="02020603050405020304" pitchFamily="18" charset="0"/>
              </a:rPr>
              <a:t>. Плановый объем расходов на обслуживание муниципального долга муниципального образования город Тула в </a:t>
            </a:r>
            <a:r>
              <a:rPr lang="ru-RU" sz="1400" dirty="0" smtClean="0">
                <a:latin typeface="Times New Roman" panose="02020603050405020304" pitchFamily="18" charset="0"/>
                <a:cs typeface="Times New Roman" panose="02020603050405020304" pitchFamily="18" charset="0"/>
              </a:rPr>
              <a:t>2023 </a:t>
            </a:r>
            <a:r>
              <a:rPr lang="ru-RU" sz="1400" dirty="0">
                <a:latin typeface="Times New Roman" panose="02020603050405020304" pitchFamily="18" charset="0"/>
                <a:cs typeface="Times New Roman" panose="02020603050405020304" pitchFamily="18" charset="0"/>
              </a:rPr>
              <a:t>году составит </a:t>
            </a:r>
            <a:r>
              <a:rPr lang="ru-RU" sz="1400" dirty="0" smtClean="0">
                <a:latin typeface="Times New Roman" panose="02020603050405020304" pitchFamily="18" charset="0"/>
                <a:cs typeface="Times New Roman" panose="02020603050405020304" pitchFamily="18" charset="0"/>
              </a:rPr>
              <a:t>373,1 </a:t>
            </a:r>
            <a:r>
              <a:rPr lang="ru-RU" sz="1400" dirty="0">
                <a:latin typeface="Times New Roman" panose="02020603050405020304" pitchFamily="18" charset="0"/>
                <a:cs typeface="Times New Roman" panose="02020603050405020304" pitchFamily="18" charset="0"/>
              </a:rPr>
              <a:t>млн. руб. или </a:t>
            </a:r>
            <a:r>
              <a:rPr lang="ru-RU" sz="1400" dirty="0" smtClean="0">
                <a:latin typeface="Times New Roman" panose="02020603050405020304" pitchFamily="18" charset="0"/>
                <a:cs typeface="Times New Roman" panose="02020603050405020304" pitchFamily="18" charset="0"/>
              </a:rPr>
              <a:t>1,9 </a:t>
            </a:r>
            <a:r>
              <a:rPr lang="ru-RU" sz="1400" dirty="0">
                <a:latin typeface="Times New Roman" panose="02020603050405020304" pitchFamily="18" charset="0"/>
                <a:cs typeface="Times New Roman" panose="02020603050405020304" pitchFamily="18" charset="0"/>
              </a:rPr>
              <a:t>% к расходам бюджета (за исключением расходов, которые осуществляются за счет субвенций) при предельном ограничении, установленном ст. 111 Бюджетного кодекса РФ, - 15%.</a:t>
            </a:r>
          </a:p>
          <a:p>
            <a:pPr algn="just"/>
            <a:endParaRPr lang="ru-RU" sz="1600" dirty="0" smtClean="0">
              <a:solidFill>
                <a:srgbClr val="FF0000"/>
              </a:solidFill>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11150294" y="617381"/>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2630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2"/>
          <a:stretch>
            <a:fillRect/>
          </a:stretch>
        </p:blipFill>
        <p:spPr>
          <a:xfrm>
            <a:off x="-481" y="186147"/>
            <a:ext cx="12192000" cy="857638"/>
          </a:xfrm>
          <a:prstGeom prst="rect">
            <a:avLst/>
          </a:prstGeom>
          <a:ln>
            <a:solidFill>
              <a:srgbClr val="00B050"/>
            </a:solidFill>
          </a:ln>
          <a:effectLst>
            <a:glow rad="12700">
              <a:schemeClr val="accent1">
                <a:alpha val="40000"/>
              </a:schemeClr>
            </a:glow>
          </a:effectLst>
        </p:spPr>
      </p:pic>
      <p:sp>
        <p:nvSpPr>
          <p:cNvPr id="27" name="Прямоугольник 26"/>
          <p:cNvSpPr/>
          <p:nvPr/>
        </p:nvSpPr>
        <p:spPr>
          <a:xfrm>
            <a:off x="1589903" y="186147"/>
            <a:ext cx="10284545" cy="861774"/>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Доходы и расходы </a:t>
            </a:r>
            <a:r>
              <a:rPr lang="ru-RU" sz="1600" dirty="0" smtClean="0">
                <a:latin typeface="Times New Roman" panose="02020603050405020304" pitchFamily="18" charset="0"/>
                <a:cs typeface="Times New Roman" panose="02020603050405020304" pitchFamily="18" charset="0"/>
              </a:rPr>
              <a:t>бюджета </a:t>
            </a:r>
            <a:r>
              <a:rPr lang="ru-RU" sz="1600" dirty="0">
                <a:latin typeface="Times New Roman" panose="02020603050405020304" pitchFamily="18" charset="0"/>
                <a:cs typeface="Times New Roman" panose="02020603050405020304" pitchFamily="18" charset="0"/>
              </a:rPr>
              <a:t>муниципального образования города Тулы в расчете</a:t>
            </a:r>
          </a:p>
          <a:p>
            <a:pPr algn="ctr"/>
            <a:r>
              <a:rPr lang="ru-RU" sz="1600" dirty="0">
                <a:latin typeface="Times New Roman" panose="02020603050405020304" pitchFamily="18" charset="0"/>
                <a:cs typeface="Times New Roman" panose="02020603050405020304" pitchFamily="18" charset="0"/>
              </a:rPr>
              <a:t>на душу населения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годы </a:t>
            </a:r>
            <a:endParaRPr lang="ru-RU" sz="1600" dirty="0" smtClean="0">
              <a:latin typeface="Times New Roman" panose="02020603050405020304" pitchFamily="18" charset="0"/>
              <a:cs typeface="Times New Roman" panose="02020603050405020304" pitchFamily="18" charset="0"/>
            </a:endParaRPr>
          </a:p>
          <a:p>
            <a:pPr algn="ctr"/>
            <a:r>
              <a:rPr lang="ru-RU" sz="1600" dirty="0">
                <a:latin typeface="Times New Roman" panose="02020603050405020304" pitchFamily="18" charset="0"/>
                <a:cs typeface="Times New Roman" panose="02020603050405020304" pitchFamily="18" charset="0"/>
              </a:rPr>
              <a:t>(решение Тульской городской Думы </a:t>
            </a:r>
            <a:r>
              <a:rPr lang="ru-RU" sz="1600" dirty="0">
                <a:ln w="0"/>
                <a:latin typeface="Times New Roman" panose="02020603050405020304" pitchFamily="18" charset="0"/>
                <a:cs typeface="Times New Roman" panose="02020603050405020304" pitchFamily="18" charset="0"/>
              </a:rPr>
              <a:t>от </a:t>
            </a:r>
            <a:r>
              <a:rPr lang="ru-RU" sz="1600" dirty="0" smtClean="0">
                <a:ln w="0"/>
                <a:latin typeface="Times New Roman" panose="02020603050405020304" pitchFamily="18" charset="0"/>
                <a:cs typeface="Times New Roman" panose="02020603050405020304" pitchFamily="18" charset="0"/>
              </a:rPr>
              <a:t>28.06.2023 № </a:t>
            </a:r>
            <a:r>
              <a:rPr lang="en-US" sz="1600" dirty="0" smtClean="0">
                <a:ln w="0"/>
                <a:latin typeface="Times New Roman" panose="02020603050405020304" pitchFamily="18" charset="0"/>
                <a:cs typeface="Times New Roman" panose="02020603050405020304" pitchFamily="18" charset="0"/>
              </a:rPr>
              <a:t>50</a:t>
            </a:r>
            <a:r>
              <a:rPr lang="ru-RU" sz="1600" dirty="0" smtClean="0">
                <a:ln w="0"/>
                <a:latin typeface="Times New Roman" panose="02020603050405020304" pitchFamily="18" charset="0"/>
                <a:cs typeface="Times New Roman" panose="02020603050405020304" pitchFamily="18" charset="0"/>
              </a:rPr>
              <a:t>/</a:t>
            </a:r>
            <a:r>
              <a:rPr lang="en-US" sz="1600" dirty="0" smtClean="0">
                <a:ln w="0"/>
                <a:latin typeface="Times New Roman" panose="02020603050405020304" pitchFamily="18" charset="0"/>
                <a:cs typeface="Times New Roman" panose="02020603050405020304" pitchFamily="18" charset="0"/>
              </a:rPr>
              <a:t>1103</a:t>
            </a:r>
            <a:r>
              <a:rPr lang="ru-RU" sz="1600" dirty="0" smtClean="0">
                <a:latin typeface="Times New Roman" panose="02020603050405020304" pitchFamily="18" charset="0"/>
                <a:cs typeface="Times New Roman" panose="02020603050405020304" pitchFamily="18" charset="0"/>
              </a:rPr>
              <a:t>) </a:t>
            </a:r>
          </a:p>
        </p:txBody>
      </p:sp>
      <p:pic>
        <p:nvPicPr>
          <p:cNvPr id="28" name="Рисунок 27"/>
          <p:cNvPicPr/>
          <p:nvPr/>
        </p:nvPicPr>
        <p:blipFill>
          <a:blip r:embed="rId3">
            <a:extLst>
              <a:ext uri="{28A0092B-C50C-407E-A947-70E740481C1C}">
                <a14:useLocalDpi xmlns:a14="http://schemas.microsoft.com/office/drawing/2010/main" val="0"/>
              </a:ext>
            </a:extLst>
          </a:blip>
          <a:stretch>
            <a:fillRect/>
          </a:stretch>
        </p:blipFill>
        <p:spPr>
          <a:xfrm>
            <a:off x="462013" y="4379495"/>
            <a:ext cx="11223056" cy="2292859"/>
          </a:xfrm>
          <a:prstGeom prst="rect">
            <a:avLst/>
          </a:prstGeom>
        </p:spPr>
      </p:pic>
      <p:sp>
        <p:nvSpPr>
          <p:cNvPr id="9" name="Прямоугольник 8"/>
          <p:cNvSpPr/>
          <p:nvPr/>
        </p:nvSpPr>
        <p:spPr>
          <a:xfrm>
            <a:off x="11275998" y="986308"/>
            <a:ext cx="981423" cy="307777"/>
          </a:xfrm>
          <a:prstGeom prst="rect">
            <a:avLst/>
          </a:prstGeom>
        </p:spPr>
        <p:txBody>
          <a:bodyPr wrap="none">
            <a:spAutoFit/>
          </a:bodyPr>
          <a:lstStyle/>
          <a:p>
            <a:r>
              <a:rPr lang="ru-RU" sz="1400" dirty="0" smtClean="0">
                <a:solidFill>
                  <a:srgbClr val="000000"/>
                </a:solidFill>
                <a:latin typeface="Times New Roman" panose="02020603050405020304" pitchFamily="18" charset="0"/>
              </a:rPr>
              <a:t>(тыс. </a:t>
            </a:r>
            <a:r>
              <a:rPr lang="ru-RU" sz="1400" dirty="0">
                <a:solidFill>
                  <a:srgbClr val="000000"/>
                </a:solidFill>
                <a:latin typeface="Times New Roman" panose="02020603050405020304" pitchFamily="18" charset="0"/>
              </a:rPr>
              <a:t>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graphicFrame>
        <p:nvGraphicFramePr>
          <p:cNvPr id="41" name="Диаграмма 40"/>
          <p:cNvGraphicFramePr/>
          <p:nvPr>
            <p:extLst>
              <p:ext uri="{D42A27DB-BD31-4B8C-83A1-F6EECF244321}">
                <p14:modId xmlns:p14="http://schemas.microsoft.com/office/powerpoint/2010/main" val="1125984747"/>
              </p:ext>
            </p:extLst>
          </p:nvPr>
        </p:nvGraphicFramePr>
        <p:xfrm>
          <a:off x="6304912" y="1320726"/>
          <a:ext cx="5650028" cy="27818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extLst>
              <p:ext uri="{D42A27DB-BD31-4B8C-83A1-F6EECF244321}">
                <p14:modId xmlns:p14="http://schemas.microsoft.com/office/powerpoint/2010/main" val="1313538297"/>
              </p:ext>
            </p:extLst>
          </p:nvPr>
        </p:nvGraphicFramePr>
        <p:xfrm>
          <a:off x="102888" y="1320726"/>
          <a:ext cx="5650028" cy="27818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0260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979467394"/>
              </p:ext>
            </p:extLst>
          </p:nvPr>
        </p:nvGraphicFramePr>
        <p:xfrm>
          <a:off x="0" y="1170634"/>
          <a:ext cx="12192001" cy="3732142"/>
        </p:xfrm>
        <a:graphic>
          <a:graphicData uri="http://schemas.openxmlformats.org/drawingml/2006/table">
            <a:tbl>
              <a:tblPr firstRow="1" bandRow="1">
                <a:tableStyleId>{8A107856-5554-42FB-B03E-39F5DBC370BA}</a:tableStyleId>
              </a:tblPr>
              <a:tblGrid>
                <a:gridCol w="3122141"/>
                <a:gridCol w="856735"/>
                <a:gridCol w="955589"/>
                <a:gridCol w="906162"/>
                <a:gridCol w="939114"/>
                <a:gridCol w="848497"/>
                <a:gridCol w="922638"/>
                <a:gridCol w="856735"/>
                <a:gridCol w="955589"/>
                <a:gridCol w="832408"/>
                <a:gridCol w="996393"/>
              </a:tblGrid>
              <a:tr h="340055">
                <a:tc row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2021 год </a:t>
                      </a:r>
                    </a:p>
                    <a:p>
                      <a:pPr algn="ctr"/>
                      <a:r>
                        <a:rPr lang="ru-RU" sz="1400" b="0" dirty="0" smtClean="0">
                          <a:solidFill>
                            <a:schemeClr val="tx1"/>
                          </a:solidFill>
                          <a:latin typeface="Times New Roman" panose="02020603050405020304" pitchFamily="18" charset="0"/>
                          <a:cs typeface="Times New Roman" panose="02020603050405020304" pitchFamily="18" charset="0"/>
                        </a:rPr>
                        <a:t>(факт)</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anose="02020603050405020304" pitchFamily="18" charset="0"/>
                          <a:cs typeface="Times New Roman" panose="02020603050405020304" pitchFamily="18" charset="0"/>
                        </a:rPr>
                        <a:t>2022 год</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anose="02020603050405020304" pitchFamily="18" charset="0"/>
                          <a:cs typeface="Times New Roman" panose="02020603050405020304" pitchFamily="18" charset="0"/>
                        </a:rPr>
                        <a:t> </a:t>
                      </a:r>
                      <a:r>
                        <a:rPr lang="ru-RU" sz="1100" b="0" dirty="0" smtClean="0">
                          <a:solidFill>
                            <a:schemeClr val="tx1"/>
                          </a:solidFill>
                          <a:latin typeface="Times New Roman" panose="02020603050405020304" pitchFamily="18" charset="0"/>
                          <a:cs typeface="Times New Roman" panose="02020603050405020304" pitchFamily="18" charset="0"/>
                        </a:rPr>
                        <a:t>(в редакции решения Тульской городской Думы от 26.10.2022 № 41</a:t>
                      </a:r>
                      <a:r>
                        <a:rPr lang="ru-RU" sz="1100" b="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/888</a:t>
                      </a:r>
                      <a:r>
                        <a:rPr lang="ru-RU" sz="1100" b="0" dirty="0" smtClean="0">
                          <a:solidFill>
                            <a:schemeClr val="tx1"/>
                          </a:solidFill>
                          <a:latin typeface="Times New Roman" panose="02020603050405020304" pitchFamily="18" charset="0"/>
                          <a:cs typeface="Times New Roman" panose="02020603050405020304" pitchFamily="18" charset="0"/>
                        </a:rPr>
                        <a:t>)</a:t>
                      </a: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2023 год </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2024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2025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1027134">
                <a:tc vMerge="1">
                  <a:txBody>
                    <a:bodyPr/>
                    <a:lstStyle/>
                    <a:p>
                      <a:pPr algn="ct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2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Доля в общем объеме налоговых доходов %</a:t>
                      </a:r>
                      <a:endParaRPr lang="ru-RU" sz="1200" b="0" dirty="0">
                        <a:solidFill>
                          <a:schemeClr val="tx1"/>
                        </a:solidFill>
                        <a:latin typeface="Times New Roman" panose="02020603050405020304" pitchFamily="18" charset="0"/>
                        <a:cs typeface="Times New Roman" panose="02020603050405020304" pitchFamily="18" charset="0"/>
                      </a:endParaRPr>
                    </a:p>
                  </a:txBody>
                  <a:tcPr/>
                </a:tc>
              </a:tr>
              <a:tr h="333352">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 на доходы физических лиц</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t>5 852,5</a:t>
                      </a:r>
                      <a:endParaRPr lang="ru-RU" sz="1400" dirty="0"/>
                    </a:p>
                  </a:txBody>
                  <a:tcPr anchor="ctr"/>
                </a:tc>
                <a:tc>
                  <a:txBody>
                    <a:bodyPr/>
                    <a:lstStyle/>
                    <a:p>
                      <a:pPr algn="ctr"/>
                      <a:r>
                        <a:rPr lang="ru-RU" sz="1400" dirty="0" smtClean="0"/>
                        <a:t>65,3</a:t>
                      </a:r>
                      <a:endParaRPr lang="ru-RU" sz="1400" dirty="0"/>
                    </a:p>
                  </a:txBody>
                  <a:tcPr anchor="ctr"/>
                </a:tc>
                <a:tc>
                  <a:txBody>
                    <a:bodyPr/>
                    <a:lstStyle/>
                    <a:p>
                      <a:pPr algn="ctr"/>
                      <a:r>
                        <a:rPr lang="ru-RU" sz="1400" dirty="0" smtClean="0"/>
                        <a:t>6 663,6</a:t>
                      </a:r>
                      <a:endParaRPr lang="ru-RU" sz="1400" dirty="0"/>
                    </a:p>
                  </a:txBody>
                  <a:tcPr anchor="ctr"/>
                </a:tc>
                <a:tc>
                  <a:txBody>
                    <a:bodyPr/>
                    <a:lstStyle/>
                    <a:p>
                      <a:pPr algn="ctr"/>
                      <a:r>
                        <a:rPr lang="ru-RU" sz="1400" dirty="0" smtClean="0"/>
                        <a:t>64,2</a:t>
                      </a:r>
                      <a:endParaRPr lang="ru-RU" sz="1400" dirty="0"/>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7 273,5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64,4</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7 723,7</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63,8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8 154,2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63,0</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33352">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товары (работы, услуги), реализуемые</a:t>
                      </a:r>
                      <a:r>
                        <a:rPr lang="ru-RU" sz="1400" b="0" baseline="0" dirty="0" smtClean="0">
                          <a:solidFill>
                            <a:schemeClr val="tx1"/>
                          </a:solidFill>
                          <a:latin typeface="Times New Roman" panose="02020603050405020304" pitchFamily="18" charset="0"/>
                          <a:cs typeface="Times New Roman" panose="02020603050405020304" pitchFamily="18" charset="0"/>
                        </a:rPr>
                        <a:t> на территории РФ</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t>205,8</a:t>
                      </a:r>
                      <a:endParaRPr lang="ru-RU" sz="1400" dirty="0"/>
                    </a:p>
                  </a:txBody>
                  <a:tcPr anchor="ctr"/>
                </a:tc>
                <a:tc>
                  <a:txBody>
                    <a:bodyPr/>
                    <a:lstStyle/>
                    <a:p>
                      <a:pPr algn="ctr"/>
                      <a:r>
                        <a:rPr lang="ru-RU" sz="1400" dirty="0" smtClean="0"/>
                        <a:t>2,3</a:t>
                      </a:r>
                      <a:endParaRPr lang="ru-RU" sz="1400" dirty="0"/>
                    </a:p>
                  </a:txBody>
                  <a:tcPr anchor="ctr"/>
                </a:tc>
                <a:tc>
                  <a:txBody>
                    <a:bodyPr/>
                    <a:lstStyle/>
                    <a:p>
                      <a:pPr algn="ctr"/>
                      <a:r>
                        <a:rPr lang="ru-RU" sz="1400" dirty="0" smtClean="0"/>
                        <a:t>289,5</a:t>
                      </a:r>
                      <a:endParaRPr lang="ru-RU" sz="1400" dirty="0"/>
                    </a:p>
                  </a:txBody>
                  <a:tcPr anchor="ctr"/>
                </a:tc>
                <a:tc>
                  <a:txBody>
                    <a:bodyPr/>
                    <a:lstStyle/>
                    <a:p>
                      <a:pPr algn="ctr"/>
                      <a:r>
                        <a:rPr lang="ru-RU" sz="1400" dirty="0" smtClean="0"/>
                        <a:t>2,8</a:t>
                      </a:r>
                      <a:endParaRPr lang="ru-RU" sz="1400" dirty="0"/>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247,1</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266,0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280,5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33352">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совокупный доход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t>1 549,4</a:t>
                      </a:r>
                      <a:endParaRPr lang="ru-RU" sz="1400" dirty="0"/>
                    </a:p>
                  </a:txBody>
                  <a:tcPr anchor="ctr"/>
                </a:tc>
                <a:tc>
                  <a:txBody>
                    <a:bodyPr/>
                    <a:lstStyle/>
                    <a:p>
                      <a:pPr algn="ctr"/>
                      <a:r>
                        <a:rPr lang="ru-RU" sz="1400" dirty="0" smtClean="0"/>
                        <a:t>17,3</a:t>
                      </a:r>
                      <a:endParaRPr lang="ru-RU" sz="1400" dirty="0"/>
                    </a:p>
                  </a:txBody>
                  <a:tcPr anchor="ctr"/>
                </a:tc>
                <a:tc>
                  <a:txBody>
                    <a:bodyPr/>
                    <a:lstStyle/>
                    <a:p>
                      <a:pPr algn="ctr"/>
                      <a:r>
                        <a:rPr lang="ru-RU" sz="1400" dirty="0" smtClean="0"/>
                        <a:t>1 998,8</a:t>
                      </a:r>
                      <a:endParaRPr lang="ru-RU" sz="1400" dirty="0"/>
                    </a:p>
                  </a:txBody>
                  <a:tcPr anchor="ctr"/>
                </a:tc>
                <a:tc>
                  <a:txBody>
                    <a:bodyPr/>
                    <a:lstStyle/>
                    <a:p>
                      <a:pPr algn="ctr"/>
                      <a:r>
                        <a:rPr lang="ru-RU" sz="1400" dirty="0" smtClean="0"/>
                        <a:t>19,3</a:t>
                      </a:r>
                      <a:endParaRPr lang="ru-RU" sz="1400" dirty="0"/>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2 289,6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2 583,6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21,3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2 921,3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22,6</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33352">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Налоги на имущество</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t>1 243,6</a:t>
                      </a:r>
                      <a:endParaRPr lang="ru-RU" sz="1400" dirty="0"/>
                    </a:p>
                  </a:txBody>
                  <a:tcPr anchor="ctr"/>
                </a:tc>
                <a:tc>
                  <a:txBody>
                    <a:bodyPr/>
                    <a:lstStyle/>
                    <a:p>
                      <a:pPr algn="ctr"/>
                      <a:r>
                        <a:rPr lang="ru-RU" sz="1400" dirty="0" smtClean="0"/>
                        <a:t>13,9</a:t>
                      </a:r>
                      <a:endParaRPr lang="ru-RU" sz="1400" dirty="0"/>
                    </a:p>
                  </a:txBody>
                  <a:tcPr anchor="ctr"/>
                </a:tc>
                <a:tc>
                  <a:txBody>
                    <a:bodyPr/>
                    <a:lstStyle/>
                    <a:p>
                      <a:pPr algn="ctr"/>
                      <a:r>
                        <a:rPr lang="ru-RU" sz="1400" dirty="0" smtClean="0"/>
                        <a:t>1314,7</a:t>
                      </a:r>
                      <a:endParaRPr lang="ru-RU" sz="1400" dirty="0"/>
                    </a:p>
                  </a:txBody>
                  <a:tcPr anchor="ctr"/>
                </a:tc>
                <a:tc>
                  <a:txBody>
                    <a:bodyPr/>
                    <a:lstStyle/>
                    <a:p>
                      <a:pPr algn="ctr"/>
                      <a:r>
                        <a:rPr lang="ru-RU" sz="1400" dirty="0" smtClean="0"/>
                        <a:t>12,7</a:t>
                      </a:r>
                      <a:endParaRPr lang="ru-RU" sz="1400" dirty="0"/>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1 374,0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1 422,2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1 467,0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11,3</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33352">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Прочие налоги</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t>105,2</a:t>
                      </a:r>
                      <a:endParaRPr lang="ru-RU" sz="1400" dirty="0"/>
                    </a:p>
                  </a:txBody>
                  <a:tcPr anchor="ctr"/>
                </a:tc>
                <a:tc>
                  <a:txBody>
                    <a:bodyPr/>
                    <a:lstStyle/>
                    <a:p>
                      <a:pPr algn="ctr"/>
                      <a:r>
                        <a:rPr lang="ru-RU" sz="1400" dirty="0" smtClean="0"/>
                        <a:t>1,2</a:t>
                      </a:r>
                      <a:endParaRPr lang="ru-RU" sz="1400" dirty="0"/>
                    </a:p>
                  </a:txBody>
                  <a:tcPr anchor="ctr"/>
                </a:tc>
                <a:tc>
                  <a:txBody>
                    <a:bodyPr/>
                    <a:lstStyle/>
                    <a:p>
                      <a:pPr algn="ctr"/>
                      <a:r>
                        <a:rPr lang="ru-RU" sz="1400" dirty="0" smtClean="0"/>
                        <a:t>102,8</a:t>
                      </a:r>
                      <a:endParaRPr lang="ru-RU" sz="1400" dirty="0"/>
                    </a:p>
                  </a:txBody>
                  <a:tcPr anchor="ctr"/>
                </a:tc>
                <a:tc>
                  <a:txBody>
                    <a:bodyPr/>
                    <a:lstStyle/>
                    <a:p>
                      <a:pPr algn="ctr"/>
                      <a:r>
                        <a:rPr lang="ru-RU" sz="1400" dirty="0" smtClean="0"/>
                        <a:t>1,0</a:t>
                      </a:r>
                      <a:endParaRPr lang="ru-RU" sz="1400" dirty="0"/>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105,7</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0,9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108,6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0,9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111,6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0,9</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23" name="Диаграмма 22"/>
          <p:cNvGraphicFramePr/>
          <p:nvPr>
            <p:extLst>
              <p:ext uri="{D42A27DB-BD31-4B8C-83A1-F6EECF244321}">
                <p14:modId xmlns:p14="http://schemas.microsoft.com/office/powerpoint/2010/main" val="1847873782"/>
              </p:ext>
            </p:extLst>
          </p:nvPr>
        </p:nvGraphicFramePr>
        <p:xfrm>
          <a:off x="7437121" y="2920940"/>
          <a:ext cx="4818726" cy="2728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Диаграмма 42"/>
          <p:cNvGraphicFramePr/>
          <p:nvPr>
            <p:extLst>
              <p:ext uri="{D42A27DB-BD31-4B8C-83A1-F6EECF244321}">
                <p14:modId xmlns:p14="http://schemas.microsoft.com/office/powerpoint/2010/main" val="2605287706"/>
              </p:ext>
            </p:extLst>
          </p:nvPr>
        </p:nvGraphicFramePr>
        <p:xfrm>
          <a:off x="8430817" y="5288760"/>
          <a:ext cx="4818726" cy="2728643"/>
        </p:xfrm>
        <a:graphic>
          <a:graphicData uri="http://schemas.openxmlformats.org/drawingml/2006/chart">
            <c:chart xmlns:c="http://schemas.openxmlformats.org/drawingml/2006/chart" xmlns:r="http://schemas.openxmlformats.org/officeDocument/2006/relationships" r:id="rId3"/>
          </a:graphicData>
        </a:graphic>
      </p:graphicFrame>
      <p:pic>
        <p:nvPicPr>
          <p:cNvPr id="44" name="Рисунок 43"/>
          <p:cNvPicPr>
            <a:picLocks noChangeAspect="1"/>
          </p:cNvPicPr>
          <p:nvPr/>
        </p:nvPicPr>
        <p:blipFill>
          <a:blip r:embed="rId4"/>
          <a:stretch>
            <a:fillRect/>
          </a:stretch>
        </p:blipFill>
        <p:spPr>
          <a:xfrm>
            <a:off x="0" y="127483"/>
            <a:ext cx="12192000" cy="912823"/>
          </a:xfrm>
          <a:prstGeom prst="rect">
            <a:avLst/>
          </a:prstGeom>
          <a:ln>
            <a:solidFill>
              <a:srgbClr val="00B050"/>
            </a:solidFill>
          </a:ln>
          <a:effectLst>
            <a:glow rad="12700">
              <a:schemeClr val="accent1">
                <a:alpha val="40000"/>
              </a:schemeClr>
            </a:glow>
          </a:effectLst>
        </p:spPr>
      </p:pic>
      <p:sp>
        <p:nvSpPr>
          <p:cNvPr id="45" name="Прямоугольник 44"/>
          <p:cNvSpPr/>
          <p:nvPr/>
        </p:nvSpPr>
        <p:spPr>
          <a:xfrm>
            <a:off x="600181" y="92052"/>
            <a:ext cx="11869781"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налоговых доходов </a:t>
            </a:r>
            <a:r>
              <a:rPr lang="ru-RU" dirty="0" smtClean="0">
                <a:latin typeface="Times New Roman" panose="02020603050405020304" pitchFamily="18" charset="0"/>
                <a:cs typeface="Times New Roman" panose="02020603050405020304" pitchFamily="18" charset="0"/>
              </a:rPr>
              <a:t>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a:t>
            </a:r>
          </a:p>
          <a:p>
            <a:pPr algn="ctr"/>
            <a:r>
              <a:rPr lang="ru-RU" dirty="0">
                <a:latin typeface="Times New Roman" panose="02020603050405020304" pitchFamily="18" charset="0"/>
                <a:cs typeface="Times New Roman" panose="02020603050405020304" pitchFamily="18" charset="0"/>
              </a:rPr>
              <a:t>в разрезе доходных источников на </a:t>
            </a:r>
            <a:r>
              <a:rPr lang="ru-RU" dirty="0" smtClean="0">
                <a:latin typeface="Times New Roman" panose="02020603050405020304" pitchFamily="18" charset="0"/>
                <a:cs typeface="Times New Roman" panose="02020603050405020304" pitchFamily="18" charset="0"/>
              </a:rPr>
              <a:t>2023-2025 годы</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28.06.2023 № </a:t>
            </a:r>
            <a:r>
              <a:rPr lang="en-US" dirty="0" smtClean="0">
                <a:ln w="0"/>
                <a:latin typeface="Times New Roman" panose="02020603050405020304" pitchFamily="18" charset="0"/>
                <a:cs typeface="Times New Roman" panose="02020603050405020304" pitchFamily="18" charset="0"/>
              </a:rPr>
              <a:t>50</a:t>
            </a:r>
            <a:r>
              <a:rPr lang="ru-RU" dirty="0" smtClean="0">
                <a:ln w="0"/>
                <a:latin typeface="Times New Roman" panose="02020603050405020304" pitchFamily="18" charset="0"/>
                <a:cs typeface="Times New Roman" panose="02020603050405020304" pitchFamily="18" charset="0"/>
              </a:rPr>
              <a:t>/</a:t>
            </a:r>
            <a:r>
              <a:rPr lang="en-US" dirty="0" smtClean="0">
                <a:ln w="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graphicFrame>
        <p:nvGraphicFramePr>
          <p:cNvPr id="49" name="Диаграмма 48"/>
          <p:cNvGraphicFramePr/>
          <p:nvPr>
            <p:extLst>
              <p:ext uri="{D42A27DB-BD31-4B8C-83A1-F6EECF244321}">
                <p14:modId xmlns:p14="http://schemas.microsoft.com/office/powerpoint/2010/main" val="144398834"/>
              </p:ext>
            </p:extLst>
          </p:nvPr>
        </p:nvGraphicFramePr>
        <p:xfrm>
          <a:off x="1546138" y="4886797"/>
          <a:ext cx="10709709" cy="1882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3361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812959141"/>
              </p:ext>
            </p:extLst>
          </p:nvPr>
        </p:nvGraphicFramePr>
        <p:xfrm>
          <a:off x="28832" y="1070790"/>
          <a:ext cx="12134335" cy="3970089"/>
        </p:xfrm>
        <a:graphic>
          <a:graphicData uri="http://schemas.openxmlformats.org/drawingml/2006/table">
            <a:tbl>
              <a:tblPr firstRow="1" bandRow="1">
                <a:tableStyleId>{69CF1AB2-1976-4502-BF36-3FF5EA218861}</a:tableStyleId>
              </a:tblPr>
              <a:tblGrid>
                <a:gridCol w="2899719"/>
                <a:gridCol w="749643"/>
                <a:gridCol w="1136822"/>
                <a:gridCol w="807308"/>
                <a:gridCol w="1037967"/>
                <a:gridCol w="749644"/>
                <a:gridCol w="1079156"/>
                <a:gridCol w="782595"/>
                <a:gridCol w="1087395"/>
                <a:gridCol w="757881"/>
                <a:gridCol w="1046205"/>
              </a:tblGrid>
              <a:tr h="312489">
                <a:tc row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2021 год </a:t>
                      </a:r>
                    </a:p>
                    <a:p>
                      <a:pPr algn="ctr"/>
                      <a:r>
                        <a:rPr lang="ru-RU" sz="1400" b="0" dirty="0" smtClean="0">
                          <a:solidFill>
                            <a:schemeClr val="tx1"/>
                          </a:solidFill>
                          <a:latin typeface="Times New Roman" panose="02020603050405020304" pitchFamily="18" charset="0"/>
                          <a:cs typeface="Times New Roman" panose="02020603050405020304" pitchFamily="18" charset="0"/>
                        </a:rPr>
                        <a:t>(факт)</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Times New Roman" panose="02020603050405020304" pitchFamily="18" charset="0"/>
                          <a:cs typeface="Times New Roman" panose="02020603050405020304" pitchFamily="18" charset="0"/>
                        </a:rPr>
                        <a:t>2022 год</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latin typeface="Times New Roman" panose="02020603050405020304" pitchFamily="18" charset="0"/>
                          <a:cs typeface="Times New Roman" panose="02020603050405020304" pitchFamily="18" charset="0"/>
                        </a:rPr>
                        <a:t> </a:t>
                      </a:r>
                      <a:r>
                        <a:rPr lang="ru-RU" sz="1100" b="0" dirty="0" smtClean="0">
                          <a:solidFill>
                            <a:schemeClr val="tx1"/>
                          </a:solidFill>
                          <a:latin typeface="Times New Roman" panose="02020603050405020304" pitchFamily="18" charset="0"/>
                          <a:cs typeface="Times New Roman" panose="02020603050405020304" pitchFamily="18" charset="0"/>
                        </a:rPr>
                        <a:t>(в редакции решения Тульской городской Думы от 26.10.2022 № 41</a:t>
                      </a:r>
                      <a:r>
                        <a:rPr lang="ru-RU" sz="1100" b="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/888</a:t>
                      </a:r>
                      <a:r>
                        <a:rPr lang="ru-RU" sz="1100" b="0" dirty="0" smtClean="0">
                          <a:solidFill>
                            <a:schemeClr val="tx1"/>
                          </a:solidFill>
                          <a:latin typeface="Times New Roman" panose="02020603050405020304" pitchFamily="18" charset="0"/>
                          <a:cs typeface="Times New Roman" panose="02020603050405020304" pitchFamily="18" charset="0"/>
                        </a:rPr>
                        <a:t>)</a:t>
                      </a: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2023</a:t>
                      </a:r>
                      <a:r>
                        <a:rPr lang="ru-RU" sz="1400" b="0" baseline="0" dirty="0" smtClean="0">
                          <a:solidFill>
                            <a:schemeClr val="tx1"/>
                          </a:solidFill>
                          <a:latin typeface="Times New Roman" panose="02020603050405020304" pitchFamily="18" charset="0"/>
                          <a:cs typeface="Times New Roman" panose="02020603050405020304" pitchFamily="18" charset="0"/>
                        </a:rPr>
                        <a:t>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2024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2025 год</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vMerge="1">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Сумма млн. руб.</a:t>
                      </a:r>
                      <a:endParaRPr lang="ru-RU" sz="11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b="0" dirty="0" smtClean="0">
                          <a:solidFill>
                            <a:schemeClr val="tx1"/>
                          </a:solidFill>
                          <a:latin typeface="Times New Roman" panose="02020603050405020304" pitchFamily="18" charset="0"/>
                          <a:cs typeface="Times New Roman" panose="02020603050405020304" pitchFamily="18" charset="0"/>
                        </a:rPr>
                        <a:t>Доля в общем объеме неналоговых доходов %</a:t>
                      </a:r>
                      <a:endParaRPr lang="ru-RU" sz="11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r>
                        <a:rPr lang="ru-RU" sz="1400" b="0" dirty="0" smtClean="0">
                          <a:latin typeface="Times New Roman" panose="02020603050405020304" pitchFamily="18" charset="0"/>
                          <a:cs typeface="Times New Roman" panose="02020603050405020304" pitchFamily="18" charset="0"/>
                        </a:rPr>
                        <a:t>Доходы</a:t>
                      </a:r>
                      <a:r>
                        <a:rPr lang="ru-RU" sz="1400" b="0" baseline="0" dirty="0" smtClean="0">
                          <a:latin typeface="Times New Roman" panose="02020603050405020304" pitchFamily="18" charset="0"/>
                          <a:cs typeface="Times New Roman" panose="02020603050405020304" pitchFamily="18" charset="0"/>
                        </a:rPr>
                        <a:t> от использования имущества, находящегося в государственной и муниципальной собственности</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643,2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62,8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616,7</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61,8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591,6</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64,9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577,8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65,9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563,8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65,9</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r>
                        <a:rPr lang="ru-RU" sz="1400" dirty="0" smtClean="0">
                          <a:latin typeface="Times New Roman" panose="02020603050405020304" pitchFamily="18" charset="0"/>
                          <a:cs typeface="Times New Roman" panose="02020603050405020304" pitchFamily="18" charset="0"/>
                        </a:rPr>
                        <a:t>Платежи</a:t>
                      </a:r>
                      <a:r>
                        <a:rPr lang="ru-RU" sz="1400" baseline="0" dirty="0" smtClean="0">
                          <a:latin typeface="Times New Roman" panose="02020603050405020304" pitchFamily="18" charset="0"/>
                          <a:cs typeface="Times New Roman" panose="02020603050405020304" pitchFamily="18" charset="0"/>
                        </a:rPr>
                        <a:t> при пользовании природными ресурсами</a:t>
                      </a:r>
                      <a:r>
                        <a:rPr lang="ru-RU" sz="1400" dirty="0" smtClean="0">
                          <a:latin typeface="Times New Roman" panose="02020603050405020304" pitchFamily="18" charset="0"/>
                          <a:cs typeface="Times New Roman" panose="02020603050405020304" pitchFamily="18" charset="0"/>
                        </a:rPr>
                        <a:t>  </a:t>
                      </a: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35,0</a:t>
                      </a: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3,4</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34,8</a:t>
                      </a: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20,1</a:t>
                      </a: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2,2</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20,1</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20,1</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4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169,0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137,4</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13,8</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126,9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118,5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13,5</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112,9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13,2</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r h="312489">
                <a:tc>
                  <a:txBody>
                    <a:bodyPr/>
                    <a:lstStyle/>
                    <a:p>
                      <a:r>
                        <a:rPr lang="ru-RU" sz="1400" dirty="0" smtClean="0">
                          <a:latin typeface="Times New Roman" panose="02020603050405020304" pitchFamily="18" charset="0"/>
                          <a:cs typeface="Times New Roman" panose="02020603050405020304" pitchFamily="18" charset="0"/>
                        </a:rPr>
                        <a:t>Прочие неналоговые доходы</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177,3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17,3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209,1</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20,9</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173,0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19,0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160,0</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18,3</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159,4</a:t>
                      </a:r>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18,6</a:t>
                      </a:r>
                      <a:endParaRPr lang="ru-RU" sz="1400" b="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pic>
        <p:nvPicPr>
          <p:cNvPr id="25" name="Рисунок 24"/>
          <p:cNvPicPr>
            <a:picLocks noChangeAspect="1"/>
          </p:cNvPicPr>
          <p:nvPr/>
        </p:nvPicPr>
        <p:blipFill>
          <a:blip r:embed="rId2"/>
          <a:stretch>
            <a:fillRect/>
          </a:stretch>
        </p:blipFill>
        <p:spPr>
          <a:xfrm>
            <a:off x="0" y="14875"/>
            <a:ext cx="12192000" cy="1044256"/>
          </a:xfrm>
          <a:prstGeom prst="rect">
            <a:avLst/>
          </a:prstGeom>
          <a:ln>
            <a:solidFill>
              <a:srgbClr val="00B050"/>
            </a:solidFill>
          </a:ln>
          <a:effectLst>
            <a:glow rad="12700">
              <a:schemeClr val="accent1">
                <a:alpha val="40000"/>
              </a:schemeClr>
            </a:glow>
          </a:effectLst>
        </p:spPr>
      </p:pic>
      <p:sp>
        <p:nvSpPr>
          <p:cNvPr id="33" name="Прямоугольник 32"/>
          <p:cNvSpPr/>
          <p:nvPr/>
        </p:nvSpPr>
        <p:spPr>
          <a:xfrm>
            <a:off x="1858646" y="26534"/>
            <a:ext cx="10214168"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неналоговых </a:t>
            </a:r>
            <a:r>
              <a:rPr lang="ru-RU" dirty="0" smtClean="0">
                <a:latin typeface="Times New Roman" panose="02020603050405020304" pitchFamily="18" charset="0"/>
                <a:cs typeface="Times New Roman" panose="02020603050405020304" pitchFamily="18" charset="0"/>
              </a:rPr>
              <a:t>доходов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a:t>
            </a:r>
          </a:p>
          <a:p>
            <a:pPr algn="ctr"/>
            <a:r>
              <a:rPr lang="ru-RU" dirty="0">
                <a:latin typeface="Times New Roman" panose="02020603050405020304" pitchFamily="18" charset="0"/>
                <a:cs typeface="Times New Roman" panose="02020603050405020304" pitchFamily="18" charset="0"/>
              </a:rPr>
              <a:t>в разрезе доходных источников на </a:t>
            </a:r>
            <a:r>
              <a:rPr lang="ru-RU" dirty="0" smtClean="0">
                <a:latin typeface="Times New Roman" panose="02020603050405020304" pitchFamily="18" charset="0"/>
                <a:cs typeface="Times New Roman" panose="02020603050405020304" pitchFamily="18" charset="0"/>
              </a:rPr>
              <a:t>2023-2025 годы</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28.06.2023 № </a:t>
            </a:r>
            <a:r>
              <a:rPr lang="en-US" dirty="0" smtClean="0">
                <a:ln w="0"/>
                <a:latin typeface="Times New Roman" panose="02020603050405020304" pitchFamily="18" charset="0"/>
                <a:cs typeface="Times New Roman" panose="02020603050405020304" pitchFamily="18" charset="0"/>
              </a:rPr>
              <a:t>50</a:t>
            </a:r>
            <a:r>
              <a:rPr lang="ru-RU" dirty="0" smtClean="0">
                <a:ln w="0"/>
                <a:latin typeface="Times New Roman" panose="02020603050405020304" pitchFamily="18" charset="0"/>
                <a:cs typeface="Times New Roman" panose="02020603050405020304" pitchFamily="18" charset="0"/>
              </a:rPr>
              <a:t>/</a:t>
            </a:r>
            <a:r>
              <a:rPr lang="en-US" dirty="0" smtClean="0">
                <a:ln w="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graphicFrame>
        <p:nvGraphicFramePr>
          <p:cNvPr id="35" name="Диаграмма 34"/>
          <p:cNvGraphicFramePr/>
          <p:nvPr>
            <p:extLst>
              <p:ext uri="{D42A27DB-BD31-4B8C-83A1-F6EECF244321}">
                <p14:modId xmlns:p14="http://schemas.microsoft.com/office/powerpoint/2010/main" val="1918781373"/>
              </p:ext>
            </p:extLst>
          </p:nvPr>
        </p:nvGraphicFramePr>
        <p:xfrm>
          <a:off x="1179375" y="4965134"/>
          <a:ext cx="11572709" cy="1892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09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52947" y="1199633"/>
            <a:ext cx="1996703" cy="5552752"/>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8063974" y="1217717"/>
            <a:ext cx="2052891" cy="5534668"/>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10263883" y="1199633"/>
            <a:ext cx="1774132" cy="5552752"/>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Прямоугольник 11"/>
          <p:cNvSpPr/>
          <p:nvPr/>
        </p:nvSpPr>
        <p:spPr>
          <a:xfrm>
            <a:off x="11187549" y="864778"/>
            <a:ext cx="1068343" cy="307777"/>
          </a:xfrm>
          <a:prstGeom prst="rect">
            <a:avLst/>
          </a:prstGeom>
        </p:spPr>
        <p:txBody>
          <a:bodyPr wrap="squar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
        <p:nvSpPr>
          <p:cNvPr id="21" name="Скругленный прямоугольник 20"/>
          <p:cNvSpPr/>
          <p:nvPr/>
        </p:nvSpPr>
        <p:spPr>
          <a:xfrm>
            <a:off x="5742852" y="1432909"/>
            <a:ext cx="1937852"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 </a:t>
            </a:r>
            <a:r>
              <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sp>
        <p:nvSpPr>
          <p:cNvPr id="25" name="Скругленный прямоугольник 24"/>
          <p:cNvSpPr/>
          <p:nvPr/>
        </p:nvSpPr>
        <p:spPr>
          <a:xfrm>
            <a:off x="7828623" y="1434899"/>
            <a:ext cx="193539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 </a:t>
            </a:r>
            <a:r>
              <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sp>
        <p:nvSpPr>
          <p:cNvPr id="27" name="Скругленный прямоугольник 26"/>
          <p:cNvSpPr/>
          <p:nvPr/>
        </p:nvSpPr>
        <p:spPr>
          <a:xfrm>
            <a:off x="10122128" y="1394364"/>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 </a:t>
            </a:r>
            <a:r>
              <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a:t>
            </a:r>
          </a:p>
        </p:txBody>
      </p:sp>
      <p:sp>
        <p:nvSpPr>
          <p:cNvPr id="31" name="Блок-схема: альтернативный процесс 30"/>
          <p:cNvSpPr/>
          <p:nvPr/>
        </p:nvSpPr>
        <p:spPr>
          <a:xfrm>
            <a:off x="8191404" y="5811589"/>
            <a:ext cx="1925459" cy="908281"/>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иные </a:t>
            </a:r>
            <a:r>
              <a:rPr lang="ru-RU" sz="1600" dirty="0">
                <a:solidFill>
                  <a:sysClr val="windowText" lastClr="000000"/>
                </a:solidFill>
                <a:latin typeface="Times New Roman" panose="02020603050405020304" pitchFamily="18" charset="0"/>
                <a:cs typeface="Times New Roman" panose="02020603050405020304" pitchFamily="18" charset="0"/>
              </a:rPr>
              <a:t>межбюджетные трансферты</a:t>
            </a:r>
          </a:p>
          <a:p>
            <a:pPr algn="ctr"/>
            <a:r>
              <a:rPr lang="en-US" sz="1600" dirty="0" smtClean="0">
                <a:solidFill>
                  <a:sysClr val="windowText" lastClr="000000"/>
                </a:solidFill>
                <a:latin typeface="Times New Roman" panose="02020603050405020304" pitchFamily="18" charset="0"/>
                <a:cs typeface="Times New Roman" panose="02020603050405020304" pitchFamily="18" charset="0"/>
              </a:rPr>
              <a:t>1</a:t>
            </a:r>
            <a:r>
              <a:rPr lang="ru-RU" sz="1600" dirty="0" smtClean="0">
                <a:solidFill>
                  <a:sysClr val="windowText" lastClr="000000"/>
                </a:solidFill>
                <a:latin typeface="Times New Roman" panose="02020603050405020304" pitchFamily="18" charset="0"/>
                <a:cs typeface="Times New Roman" panose="02020603050405020304" pitchFamily="18" charset="0"/>
              </a:rPr>
              <a:t>4</a:t>
            </a:r>
            <a:r>
              <a:rPr lang="en-US" sz="1600" dirty="0" smtClean="0">
                <a:solidFill>
                  <a:sysClr val="windowText" lastClr="000000"/>
                </a:solidFill>
                <a:latin typeface="Times New Roman" panose="02020603050405020304" pitchFamily="18" charset="0"/>
                <a:cs typeface="Times New Roman" panose="02020603050405020304" pitchFamily="18" charset="0"/>
              </a:rPr>
              <a:t>05</a:t>
            </a:r>
            <a:r>
              <a:rPr lang="ru-RU" sz="1600" dirty="0" smtClean="0">
                <a:solidFill>
                  <a:sysClr val="windowText" lastClr="000000"/>
                </a:solidFill>
                <a:latin typeface="Times New Roman" panose="02020603050405020304" pitchFamily="18" charset="0"/>
                <a:cs typeface="Times New Roman" panose="02020603050405020304" pitchFamily="18" charset="0"/>
              </a:rPr>
              <a:t>,</a:t>
            </a:r>
            <a:r>
              <a:rPr lang="en-US" sz="1600" dirty="0" smtClean="0">
                <a:solidFill>
                  <a:sysClr val="windowText" lastClr="000000"/>
                </a:solidFill>
                <a:latin typeface="Times New Roman" panose="02020603050405020304" pitchFamily="18" charset="0"/>
                <a:cs typeface="Times New Roman" panose="02020603050405020304" pitchFamily="18" charset="0"/>
              </a:rPr>
              <a:t>6</a:t>
            </a:r>
            <a:endParaRPr lang="ru-RU" sz="1600" dirty="0">
              <a:solidFill>
                <a:sysClr val="windowText" lastClr="000000"/>
              </a:solidFill>
              <a:latin typeface="Times New Roman" panose="02020603050405020304" pitchFamily="18" charset="0"/>
              <a:cs typeface="Times New Roman" panose="02020603050405020304" pitchFamily="18" charset="0"/>
            </a:endParaRPr>
          </a:p>
        </p:txBody>
      </p:sp>
      <p:sp>
        <p:nvSpPr>
          <p:cNvPr id="32" name="Блок-схема: альтернативный процесс 31"/>
          <p:cNvSpPr/>
          <p:nvPr/>
        </p:nvSpPr>
        <p:spPr>
          <a:xfrm>
            <a:off x="10387172" y="5811589"/>
            <a:ext cx="1650842" cy="926144"/>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иные </a:t>
            </a:r>
            <a:r>
              <a:rPr lang="ru-RU" sz="1600" dirty="0">
                <a:solidFill>
                  <a:sysClr val="windowText" lastClr="000000"/>
                </a:solidFill>
                <a:latin typeface="Times New Roman" panose="02020603050405020304" pitchFamily="18" charset="0"/>
                <a:cs typeface="Times New Roman" panose="02020603050405020304" pitchFamily="18" charset="0"/>
              </a:rPr>
              <a:t>межбюджетные трансферты</a:t>
            </a:r>
          </a:p>
          <a:p>
            <a:pPr algn="ctr"/>
            <a:r>
              <a:rPr lang="en-US" sz="1600" dirty="0" smtClean="0">
                <a:solidFill>
                  <a:sysClr val="windowText" lastClr="000000"/>
                </a:solidFill>
                <a:latin typeface="Times New Roman" panose="02020603050405020304" pitchFamily="18" charset="0"/>
                <a:cs typeface="Times New Roman" panose="02020603050405020304" pitchFamily="18" charset="0"/>
              </a:rPr>
              <a:t>225</a:t>
            </a:r>
            <a:r>
              <a:rPr lang="ru-RU" sz="1600" dirty="0" smtClean="0">
                <a:solidFill>
                  <a:sysClr val="windowText" lastClr="000000"/>
                </a:solidFill>
                <a:latin typeface="Times New Roman" panose="02020603050405020304" pitchFamily="18" charset="0"/>
                <a:cs typeface="Times New Roman" panose="02020603050405020304" pitchFamily="18" charset="0"/>
              </a:rPr>
              <a:t>,</a:t>
            </a:r>
            <a:r>
              <a:rPr lang="en-US" sz="1600" dirty="0" smtClean="0">
                <a:solidFill>
                  <a:sysClr val="windowText" lastClr="000000"/>
                </a:solidFill>
                <a:latin typeface="Times New Roman" panose="02020603050405020304" pitchFamily="18" charset="0"/>
                <a:cs typeface="Times New Roman" panose="02020603050405020304" pitchFamily="18" charset="0"/>
              </a:rPr>
              <a:t>6</a:t>
            </a:r>
            <a:endParaRPr lang="ru-RU" sz="1600" dirty="0">
              <a:solidFill>
                <a:sysClr val="windowText" lastClr="000000"/>
              </a:solidFill>
              <a:latin typeface="Times New Roman" panose="02020603050405020304" pitchFamily="18" charset="0"/>
              <a:cs typeface="Times New Roman" panose="02020603050405020304" pitchFamily="18" charset="0"/>
            </a:endParaRPr>
          </a:p>
        </p:txBody>
      </p:sp>
      <p:sp>
        <p:nvSpPr>
          <p:cNvPr id="33" name="Блок-схема: альтернативный процесс 32"/>
          <p:cNvSpPr/>
          <p:nvPr/>
        </p:nvSpPr>
        <p:spPr>
          <a:xfrm>
            <a:off x="8250823" y="5169495"/>
            <a:ext cx="1866042" cy="55964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en-US" sz="1600" dirty="0" smtClean="0">
                <a:solidFill>
                  <a:sysClr val="windowText" lastClr="000000"/>
                </a:solidFill>
                <a:latin typeface="Times New Roman" panose="02020603050405020304" pitchFamily="18" charset="0"/>
                <a:cs typeface="Times New Roman" panose="02020603050405020304" pitchFamily="18" charset="0"/>
              </a:rPr>
              <a:t>2</a:t>
            </a:r>
            <a:r>
              <a:rPr lang="ru-RU" sz="1600" dirty="0" smtClean="0">
                <a:solidFill>
                  <a:sysClr val="windowText" lastClr="000000"/>
                </a:solidFill>
                <a:latin typeface="Times New Roman" panose="02020603050405020304" pitchFamily="18" charset="0"/>
                <a:cs typeface="Times New Roman" panose="02020603050405020304" pitchFamily="18" charset="0"/>
              </a:rPr>
              <a:t> </a:t>
            </a:r>
            <a:r>
              <a:rPr lang="en-US" sz="1600" dirty="0" smtClean="0">
                <a:solidFill>
                  <a:sysClr val="windowText" lastClr="000000"/>
                </a:solidFill>
                <a:latin typeface="Times New Roman" panose="02020603050405020304" pitchFamily="18" charset="0"/>
                <a:cs typeface="Times New Roman" panose="02020603050405020304" pitchFamily="18" charset="0"/>
              </a:rPr>
              <a:t>489</a:t>
            </a:r>
            <a:r>
              <a:rPr lang="ru-RU" sz="1600" dirty="0" smtClean="0">
                <a:solidFill>
                  <a:sysClr val="windowText" lastClr="000000"/>
                </a:solidFill>
                <a:latin typeface="Times New Roman" panose="02020603050405020304" pitchFamily="18" charset="0"/>
                <a:cs typeface="Times New Roman" panose="02020603050405020304" pitchFamily="18" charset="0"/>
              </a:rPr>
              <a:t>,</a:t>
            </a:r>
            <a:r>
              <a:rPr lang="en-US" sz="1600" dirty="0" smtClean="0">
                <a:solidFill>
                  <a:sysClr val="windowText" lastClr="000000"/>
                </a:solidFill>
                <a:latin typeface="Times New Roman" panose="02020603050405020304" pitchFamily="18" charset="0"/>
                <a:cs typeface="Times New Roman" panose="02020603050405020304" pitchFamily="18" charset="0"/>
              </a:rPr>
              <a:t>3</a:t>
            </a:r>
            <a:endParaRPr lang="ru-RU" sz="1600" dirty="0">
              <a:solidFill>
                <a:sysClr val="windowText" lastClr="000000"/>
              </a:solidFill>
              <a:latin typeface="Times New Roman" panose="02020603050405020304" pitchFamily="18" charset="0"/>
              <a:cs typeface="Times New Roman" panose="02020603050405020304" pitchFamily="18" charset="0"/>
            </a:endParaRPr>
          </a:p>
        </p:txBody>
      </p:sp>
      <p:sp>
        <p:nvSpPr>
          <p:cNvPr id="34" name="Блок-схема: альтернативный процесс 33"/>
          <p:cNvSpPr/>
          <p:nvPr/>
        </p:nvSpPr>
        <p:spPr>
          <a:xfrm>
            <a:off x="10387172" y="5162519"/>
            <a:ext cx="1643834" cy="55964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en-US" sz="1600" dirty="0" smtClean="0">
                <a:solidFill>
                  <a:sysClr val="windowText" lastClr="000000"/>
                </a:solidFill>
                <a:latin typeface="Times New Roman" panose="02020603050405020304" pitchFamily="18" charset="0"/>
                <a:cs typeface="Times New Roman" panose="02020603050405020304" pitchFamily="18" charset="0"/>
              </a:rPr>
              <a:t>2</a:t>
            </a:r>
            <a:r>
              <a:rPr lang="ru-RU" sz="1600" dirty="0" smtClean="0">
                <a:solidFill>
                  <a:sysClr val="windowText" lastClr="000000"/>
                </a:solidFill>
                <a:latin typeface="Times New Roman" panose="02020603050405020304" pitchFamily="18" charset="0"/>
                <a:cs typeface="Times New Roman" panose="02020603050405020304" pitchFamily="18" charset="0"/>
              </a:rPr>
              <a:t> </a:t>
            </a:r>
            <a:r>
              <a:rPr lang="en-US" sz="1600" dirty="0" smtClean="0">
                <a:solidFill>
                  <a:sysClr val="windowText" lastClr="000000"/>
                </a:solidFill>
                <a:latin typeface="Times New Roman" panose="02020603050405020304" pitchFamily="18" charset="0"/>
                <a:cs typeface="Times New Roman" panose="02020603050405020304" pitchFamily="18" charset="0"/>
              </a:rPr>
              <a:t>061</a:t>
            </a:r>
            <a:r>
              <a:rPr lang="ru-RU" sz="1600" dirty="0" smtClean="0">
                <a:solidFill>
                  <a:sysClr val="windowText" lastClr="000000"/>
                </a:solidFill>
                <a:latin typeface="Times New Roman" panose="02020603050405020304" pitchFamily="18" charset="0"/>
                <a:cs typeface="Times New Roman" panose="02020603050405020304" pitchFamily="18" charset="0"/>
              </a:rPr>
              <a:t>,</a:t>
            </a:r>
            <a:r>
              <a:rPr lang="en-US" sz="1600" dirty="0" smtClean="0">
                <a:solidFill>
                  <a:sysClr val="windowText" lastClr="000000"/>
                </a:solidFill>
                <a:latin typeface="Times New Roman" panose="02020603050405020304" pitchFamily="18" charset="0"/>
                <a:cs typeface="Times New Roman" panose="02020603050405020304" pitchFamily="18" charset="0"/>
              </a:rPr>
              <a:t>3</a:t>
            </a:r>
            <a:endParaRPr lang="ru-RU" sz="1600" dirty="0">
              <a:solidFill>
                <a:sysClr val="windowText" lastClr="000000"/>
              </a:solidFill>
              <a:latin typeface="Times New Roman" panose="02020603050405020304" pitchFamily="18" charset="0"/>
              <a:cs typeface="Times New Roman" panose="02020603050405020304" pitchFamily="18" charset="0"/>
            </a:endParaRPr>
          </a:p>
        </p:txBody>
      </p:sp>
      <p:sp>
        <p:nvSpPr>
          <p:cNvPr id="35" name="Блок-схема: альтернативный процесс 34"/>
          <p:cNvSpPr/>
          <p:nvPr/>
        </p:nvSpPr>
        <p:spPr>
          <a:xfrm>
            <a:off x="8264803" y="4576832"/>
            <a:ext cx="1852061" cy="52542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7 3</a:t>
            </a:r>
            <a:r>
              <a:rPr lang="en-US" sz="1600" dirty="0" smtClean="0">
                <a:solidFill>
                  <a:sysClr val="windowText" lastClr="000000"/>
                </a:solidFill>
                <a:latin typeface="Times New Roman" panose="02020603050405020304" pitchFamily="18" charset="0"/>
                <a:cs typeface="Times New Roman" panose="02020603050405020304" pitchFamily="18" charset="0"/>
              </a:rPr>
              <a:t>37,9</a:t>
            </a:r>
            <a:endParaRPr lang="ru-RU" sz="1600" dirty="0">
              <a:solidFill>
                <a:sysClr val="windowText" lastClr="000000"/>
              </a:solidFill>
              <a:latin typeface="Times New Roman" panose="02020603050405020304" pitchFamily="18" charset="0"/>
              <a:cs typeface="Times New Roman" panose="02020603050405020304" pitchFamily="18" charset="0"/>
            </a:endParaRPr>
          </a:p>
        </p:txBody>
      </p:sp>
      <p:sp>
        <p:nvSpPr>
          <p:cNvPr id="36" name="Блок-схема: альтернативный процесс 35"/>
          <p:cNvSpPr/>
          <p:nvPr/>
        </p:nvSpPr>
        <p:spPr>
          <a:xfrm>
            <a:off x="10387172" y="4571900"/>
            <a:ext cx="1636827" cy="52542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7 3</a:t>
            </a:r>
            <a:r>
              <a:rPr lang="en-US" sz="1600" dirty="0" smtClean="0">
                <a:solidFill>
                  <a:sysClr val="windowText" lastClr="000000"/>
                </a:solidFill>
                <a:latin typeface="Times New Roman" panose="02020603050405020304" pitchFamily="18" charset="0"/>
                <a:cs typeface="Times New Roman" panose="02020603050405020304" pitchFamily="18" charset="0"/>
              </a:rPr>
              <a:t>79</a:t>
            </a:r>
            <a:r>
              <a:rPr lang="ru-RU" sz="1600" dirty="0" smtClean="0">
                <a:solidFill>
                  <a:sysClr val="windowText" lastClr="000000"/>
                </a:solidFill>
                <a:latin typeface="Times New Roman" panose="02020603050405020304" pitchFamily="18" charset="0"/>
                <a:cs typeface="Times New Roman" panose="02020603050405020304" pitchFamily="18" charset="0"/>
              </a:rPr>
              <a:t>,</a:t>
            </a:r>
            <a:r>
              <a:rPr lang="en-US" sz="1600" dirty="0" smtClean="0">
                <a:solidFill>
                  <a:sysClr val="windowText" lastClr="000000"/>
                </a:solidFill>
                <a:latin typeface="Times New Roman" panose="02020603050405020304" pitchFamily="18" charset="0"/>
                <a:cs typeface="Times New Roman" panose="02020603050405020304" pitchFamily="18" charset="0"/>
              </a:rPr>
              <a:t>1</a:t>
            </a:r>
            <a:endParaRPr lang="ru-RU" sz="1600" dirty="0">
              <a:solidFill>
                <a:sysClr val="windowText" lastClr="000000"/>
              </a:solidFill>
              <a:latin typeface="Times New Roman" panose="02020603050405020304" pitchFamily="18" charset="0"/>
              <a:cs typeface="Times New Roman" panose="02020603050405020304" pitchFamily="18" charset="0"/>
            </a:endParaRPr>
          </a:p>
        </p:txBody>
      </p:sp>
      <p:sp>
        <p:nvSpPr>
          <p:cNvPr id="2" name="Выноска со стрелкой вниз 1"/>
          <p:cNvSpPr/>
          <p:nvPr/>
        </p:nvSpPr>
        <p:spPr>
          <a:xfrm>
            <a:off x="6284503" y="2085390"/>
            <a:ext cx="1713124" cy="1240271"/>
          </a:xfrm>
          <a:prstGeom prst="downArrowCallout">
            <a:avLst/>
          </a:prstGeom>
          <a:noFill/>
          <a:ln w="76200">
            <a:solidFill>
              <a:schemeClr val="accent4">
                <a:lumMod val="60000"/>
                <a:lumOff val="40000"/>
              </a:schemeClr>
            </a:solid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n w="12700" cmpd="sng">
                  <a:solidFill>
                    <a:schemeClr val="accent4"/>
                  </a:solidFill>
                  <a:prstDash val="solid"/>
                </a:ln>
                <a:solidFill>
                  <a:schemeClr val="accent2">
                    <a:lumMod val="75000"/>
                  </a:schemeClr>
                </a:solidFill>
              </a:rPr>
              <a:t>1</a:t>
            </a:r>
            <a:r>
              <a:rPr lang="en-US" b="1" u="sng" dirty="0" smtClean="0">
                <a:ln w="12700" cmpd="sng">
                  <a:solidFill>
                    <a:schemeClr val="accent4"/>
                  </a:solidFill>
                  <a:prstDash val="solid"/>
                </a:ln>
                <a:solidFill>
                  <a:schemeClr val="accent2">
                    <a:lumMod val="75000"/>
                  </a:schemeClr>
                </a:solidFill>
              </a:rPr>
              <a:t>3</a:t>
            </a:r>
            <a:r>
              <a:rPr lang="ru-RU" b="1" u="sng" dirty="0" smtClean="0">
                <a:ln w="12700" cmpd="sng">
                  <a:solidFill>
                    <a:schemeClr val="accent4"/>
                  </a:solidFill>
                  <a:prstDash val="solid"/>
                </a:ln>
                <a:solidFill>
                  <a:schemeClr val="accent2">
                    <a:lumMod val="75000"/>
                  </a:schemeClr>
                </a:solidFill>
              </a:rPr>
              <a:t> </a:t>
            </a:r>
            <a:r>
              <a:rPr lang="en-US" b="1" u="sng" dirty="0" smtClean="0">
                <a:ln w="12700" cmpd="sng">
                  <a:solidFill>
                    <a:schemeClr val="accent4"/>
                  </a:solidFill>
                  <a:prstDash val="solid"/>
                </a:ln>
                <a:solidFill>
                  <a:schemeClr val="accent2">
                    <a:lumMod val="75000"/>
                  </a:schemeClr>
                </a:solidFill>
              </a:rPr>
              <a:t>251</a:t>
            </a:r>
            <a:r>
              <a:rPr lang="ru-RU" b="1" u="sng" dirty="0" smtClean="0">
                <a:ln w="12700" cmpd="sng">
                  <a:solidFill>
                    <a:schemeClr val="accent4"/>
                  </a:solidFill>
                  <a:prstDash val="solid"/>
                </a:ln>
                <a:solidFill>
                  <a:schemeClr val="accent2">
                    <a:lumMod val="75000"/>
                  </a:schemeClr>
                </a:solidFill>
              </a:rPr>
              <a:t>,</a:t>
            </a:r>
            <a:r>
              <a:rPr lang="en-US" b="1" u="sng" dirty="0" smtClean="0">
                <a:ln w="12700" cmpd="sng">
                  <a:solidFill>
                    <a:schemeClr val="accent4"/>
                  </a:solidFill>
                  <a:prstDash val="solid"/>
                </a:ln>
                <a:solidFill>
                  <a:schemeClr val="accent2">
                    <a:lumMod val="75000"/>
                  </a:schemeClr>
                </a:solidFill>
              </a:rPr>
              <a:t>1</a:t>
            </a:r>
            <a:endParaRPr lang="ru-RU" b="1" u="sng" dirty="0">
              <a:ln w="12700" cmpd="sng">
                <a:solidFill>
                  <a:schemeClr val="accent4"/>
                </a:solidFill>
                <a:prstDash val="solid"/>
              </a:ln>
              <a:solidFill>
                <a:schemeClr val="accent2">
                  <a:lumMod val="75000"/>
                </a:schemeClr>
              </a:solidFill>
            </a:endParaRPr>
          </a:p>
        </p:txBody>
      </p:sp>
      <p:sp>
        <p:nvSpPr>
          <p:cNvPr id="39" name="Выноска со стрелкой вниз 38"/>
          <p:cNvSpPr/>
          <p:nvPr/>
        </p:nvSpPr>
        <p:spPr>
          <a:xfrm>
            <a:off x="8250822" y="2080428"/>
            <a:ext cx="1866043" cy="1238469"/>
          </a:xfrm>
          <a:prstGeom prst="downArrowCallout">
            <a:avLst/>
          </a:prstGeom>
          <a:noFill/>
          <a:ln w="76200">
            <a:solidFill>
              <a:schemeClr val="accent4">
                <a:lumMod val="60000"/>
                <a:lumOff val="40000"/>
              </a:schemeClr>
            </a:solid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n w="12700" cmpd="sng">
                  <a:solidFill>
                    <a:schemeClr val="accent4"/>
                  </a:solidFill>
                  <a:prstDash val="solid"/>
                </a:ln>
                <a:solidFill>
                  <a:schemeClr val="accent2">
                    <a:lumMod val="75000"/>
                  </a:schemeClr>
                </a:solidFill>
              </a:rPr>
              <a:t>11</a:t>
            </a:r>
            <a:r>
              <a:rPr lang="ru-RU" b="1" u="sng" dirty="0" smtClean="0">
                <a:ln w="12700" cmpd="sng">
                  <a:solidFill>
                    <a:schemeClr val="accent4"/>
                  </a:solidFill>
                  <a:prstDash val="solid"/>
                </a:ln>
                <a:solidFill>
                  <a:schemeClr val="accent2">
                    <a:lumMod val="75000"/>
                  </a:schemeClr>
                </a:solidFill>
              </a:rPr>
              <a:t> </a:t>
            </a:r>
            <a:r>
              <a:rPr lang="en-US" b="1" u="sng" dirty="0" smtClean="0">
                <a:ln w="12700" cmpd="sng">
                  <a:solidFill>
                    <a:schemeClr val="accent4"/>
                  </a:solidFill>
                  <a:prstDash val="solid"/>
                </a:ln>
                <a:solidFill>
                  <a:schemeClr val="accent2">
                    <a:lumMod val="75000"/>
                  </a:schemeClr>
                </a:solidFill>
              </a:rPr>
              <a:t>278</a:t>
            </a:r>
            <a:r>
              <a:rPr lang="ru-RU" b="1" u="sng" dirty="0" smtClean="0">
                <a:ln w="12700" cmpd="sng">
                  <a:solidFill>
                    <a:schemeClr val="accent4"/>
                  </a:solidFill>
                  <a:prstDash val="solid"/>
                </a:ln>
                <a:solidFill>
                  <a:schemeClr val="accent2">
                    <a:lumMod val="75000"/>
                  </a:schemeClr>
                </a:solidFill>
              </a:rPr>
              <a:t>,</a:t>
            </a:r>
            <a:r>
              <a:rPr lang="en-US" b="1" u="sng" dirty="0" smtClean="0">
                <a:ln w="12700" cmpd="sng">
                  <a:solidFill>
                    <a:schemeClr val="accent4"/>
                  </a:solidFill>
                  <a:prstDash val="solid"/>
                </a:ln>
                <a:solidFill>
                  <a:schemeClr val="accent2">
                    <a:lumMod val="75000"/>
                  </a:schemeClr>
                </a:solidFill>
              </a:rPr>
              <a:t>6</a:t>
            </a:r>
            <a:endParaRPr lang="ru-RU" b="1" u="sng" dirty="0">
              <a:ln w="12700" cmpd="sng">
                <a:solidFill>
                  <a:schemeClr val="accent4"/>
                </a:solidFill>
                <a:prstDash val="solid"/>
              </a:ln>
              <a:solidFill>
                <a:schemeClr val="accent2">
                  <a:lumMod val="75000"/>
                </a:schemeClr>
              </a:solidFill>
            </a:endParaRPr>
          </a:p>
        </p:txBody>
      </p:sp>
      <p:sp>
        <p:nvSpPr>
          <p:cNvPr id="40" name="Выноска со стрелкой вниз 39"/>
          <p:cNvSpPr/>
          <p:nvPr/>
        </p:nvSpPr>
        <p:spPr>
          <a:xfrm>
            <a:off x="10479640" y="2051262"/>
            <a:ext cx="1633014" cy="1236669"/>
          </a:xfrm>
          <a:prstGeom prst="downArrowCallout">
            <a:avLst/>
          </a:prstGeom>
          <a:noFill/>
          <a:ln w="76200">
            <a:solidFill>
              <a:schemeClr val="accent4">
                <a:lumMod val="60000"/>
                <a:lumOff val="40000"/>
              </a:schemeClr>
            </a:solidFill>
          </a:ln>
          <a:effectLst>
            <a:glow rad="127000">
              <a:schemeClr val="accent4">
                <a:lumMod val="20000"/>
                <a:lumOff val="80000"/>
              </a:schemeClr>
            </a:glo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n w="12700" cmpd="sng">
                  <a:solidFill>
                    <a:schemeClr val="accent4"/>
                  </a:solidFill>
                  <a:prstDash val="solid"/>
                </a:ln>
                <a:solidFill>
                  <a:schemeClr val="accent2">
                    <a:lumMod val="75000"/>
                  </a:schemeClr>
                </a:solidFill>
              </a:rPr>
              <a:t>9 </a:t>
            </a:r>
            <a:r>
              <a:rPr lang="en-US" b="1" u="sng" dirty="0" smtClean="0">
                <a:ln w="12700" cmpd="sng">
                  <a:solidFill>
                    <a:schemeClr val="accent4"/>
                  </a:solidFill>
                  <a:prstDash val="solid"/>
                </a:ln>
                <a:solidFill>
                  <a:schemeClr val="accent2">
                    <a:lumMod val="75000"/>
                  </a:schemeClr>
                </a:solidFill>
              </a:rPr>
              <a:t>714</a:t>
            </a:r>
            <a:r>
              <a:rPr lang="ru-RU" b="1" u="sng" dirty="0" smtClean="0">
                <a:ln w="12700" cmpd="sng">
                  <a:solidFill>
                    <a:schemeClr val="accent4"/>
                  </a:solidFill>
                  <a:prstDash val="solid"/>
                </a:ln>
                <a:solidFill>
                  <a:schemeClr val="accent2">
                    <a:lumMod val="75000"/>
                  </a:schemeClr>
                </a:solidFill>
              </a:rPr>
              <a:t>,</a:t>
            </a:r>
            <a:r>
              <a:rPr lang="en-US" b="1" u="sng" dirty="0">
                <a:ln w="12700" cmpd="sng">
                  <a:solidFill>
                    <a:schemeClr val="accent4"/>
                  </a:solidFill>
                  <a:prstDash val="solid"/>
                </a:ln>
                <a:solidFill>
                  <a:schemeClr val="accent2">
                    <a:lumMod val="75000"/>
                  </a:schemeClr>
                </a:solidFill>
              </a:rPr>
              <a:t>7</a:t>
            </a:r>
            <a:endParaRPr lang="ru-RU" b="1" u="sng" dirty="0">
              <a:ln w="12700" cmpd="sng">
                <a:solidFill>
                  <a:schemeClr val="accent4"/>
                </a:solidFill>
                <a:prstDash val="solid"/>
              </a:ln>
              <a:solidFill>
                <a:schemeClr val="accent2">
                  <a:lumMod val="75000"/>
                </a:schemeClr>
              </a:solidFill>
            </a:endParaRPr>
          </a:p>
        </p:txBody>
      </p:sp>
      <p:pic>
        <p:nvPicPr>
          <p:cNvPr id="23" name="Рисунок 22"/>
          <p:cNvPicPr>
            <a:picLocks noChangeAspect="1"/>
          </p:cNvPicPr>
          <p:nvPr/>
        </p:nvPicPr>
        <p:blipFill>
          <a:blip r:embed="rId3"/>
          <a:stretch>
            <a:fillRect/>
          </a:stretch>
        </p:blipFill>
        <p:spPr>
          <a:xfrm>
            <a:off x="0" y="684"/>
            <a:ext cx="12192000" cy="811137"/>
          </a:xfrm>
          <a:prstGeom prst="rect">
            <a:avLst/>
          </a:prstGeom>
          <a:ln>
            <a:solidFill>
              <a:srgbClr val="00B050"/>
            </a:solidFill>
          </a:ln>
          <a:effectLst>
            <a:glow rad="12700">
              <a:schemeClr val="accent1">
                <a:alpha val="40000"/>
              </a:schemeClr>
            </a:glow>
          </a:effectLst>
        </p:spPr>
      </p:pic>
      <p:sp>
        <p:nvSpPr>
          <p:cNvPr id="24" name="Прямоугольник 23"/>
          <p:cNvSpPr/>
          <p:nvPr/>
        </p:nvSpPr>
        <p:spPr>
          <a:xfrm>
            <a:off x="750442" y="83088"/>
            <a:ext cx="11759610"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Безвозмездные поступления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 </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28.06.2023 № </a:t>
            </a:r>
            <a:r>
              <a:rPr lang="en-US" dirty="0" smtClean="0">
                <a:ln w="0"/>
                <a:latin typeface="Times New Roman" panose="02020603050405020304" pitchFamily="18" charset="0"/>
                <a:cs typeface="Times New Roman" panose="02020603050405020304" pitchFamily="18" charset="0"/>
              </a:rPr>
              <a:t>50</a:t>
            </a:r>
            <a:r>
              <a:rPr lang="ru-RU" dirty="0" smtClean="0">
                <a:ln w="0"/>
                <a:latin typeface="Times New Roman" panose="02020603050405020304" pitchFamily="18" charset="0"/>
                <a:cs typeface="Times New Roman" panose="02020603050405020304" pitchFamily="18" charset="0"/>
              </a:rPr>
              <a:t>/</a:t>
            </a:r>
            <a:r>
              <a:rPr lang="en-US" dirty="0" smtClean="0">
                <a:ln w="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38" name="Блок-схема: альтернативный процесс 37"/>
          <p:cNvSpPr/>
          <p:nvPr/>
        </p:nvSpPr>
        <p:spPr>
          <a:xfrm>
            <a:off x="6111169" y="4210173"/>
            <a:ext cx="1902322" cy="401185"/>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en-US" sz="1400" dirty="0" smtClean="0">
                <a:solidFill>
                  <a:sysClr val="windowText" lastClr="000000"/>
                </a:solidFill>
                <a:latin typeface="Times New Roman" panose="02020603050405020304" pitchFamily="18" charset="0"/>
                <a:cs typeface="Times New Roman" panose="02020603050405020304" pitchFamily="18" charset="0"/>
              </a:rPr>
              <a:t>7</a:t>
            </a:r>
            <a:r>
              <a:rPr lang="ru-RU" sz="1400" dirty="0" smtClean="0">
                <a:solidFill>
                  <a:sysClr val="windowText" lastClr="000000"/>
                </a:solidFill>
                <a:latin typeface="Times New Roman" panose="02020603050405020304" pitchFamily="18" charset="0"/>
                <a:cs typeface="Times New Roman" panose="02020603050405020304" pitchFamily="18" charset="0"/>
              </a:rPr>
              <a:t> </a:t>
            </a:r>
            <a:r>
              <a:rPr lang="en-US" sz="1400" dirty="0" smtClean="0">
                <a:solidFill>
                  <a:sysClr val="windowText" lastClr="000000"/>
                </a:solidFill>
                <a:latin typeface="Times New Roman" panose="02020603050405020304" pitchFamily="18" charset="0"/>
                <a:cs typeface="Times New Roman" panose="02020603050405020304" pitchFamily="18" charset="0"/>
              </a:rPr>
              <a:t>445</a:t>
            </a:r>
            <a:r>
              <a:rPr lang="ru-RU" sz="1400" dirty="0" smtClean="0">
                <a:solidFill>
                  <a:sysClr val="windowText" lastClr="000000"/>
                </a:solidFill>
                <a:latin typeface="Times New Roman" panose="02020603050405020304" pitchFamily="18" charset="0"/>
                <a:cs typeface="Times New Roman" panose="02020603050405020304" pitchFamily="18" charset="0"/>
              </a:rPr>
              <a:t>,</a:t>
            </a:r>
            <a:r>
              <a:rPr lang="en-US" sz="1400" dirty="0" smtClean="0">
                <a:solidFill>
                  <a:sysClr val="windowText" lastClr="000000"/>
                </a:solidFill>
                <a:latin typeface="Times New Roman" panose="02020603050405020304" pitchFamily="18" charset="0"/>
                <a:cs typeface="Times New Roman" panose="02020603050405020304" pitchFamily="18" charset="0"/>
              </a:rPr>
              <a:t>2</a:t>
            </a: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41" name="Блок-схема: альтернативный процесс 40"/>
          <p:cNvSpPr/>
          <p:nvPr/>
        </p:nvSpPr>
        <p:spPr>
          <a:xfrm>
            <a:off x="6104842" y="4706859"/>
            <a:ext cx="1944808" cy="469560"/>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en-US" sz="1400" dirty="0" smtClean="0">
                <a:solidFill>
                  <a:sysClr val="windowText" lastClr="000000"/>
                </a:solidFill>
                <a:latin typeface="Times New Roman" panose="02020603050405020304" pitchFamily="18" charset="0"/>
                <a:cs typeface="Times New Roman" panose="02020603050405020304" pitchFamily="18" charset="0"/>
              </a:rPr>
              <a:t>2</a:t>
            </a:r>
            <a:r>
              <a:rPr lang="ru-RU" sz="1400" dirty="0" smtClean="0">
                <a:solidFill>
                  <a:sysClr val="windowText" lastClr="000000"/>
                </a:solidFill>
                <a:latin typeface="Times New Roman" panose="02020603050405020304" pitchFamily="18" charset="0"/>
                <a:cs typeface="Times New Roman" panose="02020603050405020304" pitchFamily="18" charset="0"/>
              </a:rPr>
              <a:t> </a:t>
            </a:r>
            <a:r>
              <a:rPr lang="en-US" sz="1400" dirty="0" smtClean="0">
                <a:solidFill>
                  <a:sysClr val="windowText" lastClr="000000"/>
                </a:solidFill>
                <a:latin typeface="Times New Roman" panose="02020603050405020304" pitchFamily="18" charset="0"/>
                <a:cs typeface="Times New Roman" panose="02020603050405020304" pitchFamily="18" charset="0"/>
              </a:rPr>
              <a:t>486,1</a:t>
            </a: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42" name="Блок-схема: альтернативный процесс 41"/>
          <p:cNvSpPr/>
          <p:nvPr/>
        </p:nvSpPr>
        <p:spPr>
          <a:xfrm>
            <a:off x="6104842" y="5235231"/>
            <a:ext cx="1892784" cy="799163"/>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иные </a:t>
            </a:r>
            <a:r>
              <a:rPr lang="ru-RU" sz="1400" dirty="0">
                <a:solidFill>
                  <a:sysClr val="windowText" lastClr="000000"/>
                </a:solidFill>
                <a:latin typeface="Times New Roman" panose="02020603050405020304" pitchFamily="18" charset="0"/>
                <a:cs typeface="Times New Roman" panose="02020603050405020304" pitchFamily="18" charset="0"/>
              </a:rPr>
              <a:t>межбюджетные трансферты</a:t>
            </a:r>
          </a:p>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3 </a:t>
            </a:r>
            <a:r>
              <a:rPr lang="en-US" sz="1400" dirty="0" smtClean="0">
                <a:solidFill>
                  <a:sysClr val="windowText" lastClr="000000"/>
                </a:solidFill>
                <a:latin typeface="Times New Roman" panose="02020603050405020304" pitchFamily="18" charset="0"/>
                <a:cs typeface="Times New Roman" panose="02020603050405020304" pitchFamily="18" charset="0"/>
              </a:rPr>
              <a:t>265,9</a:t>
            </a: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69335" y="894225"/>
            <a:ext cx="3393481" cy="5870619"/>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0" name="Блок-схема: альтернативный процесс 49"/>
          <p:cNvSpPr/>
          <p:nvPr/>
        </p:nvSpPr>
        <p:spPr>
          <a:xfrm>
            <a:off x="131805" y="5756715"/>
            <a:ext cx="3237471" cy="963155"/>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a:solidFill>
                  <a:sysClr val="windowText" lastClr="000000"/>
                </a:solidFill>
                <a:latin typeface="Times New Roman" panose="02020603050405020304" pitchFamily="18" charset="0"/>
                <a:cs typeface="Times New Roman" panose="02020603050405020304" pitchFamily="18" charset="0"/>
              </a:rPr>
              <a:t>объем возврата остатков субсидий, субвенций и иных межбюджетных трансфертов, имеющих целевое назначение, прошлых лет в бюджеты других </a:t>
            </a:r>
            <a:r>
              <a:rPr lang="ru-RU" sz="1100" dirty="0" smtClean="0">
                <a:solidFill>
                  <a:sysClr val="windowText" lastClr="000000"/>
                </a:solidFill>
                <a:latin typeface="Times New Roman" panose="02020603050405020304" pitchFamily="18" charset="0"/>
                <a:cs typeface="Times New Roman" panose="02020603050405020304" pitchFamily="18" charset="0"/>
              </a:rPr>
              <a:t>уровней  (-) 5,6</a:t>
            </a:r>
            <a:endParaRPr lang="ru-RU" sz="1100" dirty="0">
              <a:solidFill>
                <a:sysClr val="windowText" lastClr="000000"/>
              </a:solidFill>
              <a:latin typeface="Times New Roman" panose="02020603050405020304" pitchFamily="18" charset="0"/>
              <a:cs typeface="Times New Roman" panose="02020603050405020304" pitchFamily="18" charset="0"/>
            </a:endParaRPr>
          </a:p>
        </p:txBody>
      </p:sp>
      <p:sp>
        <p:nvSpPr>
          <p:cNvPr id="51" name="Блок-схема: альтернативный процесс 50"/>
          <p:cNvSpPr/>
          <p:nvPr/>
        </p:nvSpPr>
        <p:spPr>
          <a:xfrm>
            <a:off x="143838" y="4551452"/>
            <a:ext cx="3225438" cy="1040457"/>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доходы бюджетов бюджетной системы </a:t>
            </a:r>
            <a:r>
              <a:rPr lang="ru-RU" sz="1100" dirty="0" smtClean="0">
                <a:solidFill>
                  <a:schemeClr val="tx1"/>
                </a:solidFill>
                <a:latin typeface="Times New Roman" panose="02020603050405020304" pitchFamily="18" charset="0"/>
                <a:cs typeface="Times New Roman" panose="02020603050405020304" pitchFamily="18" charset="0"/>
              </a:rPr>
              <a:t>Российской </a:t>
            </a:r>
            <a:r>
              <a:rPr lang="ru-RU" sz="1100" dirty="0">
                <a:solidFill>
                  <a:schemeClr val="tx1"/>
                </a:solidFill>
                <a:latin typeface="Times New Roman" panose="02020603050405020304" pitchFamily="18" charset="0"/>
                <a:cs typeface="Times New Roman" panose="02020603050405020304" pitchFamily="18" charset="0"/>
              </a:rPr>
              <a:t>Федерации от возврата бюджетами бюджетной системы Российской Федерации и организациями остатков субсидий, субвенций и иных межбюджетных трансфертов, имеющих целевое назначение, прошлых </a:t>
            </a:r>
            <a:r>
              <a:rPr lang="ru-RU" sz="1100" dirty="0" smtClean="0">
                <a:solidFill>
                  <a:schemeClr val="tx1"/>
                </a:solidFill>
                <a:latin typeface="Times New Roman" panose="02020603050405020304" pitchFamily="18" charset="0"/>
                <a:cs typeface="Times New Roman" panose="02020603050405020304" pitchFamily="18" charset="0"/>
              </a:rPr>
              <a:t>лет 9,6</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2" name="Блок-схема: альтернативный процесс 51"/>
          <p:cNvSpPr/>
          <p:nvPr/>
        </p:nvSpPr>
        <p:spPr>
          <a:xfrm>
            <a:off x="151264" y="4159471"/>
            <a:ext cx="3229622" cy="308542"/>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a:solidFill>
                  <a:sysClr val="windowText" lastClr="000000"/>
                </a:solidFill>
                <a:latin typeface="Times New Roman" panose="02020603050405020304" pitchFamily="18" charset="0"/>
                <a:cs typeface="Times New Roman" panose="02020603050405020304" pitchFamily="18" charset="0"/>
              </a:rPr>
              <a:t>п</a:t>
            </a:r>
            <a:r>
              <a:rPr lang="ru-RU" sz="1100" dirty="0" smtClean="0">
                <a:solidFill>
                  <a:sysClr val="windowText" lastClr="000000"/>
                </a:solidFill>
                <a:latin typeface="Times New Roman" panose="02020603050405020304" pitchFamily="18" charset="0"/>
                <a:cs typeface="Times New Roman" panose="02020603050405020304" pitchFamily="18" charset="0"/>
              </a:rPr>
              <a:t>рочие безвозмездные поступления 18,6</a:t>
            </a:r>
            <a:endParaRPr lang="ru-RU" sz="1100" dirty="0">
              <a:solidFill>
                <a:sysClr val="windowText" lastClr="000000"/>
              </a:solidFill>
              <a:latin typeface="Times New Roman" panose="02020603050405020304" pitchFamily="18" charset="0"/>
              <a:cs typeface="Times New Roman" panose="02020603050405020304" pitchFamily="18" charset="0"/>
            </a:endParaRPr>
          </a:p>
        </p:txBody>
      </p:sp>
      <p:sp>
        <p:nvSpPr>
          <p:cNvPr id="53" name="Блок-схема: альтернативный процесс 52"/>
          <p:cNvSpPr/>
          <p:nvPr/>
        </p:nvSpPr>
        <p:spPr>
          <a:xfrm>
            <a:off x="160021" y="3684979"/>
            <a:ext cx="3220865" cy="40316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б</a:t>
            </a:r>
            <a:r>
              <a:rPr lang="ru-RU" sz="1100" dirty="0" smtClean="0">
                <a:solidFill>
                  <a:schemeClr val="tx1"/>
                </a:solidFill>
                <a:latin typeface="Times New Roman" panose="02020603050405020304" pitchFamily="18" charset="0"/>
                <a:cs typeface="Times New Roman" panose="02020603050405020304" pitchFamily="18" charset="0"/>
              </a:rPr>
              <a:t>езвозмездные поступления от негосударственных организаций 7,5</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4" name="Скругленный прямоугольник 53"/>
          <p:cNvSpPr/>
          <p:nvPr/>
        </p:nvSpPr>
        <p:spPr>
          <a:xfrm>
            <a:off x="3671739" y="906327"/>
            <a:ext cx="1988952" cy="12978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 год</a:t>
            </a:r>
          </a:p>
          <a:p>
            <a:pPr lvl="0" algn="ctr">
              <a:defRPr/>
            </a:pPr>
            <a:r>
              <a:rPr lang="ru-RU" sz="1100" dirty="0" smtClean="0">
                <a:solidFill>
                  <a:schemeClr val="tx1"/>
                </a:solidFill>
                <a:latin typeface="Times New Roman" panose="02020603050405020304" pitchFamily="18" charset="0"/>
                <a:cs typeface="Times New Roman" panose="02020603050405020304" pitchFamily="18" charset="0"/>
              </a:rPr>
              <a:t>(</a:t>
            </a:r>
            <a:r>
              <a:rPr lang="ru-RU" sz="1100" dirty="0">
                <a:solidFill>
                  <a:schemeClr val="tx1"/>
                </a:solidFill>
                <a:latin typeface="Times New Roman" panose="02020603050405020304" pitchFamily="18" charset="0"/>
                <a:cs typeface="Times New Roman" panose="02020603050405020304" pitchFamily="18" charset="0"/>
              </a:rPr>
              <a:t>в редакции решения Тульской городской Думы от </a:t>
            </a:r>
            <a:r>
              <a:rPr lang="ru-RU" sz="1100" dirty="0" smtClean="0">
                <a:solidFill>
                  <a:schemeClr val="tx1"/>
                </a:solidFill>
                <a:latin typeface="Times New Roman" panose="02020603050405020304" pitchFamily="18" charset="0"/>
                <a:cs typeface="Times New Roman" panose="02020603050405020304" pitchFamily="18" charset="0"/>
              </a:rPr>
              <a:t>26.10.2022 </a:t>
            </a:r>
            <a:r>
              <a:rPr lang="ru-RU" sz="1100" dirty="0">
                <a:solidFill>
                  <a:schemeClr val="tx1"/>
                </a:solidFill>
                <a:latin typeface="Times New Roman" panose="02020603050405020304" pitchFamily="18" charset="0"/>
                <a:cs typeface="Times New Roman" panose="02020603050405020304" pitchFamily="18" charset="0"/>
              </a:rPr>
              <a:t>№ </a:t>
            </a:r>
            <a:r>
              <a:rPr lang="ru-RU" sz="1100" dirty="0" smtClean="0">
                <a:solidFill>
                  <a:schemeClr val="tx1"/>
                </a:solidFill>
                <a:latin typeface="Times New Roman" panose="02020603050405020304" pitchFamily="18" charset="0"/>
                <a:cs typeface="Times New Roman" panose="02020603050405020304" pitchFamily="18" charset="0"/>
              </a:rPr>
              <a:t>41/888)</a:t>
            </a:r>
          </a:p>
          <a:p>
            <a:pPr algn="ctr"/>
            <a:endParaRPr lang="ru-RU" sz="2800" b="1"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Блок-схема: альтернативный процесс 54"/>
          <p:cNvSpPr/>
          <p:nvPr/>
        </p:nvSpPr>
        <p:spPr>
          <a:xfrm>
            <a:off x="151913" y="3287108"/>
            <a:ext cx="3241338" cy="338604"/>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smtClean="0">
                <a:solidFill>
                  <a:sysClr val="windowText" lastClr="000000"/>
                </a:solidFill>
                <a:latin typeface="Times New Roman" panose="02020603050405020304" pitchFamily="18" charset="0"/>
                <a:cs typeface="Times New Roman" panose="02020603050405020304" pitchFamily="18" charset="0"/>
              </a:rPr>
              <a:t>иные </a:t>
            </a:r>
            <a:r>
              <a:rPr lang="ru-RU" sz="1100" dirty="0">
                <a:solidFill>
                  <a:sysClr val="windowText" lastClr="000000"/>
                </a:solidFill>
                <a:latin typeface="Times New Roman" panose="02020603050405020304" pitchFamily="18" charset="0"/>
                <a:cs typeface="Times New Roman" panose="02020603050405020304" pitchFamily="18" charset="0"/>
              </a:rPr>
              <a:t>межбюджетные </a:t>
            </a:r>
            <a:r>
              <a:rPr lang="ru-RU" sz="1100" dirty="0" smtClean="0">
                <a:solidFill>
                  <a:sysClr val="windowText" lastClr="000000"/>
                </a:solidFill>
                <a:latin typeface="Times New Roman" panose="02020603050405020304" pitchFamily="18" charset="0"/>
                <a:cs typeface="Times New Roman" panose="02020603050405020304" pitchFamily="18" charset="0"/>
              </a:rPr>
              <a:t>трансферты 1 733,9</a:t>
            </a:r>
            <a:endParaRPr lang="ru-RU" sz="1100" dirty="0">
              <a:solidFill>
                <a:sysClr val="windowText" lastClr="000000"/>
              </a:solidFill>
              <a:latin typeface="Times New Roman" panose="02020603050405020304" pitchFamily="18" charset="0"/>
              <a:cs typeface="Times New Roman" panose="02020603050405020304" pitchFamily="18" charset="0"/>
            </a:endParaRPr>
          </a:p>
        </p:txBody>
      </p:sp>
      <p:sp>
        <p:nvSpPr>
          <p:cNvPr id="56" name="Блок-схема: альтернативный процесс 55"/>
          <p:cNvSpPr/>
          <p:nvPr/>
        </p:nvSpPr>
        <p:spPr>
          <a:xfrm>
            <a:off x="2392362" y="2745248"/>
            <a:ext cx="976914" cy="488184"/>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ysClr val="windowText" lastClr="000000"/>
                </a:solidFill>
                <a:latin typeface="Times New Roman" panose="02020603050405020304" pitchFamily="18" charset="0"/>
                <a:cs typeface="Times New Roman" panose="02020603050405020304" pitchFamily="18" charset="0"/>
              </a:rPr>
              <a:t>субсидии</a:t>
            </a:r>
          </a:p>
          <a:p>
            <a:pPr algn="ctr"/>
            <a:r>
              <a:rPr lang="ru-RU" sz="1100" dirty="0" smtClean="0">
                <a:solidFill>
                  <a:sysClr val="windowText" lastClr="000000"/>
                </a:solidFill>
                <a:latin typeface="Times New Roman" panose="02020603050405020304" pitchFamily="18" charset="0"/>
                <a:cs typeface="Times New Roman" panose="02020603050405020304" pitchFamily="18" charset="0"/>
              </a:rPr>
              <a:t>1 931,1</a:t>
            </a:r>
            <a:endParaRPr lang="ru-RU" sz="1100" dirty="0">
              <a:solidFill>
                <a:sysClr val="windowText" lastClr="000000"/>
              </a:solidFill>
              <a:latin typeface="Times New Roman" panose="02020603050405020304" pitchFamily="18" charset="0"/>
              <a:cs typeface="Times New Roman" panose="02020603050405020304" pitchFamily="18" charset="0"/>
            </a:endParaRPr>
          </a:p>
        </p:txBody>
      </p:sp>
      <p:sp>
        <p:nvSpPr>
          <p:cNvPr id="57" name="Блок-схема: альтернативный процесс 56"/>
          <p:cNvSpPr/>
          <p:nvPr/>
        </p:nvSpPr>
        <p:spPr>
          <a:xfrm>
            <a:off x="1182198" y="2753348"/>
            <a:ext cx="1131302" cy="486125"/>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ysClr val="windowText" lastClr="000000"/>
                </a:solidFill>
                <a:latin typeface="Times New Roman" panose="02020603050405020304" pitchFamily="18" charset="0"/>
                <a:cs typeface="Times New Roman" panose="02020603050405020304" pitchFamily="18" charset="0"/>
              </a:rPr>
              <a:t>субвенции</a:t>
            </a:r>
          </a:p>
          <a:p>
            <a:pPr algn="ctr"/>
            <a:r>
              <a:rPr lang="ru-RU" sz="1100" dirty="0" smtClean="0">
                <a:solidFill>
                  <a:sysClr val="windowText" lastClr="000000"/>
                </a:solidFill>
                <a:latin typeface="Times New Roman" panose="02020603050405020304" pitchFamily="18" charset="0"/>
                <a:cs typeface="Times New Roman" panose="02020603050405020304" pitchFamily="18" charset="0"/>
              </a:rPr>
              <a:t>6 015,5</a:t>
            </a:r>
            <a:endParaRPr lang="ru-RU" sz="1100" dirty="0">
              <a:solidFill>
                <a:sysClr val="windowText" lastClr="000000"/>
              </a:solidFill>
              <a:latin typeface="Times New Roman" panose="02020603050405020304" pitchFamily="18" charset="0"/>
              <a:cs typeface="Times New Roman" panose="02020603050405020304" pitchFamily="18" charset="0"/>
            </a:endParaRPr>
          </a:p>
        </p:txBody>
      </p:sp>
      <p:sp>
        <p:nvSpPr>
          <p:cNvPr id="58" name="Блок-схема: альтернативный процесс 57"/>
          <p:cNvSpPr/>
          <p:nvPr/>
        </p:nvSpPr>
        <p:spPr>
          <a:xfrm>
            <a:off x="159521" y="2745248"/>
            <a:ext cx="936464" cy="50065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100" dirty="0">
              <a:solidFill>
                <a:sysClr val="windowText" lastClr="000000"/>
              </a:solidFill>
              <a:latin typeface="Times New Roman" panose="02020603050405020304" pitchFamily="18" charset="0"/>
              <a:cs typeface="Times New Roman" panose="02020603050405020304" pitchFamily="18" charset="0"/>
            </a:endParaRPr>
          </a:p>
          <a:p>
            <a:pPr algn="ctr"/>
            <a:r>
              <a:rPr lang="ru-RU" sz="1100" dirty="0" smtClean="0">
                <a:solidFill>
                  <a:sysClr val="windowText" lastClr="000000"/>
                </a:solidFill>
                <a:latin typeface="Times New Roman" panose="02020603050405020304" pitchFamily="18" charset="0"/>
                <a:cs typeface="Times New Roman" panose="02020603050405020304" pitchFamily="18" charset="0"/>
              </a:rPr>
              <a:t>66,4</a:t>
            </a:r>
            <a:endParaRPr lang="ru-RU" sz="1100" dirty="0">
              <a:solidFill>
                <a:sysClr val="windowText" lastClr="000000"/>
              </a:solidFill>
              <a:latin typeface="Times New Roman" panose="02020603050405020304" pitchFamily="18" charset="0"/>
              <a:cs typeface="Times New Roman" panose="02020603050405020304" pitchFamily="18" charset="0"/>
            </a:endParaRPr>
          </a:p>
        </p:txBody>
      </p:sp>
      <p:sp>
        <p:nvSpPr>
          <p:cNvPr id="59" name="Скругленный прямоугольник 58"/>
          <p:cNvSpPr/>
          <p:nvPr/>
        </p:nvSpPr>
        <p:spPr>
          <a:xfrm>
            <a:off x="950958" y="928868"/>
            <a:ext cx="1914678"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 год</a:t>
            </a:r>
          </a:p>
          <a:p>
            <a:pPr algn="ctr"/>
            <a:r>
              <a:rPr lang="ru-RU" sz="1200" dirty="0" smtClean="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(факт)</a:t>
            </a:r>
            <a:endParaRPr lang="ru-RU" sz="1200" dirty="0">
              <a:ln w="0"/>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 name="Выноска со стрелкой вниз 59"/>
          <p:cNvSpPr/>
          <p:nvPr/>
        </p:nvSpPr>
        <p:spPr>
          <a:xfrm>
            <a:off x="750442" y="1640864"/>
            <a:ext cx="2034847" cy="979375"/>
          </a:xfrm>
          <a:prstGeom prst="downArrowCallout">
            <a:avLst/>
          </a:prstGeom>
          <a:noFill/>
          <a:ln w="76200">
            <a:solidFill>
              <a:schemeClr val="accent4">
                <a:lumMod val="60000"/>
                <a:lumOff val="40000"/>
              </a:schemeClr>
            </a:solid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n w="12700" cmpd="sng">
                  <a:solidFill>
                    <a:schemeClr val="accent4"/>
                  </a:solidFill>
                  <a:prstDash val="solid"/>
                </a:ln>
                <a:solidFill>
                  <a:schemeClr val="accent2">
                    <a:lumMod val="75000"/>
                  </a:schemeClr>
                </a:solidFill>
              </a:rPr>
              <a:t>9 777,0</a:t>
            </a:r>
            <a:endParaRPr lang="ru-RU" b="1" u="sng" dirty="0">
              <a:ln w="12700" cmpd="sng">
                <a:solidFill>
                  <a:schemeClr val="accent4"/>
                </a:solidFill>
                <a:prstDash val="solid"/>
              </a:ln>
              <a:solidFill>
                <a:schemeClr val="accent2">
                  <a:lumMod val="75000"/>
                </a:schemeClr>
              </a:solidFill>
            </a:endParaRPr>
          </a:p>
        </p:txBody>
      </p:sp>
      <p:sp>
        <p:nvSpPr>
          <p:cNvPr id="49" name="Прямоугольник 48"/>
          <p:cNvSpPr/>
          <p:nvPr/>
        </p:nvSpPr>
        <p:spPr>
          <a:xfrm>
            <a:off x="3541679" y="811821"/>
            <a:ext cx="2469076" cy="5925912"/>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1" name="Выноска со стрелкой вниз 60"/>
          <p:cNvSpPr/>
          <p:nvPr/>
        </p:nvSpPr>
        <p:spPr>
          <a:xfrm>
            <a:off x="3767086" y="1908923"/>
            <a:ext cx="1821417" cy="822847"/>
          </a:xfrm>
          <a:prstGeom prst="downArrowCallout">
            <a:avLst/>
          </a:prstGeom>
          <a:noFill/>
          <a:ln w="76200">
            <a:solidFill>
              <a:schemeClr val="accent4">
                <a:lumMod val="60000"/>
                <a:lumOff val="40000"/>
              </a:schemeClr>
            </a:solidFill>
          </a:ln>
          <a:effectLst>
            <a:glow rad="127000">
              <a:schemeClr val="accent4">
                <a:lumMod val="20000"/>
                <a:lumOff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smtClean="0">
                <a:ln w="12700" cmpd="sng">
                  <a:solidFill>
                    <a:schemeClr val="accent4"/>
                  </a:solidFill>
                  <a:prstDash val="solid"/>
                </a:ln>
                <a:solidFill>
                  <a:schemeClr val="accent2">
                    <a:lumMod val="75000"/>
                  </a:schemeClr>
                </a:solidFill>
              </a:rPr>
              <a:t>11 579,3</a:t>
            </a:r>
            <a:endParaRPr lang="ru-RU" b="1" u="sng" dirty="0">
              <a:ln w="12700" cmpd="sng">
                <a:solidFill>
                  <a:schemeClr val="accent4"/>
                </a:solidFill>
                <a:prstDash val="solid"/>
              </a:ln>
              <a:solidFill>
                <a:schemeClr val="accent2">
                  <a:lumMod val="75000"/>
                </a:schemeClr>
              </a:solidFill>
            </a:endParaRPr>
          </a:p>
        </p:txBody>
      </p:sp>
      <p:sp>
        <p:nvSpPr>
          <p:cNvPr id="62" name="Блок-схема: альтернативный процесс 61"/>
          <p:cNvSpPr/>
          <p:nvPr/>
        </p:nvSpPr>
        <p:spPr>
          <a:xfrm>
            <a:off x="3678573" y="3076289"/>
            <a:ext cx="2176605" cy="249371"/>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субвенции 6 219,0</a:t>
            </a: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63" name="Блок-схема: альтернативный процесс 62"/>
          <p:cNvSpPr/>
          <p:nvPr/>
        </p:nvSpPr>
        <p:spPr>
          <a:xfrm>
            <a:off x="3701704" y="3352907"/>
            <a:ext cx="2153474" cy="355739"/>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субсидии 2 452,5</a:t>
            </a: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64" name="Блок-схема: альтернативный процесс 63"/>
          <p:cNvSpPr/>
          <p:nvPr/>
        </p:nvSpPr>
        <p:spPr>
          <a:xfrm>
            <a:off x="3649885" y="3734367"/>
            <a:ext cx="2270368" cy="38311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иные </a:t>
            </a:r>
            <a:r>
              <a:rPr lang="ru-RU" sz="1400" dirty="0">
                <a:solidFill>
                  <a:sysClr val="windowText" lastClr="000000"/>
                </a:solidFill>
                <a:latin typeface="Times New Roman" panose="02020603050405020304" pitchFamily="18" charset="0"/>
                <a:cs typeface="Times New Roman" panose="02020603050405020304" pitchFamily="18" charset="0"/>
              </a:rPr>
              <a:t>межбюджетные </a:t>
            </a:r>
            <a:r>
              <a:rPr lang="ru-RU" sz="1400" dirty="0" smtClean="0">
                <a:solidFill>
                  <a:sysClr val="windowText" lastClr="000000"/>
                </a:solidFill>
                <a:latin typeface="Times New Roman" panose="02020603050405020304" pitchFamily="18" charset="0"/>
                <a:cs typeface="Times New Roman" panose="02020603050405020304" pitchFamily="18" charset="0"/>
              </a:rPr>
              <a:t>трансферты 2 803,1</a:t>
            </a: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43" name="Блок-схема: альтернативный процесс 42"/>
          <p:cNvSpPr/>
          <p:nvPr/>
        </p:nvSpPr>
        <p:spPr>
          <a:xfrm>
            <a:off x="10387172" y="4008651"/>
            <a:ext cx="1577633" cy="50065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600" dirty="0">
              <a:solidFill>
                <a:sysClr val="windowText" lastClr="000000"/>
              </a:solidFill>
              <a:latin typeface="Times New Roman" panose="02020603050405020304" pitchFamily="18" charset="0"/>
              <a:cs typeface="Times New Roman" panose="02020603050405020304" pitchFamily="18" charset="0"/>
            </a:endParaRPr>
          </a:p>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48,7</a:t>
            </a:r>
            <a:endParaRPr lang="ru-RU" sz="1600" dirty="0">
              <a:solidFill>
                <a:sysClr val="windowText" lastClr="000000"/>
              </a:solidFill>
              <a:latin typeface="Times New Roman" panose="02020603050405020304" pitchFamily="18" charset="0"/>
              <a:cs typeface="Times New Roman" panose="02020603050405020304" pitchFamily="18" charset="0"/>
            </a:endParaRPr>
          </a:p>
        </p:txBody>
      </p:sp>
      <p:sp>
        <p:nvSpPr>
          <p:cNvPr id="44" name="Блок-схема: альтернативный процесс 43"/>
          <p:cNvSpPr/>
          <p:nvPr/>
        </p:nvSpPr>
        <p:spPr>
          <a:xfrm>
            <a:off x="8264803" y="3946796"/>
            <a:ext cx="1866386" cy="50065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600" dirty="0">
              <a:solidFill>
                <a:sysClr val="windowText" lastClr="000000"/>
              </a:solidFill>
              <a:latin typeface="Times New Roman" panose="02020603050405020304" pitchFamily="18" charset="0"/>
              <a:cs typeface="Times New Roman" panose="02020603050405020304" pitchFamily="18" charset="0"/>
            </a:endParaRPr>
          </a:p>
          <a:p>
            <a:pPr algn="ctr"/>
            <a:r>
              <a:rPr lang="ru-RU" sz="1600" dirty="0" smtClean="0">
                <a:solidFill>
                  <a:sysClr val="windowText" lastClr="000000"/>
                </a:solidFill>
                <a:latin typeface="Times New Roman" panose="02020603050405020304" pitchFamily="18" charset="0"/>
                <a:cs typeface="Times New Roman" panose="02020603050405020304" pitchFamily="18" charset="0"/>
              </a:rPr>
              <a:t>45,8</a:t>
            </a:r>
            <a:endParaRPr lang="ru-RU" sz="1600" dirty="0">
              <a:solidFill>
                <a:sysClr val="windowText" lastClr="000000"/>
              </a:solidFill>
              <a:latin typeface="Times New Roman" panose="02020603050405020304" pitchFamily="18" charset="0"/>
              <a:cs typeface="Times New Roman" panose="02020603050405020304" pitchFamily="18" charset="0"/>
            </a:endParaRPr>
          </a:p>
        </p:txBody>
      </p:sp>
      <p:sp>
        <p:nvSpPr>
          <p:cNvPr id="45" name="Блок-схема: альтернативный процесс 44"/>
          <p:cNvSpPr/>
          <p:nvPr/>
        </p:nvSpPr>
        <p:spPr>
          <a:xfrm>
            <a:off x="6104842" y="3708647"/>
            <a:ext cx="1884493" cy="40883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дотации</a:t>
            </a:r>
            <a:endParaRPr lang="ru-RU" sz="1400"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42,8</a:t>
            </a: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47" name="Блок-схема: альтернативный процесс 46"/>
          <p:cNvSpPr/>
          <p:nvPr/>
        </p:nvSpPr>
        <p:spPr>
          <a:xfrm>
            <a:off x="6104842" y="6085031"/>
            <a:ext cx="1892784" cy="616717"/>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ysClr val="windowText" lastClr="000000"/>
                </a:solidFill>
                <a:latin typeface="Times New Roman" panose="02020603050405020304" pitchFamily="18" charset="0"/>
                <a:cs typeface="Times New Roman" panose="02020603050405020304" pitchFamily="18" charset="0"/>
              </a:rPr>
              <a:t>п</a:t>
            </a:r>
            <a:r>
              <a:rPr lang="ru-RU" sz="1400" dirty="0" smtClean="0">
                <a:solidFill>
                  <a:sysClr val="windowText" lastClr="000000"/>
                </a:solidFill>
                <a:latin typeface="Times New Roman" panose="02020603050405020304" pitchFamily="18" charset="0"/>
                <a:cs typeface="Times New Roman" panose="02020603050405020304" pitchFamily="18" charset="0"/>
              </a:rPr>
              <a:t>рочие безвозмездные поступления </a:t>
            </a:r>
            <a:r>
              <a:rPr lang="en-US" sz="1400" dirty="0" smtClean="0">
                <a:solidFill>
                  <a:sysClr val="windowText" lastClr="000000"/>
                </a:solidFill>
                <a:latin typeface="Times New Roman" panose="02020603050405020304" pitchFamily="18" charset="0"/>
                <a:cs typeface="Times New Roman" panose="02020603050405020304" pitchFamily="18" charset="0"/>
              </a:rPr>
              <a:t>11</a:t>
            </a:r>
            <a:r>
              <a:rPr lang="ru-RU" sz="1400" dirty="0" smtClean="0">
                <a:solidFill>
                  <a:sysClr val="windowText" lastClr="000000"/>
                </a:solidFill>
                <a:latin typeface="Times New Roman" panose="02020603050405020304" pitchFamily="18" charset="0"/>
                <a:cs typeface="Times New Roman" panose="02020603050405020304" pitchFamily="18" charset="0"/>
              </a:rPr>
              <a:t>,</a:t>
            </a:r>
            <a:r>
              <a:rPr lang="en-US" sz="1400" dirty="0" smtClean="0">
                <a:solidFill>
                  <a:sysClr val="windowText" lastClr="000000"/>
                </a:solidFill>
                <a:latin typeface="Times New Roman" panose="02020603050405020304" pitchFamily="18" charset="0"/>
                <a:cs typeface="Times New Roman" panose="02020603050405020304" pitchFamily="18" charset="0"/>
              </a:rPr>
              <a:t>1</a:t>
            </a: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46" name="Блок-схема: альтернативный процесс 45"/>
          <p:cNvSpPr/>
          <p:nvPr/>
        </p:nvSpPr>
        <p:spPr>
          <a:xfrm>
            <a:off x="3637802" y="4143206"/>
            <a:ext cx="2276830" cy="821849"/>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latin typeface="Times New Roman" panose="02020603050405020304" pitchFamily="18" charset="0"/>
                <a:cs typeface="Times New Roman" panose="02020603050405020304" pitchFamily="18" charset="0"/>
              </a:rPr>
              <a:t>б</a:t>
            </a:r>
            <a:r>
              <a:rPr lang="ru-RU" sz="1400" dirty="0" smtClean="0">
                <a:solidFill>
                  <a:schemeClr val="tx1"/>
                </a:solidFill>
                <a:latin typeface="Times New Roman" panose="02020603050405020304" pitchFamily="18" charset="0"/>
                <a:cs typeface="Times New Roman" panose="02020603050405020304" pitchFamily="18" charset="0"/>
              </a:rPr>
              <a:t>езвозмездные поступления от негосударственных организаций 16,4</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65" name="Блок-схема: альтернативный процесс 64"/>
          <p:cNvSpPr/>
          <p:nvPr/>
        </p:nvSpPr>
        <p:spPr>
          <a:xfrm>
            <a:off x="3671739" y="2698046"/>
            <a:ext cx="2183439" cy="346038"/>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ysClr val="windowText" lastClr="000000"/>
                </a:solidFill>
                <a:latin typeface="Times New Roman" panose="02020603050405020304" pitchFamily="18" charset="0"/>
                <a:cs typeface="Times New Roman" panose="02020603050405020304" pitchFamily="18" charset="0"/>
              </a:rPr>
              <a:t>дотации 82,6</a:t>
            </a: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48" name="Блок-схема: альтернативный процесс 47"/>
          <p:cNvSpPr/>
          <p:nvPr/>
        </p:nvSpPr>
        <p:spPr>
          <a:xfrm>
            <a:off x="3579602" y="5017518"/>
            <a:ext cx="2459021" cy="1728565"/>
          </a:xfrm>
          <a:prstGeom prst="flowChartAlternateProcess">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prstMaterial="dkEdge">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a:solidFill>
                  <a:schemeClr val="tx1"/>
                </a:solidFill>
                <a:latin typeface="Times New Roman" panose="02020603050405020304" pitchFamily="18" charset="0"/>
                <a:cs typeface="Times New Roman" panose="02020603050405020304" pitchFamily="18" charset="0"/>
              </a:rPr>
              <a:t>доходы бюджетов бюджетной системы </a:t>
            </a:r>
            <a:r>
              <a:rPr lang="ru-RU" sz="1100" dirty="0" smtClean="0">
                <a:solidFill>
                  <a:schemeClr val="tx1"/>
                </a:solidFill>
                <a:latin typeface="Times New Roman" panose="02020603050405020304" pitchFamily="18" charset="0"/>
                <a:cs typeface="Times New Roman" panose="02020603050405020304" pitchFamily="18" charset="0"/>
              </a:rPr>
              <a:t>Российской </a:t>
            </a:r>
            <a:r>
              <a:rPr lang="ru-RU" sz="1100" dirty="0">
                <a:solidFill>
                  <a:schemeClr val="tx1"/>
                </a:solidFill>
                <a:latin typeface="Times New Roman" panose="02020603050405020304" pitchFamily="18" charset="0"/>
                <a:cs typeface="Times New Roman" panose="02020603050405020304" pitchFamily="18" charset="0"/>
              </a:rPr>
              <a:t>Федерации от возврата бюджетами бюджетной системы Российской Федерации и организациями остатков субсидий, субвенций и иных межбюджетных трансфертов, имеющих целевое назначение, прошлых </a:t>
            </a:r>
            <a:r>
              <a:rPr lang="ru-RU" sz="1100" dirty="0" smtClean="0">
                <a:solidFill>
                  <a:schemeClr val="tx1"/>
                </a:solidFill>
                <a:latin typeface="Times New Roman" panose="02020603050405020304" pitchFamily="18" charset="0"/>
                <a:cs typeface="Times New Roman" panose="02020603050405020304" pitchFamily="18" charset="0"/>
              </a:rPr>
              <a:t>лет 5,7</a:t>
            </a:r>
            <a:endParaRPr lang="ru-RU"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621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753995377"/>
              </p:ext>
            </p:extLst>
          </p:nvPr>
        </p:nvGraphicFramePr>
        <p:xfrm>
          <a:off x="0" y="991173"/>
          <a:ext cx="12192000" cy="5738250"/>
        </p:xfrm>
        <a:graphic>
          <a:graphicData uri="http://schemas.openxmlformats.org/drawingml/2006/table">
            <a:tbl>
              <a:tblPr firstRow="1" bandRow="1">
                <a:tableStyleId>{EB9631B5-78F2-41C9-869B-9F39066F8104}</a:tableStyleId>
              </a:tblPr>
              <a:tblGrid>
                <a:gridCol w="596766"/>
                <a:gridCol w="6477802"/>
                <a:gridCol w="1087962"/>
                <a:gridCol w="1483978"/>
                <a:gridCol w="840260"/>
                <a:gridCol w="885452"/>
                <a:gridCol w="819780"/>
              </a:tblGrid>
              <a:tr h="650417">
                <a:tc>
                  <a:txBody>
                    <a:bodyPr/>
                    <a:lstStyle/>
                    <a:p>
                      <a:pPr algn="ct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2021 год </a:t>
                      </a:r>
                    </a:p>
                    <a:p>
                      <a:pPr algn="ctr"/>
                      <a:r>
                        <a:rPr lang="ru-RU" sz="14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(факт)</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2022 год </a:t>
                      </a:r>
                    </a:p>
                    <a:p>
                      <a:pPr algn="ctr"/>
                      <a:r>
                        <a:rPr lang="ru-RU" sz="1000" b="0" dirty="0" smtClean="0">
                          <a:solidFill>
                            <a:schemeClr val="tx1"/>
                          </a:solidFill>
                          <a:latin typeface="Times New Roman" panose="02020603050405020304" pitchFamily="18" charset="0"/>
                          <a:cs typeface="Times New Roman" panose="02020603050405020304" pitchFamily="18" charset="0"/>
                        </a:rPr>
                        <a:t>(в редакции решения Тульской городской Думы от 26.10.2022 </a:t>
                      </a:r>
                    </a:p>
                    <a:p>
                      <a:pPr algn="ctr"/>
                      <a:r>
                        <a:rPr lang="ru-RU" sz="1000" b="0" dirty="0" smtClean="0">
                          <a:solidFill>
                            <a:schemeClr val="tx1"/>
                          </a:solidFill>
                          <a:latin typeface="Times New Roman" panose="02020603050405020304" pitchFamily="18" charset="0"/>
                          <a:cs typeface="Times New Roman" panose="02020603050405020304" pitchFamily="18" charset="0"/>
                        </a:rPr>
                        <a:t>№ 41</a:t>
                      </a:r>
                      <a:r>
                        <a:rPr lang="ru-RU" sz="1000" b="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/888</a:t>
                      </a:r>
                      <a:r>
                        <a:rPr lang="ru-RU" sz="1000" b="0" dirty="0" smtClean="0">
                          <a:solidFill>
                            <a:schemeClr val="tx1"/>
                          </a:solidFill>
                          <a:latin typeface="Times New Roman" panose="02020603050405020304" pitchFamily="18" charset="0"/>
                          <a:cs typeface="Times New Roman" panose="02020603050405020304" pitchFamily="18" charset="0"/>
                        </a:rPr>
                        <a:t>)</a:t>
                      </a:r>
                      <a:endParaRPr lang="ru-RU" sz="1000" b="0"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baseline="0" dirty="0" smtClean="0">
                          <a:solidFill>
                            <a:schemeClr val="tx1"/>
                          </a:solidFill>
                          <a:latin typeface="Times New Roman" panose="02020603050405020304" pitchFamily="18" charset="0"/>
                          <a:cs typeface="Times New Roman" panose="02020603050405020304" pitchFamily="18" charset="0"/>
                        </a:rPr>
                        <a:t> 2</a:t>
                      </a:r>
                      <a:r>
                        <a:rPr lang="ru-RU" sz="1600" b="1" dirty="0" smtClean="0">
                          <a:solidFill>
                            <a:schemeClr val="tx1"/>
                          </a:solidFill>
                          <a:latin typeface="Times New Roman" panose="02020603050405020304" pitchFamily="18" charset="0"/>
                          <a:cs typeface="Times New Roman" panose="02020603050405020304" pitchFamily="18" charset="0"/>
                        </a:rPr>
                        <a:t>023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 2024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2025 год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r>
              <a:tr h="330420">
                <a:tc>
                  <a:txBody>
                    <a:bodyPr/>
                    <a:lstStyle/>
                    <a:p>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r>
                        <a:rPr lang="ru-RU" sz="1400" b="1" dirty="0" smtClean="0">
                          <a:solidFill>
                            <a:schemeClr val="tx1"/>
                          </a:solidFill>
                          <a:latin typeface="Times New Roman" panose="02020603050405020304" pitchFamily="18" charset="0"/>
                          <a:cs typeface="Times New Roman" panose="02020603050405020304" pitchFamily="18" charset="0"/>
                        </a:rPr>
                        <a:t>РАСХОДЫ БЮДЖЕТА - ВСЕГО</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19 891,1</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24 564,0</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26 672,8</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25 129,5</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23 926,4</a:t>
                      </a:r>
                      <a:endParaRPr lang="ru-RU" sz="1400" b="1" dirty="0">
                        <a:solidFill>
                          <a:schemeClr val="tx1"/>
                        </a:solidFill>
                        <a:latin typeface="Times New Roman" panose="02020603050405020304" pitchFamily="18" charset="0"/>
                        <a:cs typeface="Times New Roman" panose="02020603050405020304" pitchFamily="18" charset="0"/>
                      </a:endParaRPr>
                    </a:p>
                  </a:txBody>
                  <a:tcPr anchor="b">
                    <a:solidFill>
                      <a:srgbClr val="A3DDF1"/>
                    </a:solidFill>
                  </a:tcPr>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0100 </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Общегосударственные вопросы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1 579,1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2 531,6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1 804,6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1 783,5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1 829,7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07209">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0200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оборона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0,4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0300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150,6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169,7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167,1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159,3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169,7</a:t>
                      </a: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0400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Национальная экономика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4 639,6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5 244,4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5 533,3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3 517,4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2 274,5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0500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Жилищно-коммунальное хозяйство</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dk1"/>
                          </a:solidFill>
                          <a:latin typeface="Times New Roman" panose="02020603050405020304" pitchFamily="18" charset="0"/>
                          <a:cs typeface="Times New Roman" panose="02020603050405020304" pitchFamily="18" charset="0"/>
                        </a:rPr>
                        <a:t>1 706,4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dk1"/>
                          </a:solidFill>
                          <a:latin typeface="Times New Roman" panose="02020603050405020304" pitchFamily="18" charset="0"/>
                          <a:cs typeface="Times New Roman" panose="02020603050405020304" pitchFamily="18" charset="0"/>
                        </a:rPr>
                        <a:t>3 891,4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a:t>
                      </a:r>
                      <a:r>
                        <a:rPr lang="ru-RU" sz="1400" b="0" baseline="0" dirty="0" smtClean="0">
                          <a:solidFill>
                            <a:schemeClr val="tx1"/>
                          </a:solidFill>
                          <a:latin typeface="Times New Roman" panose="02020603050405020304" pitchFamily="18" charset="0"/>
                          <a:cs typeface="Times New Roman" panose="02020603050405020304" pitchFamily="18" charset="0"/>
                        </a:rPr>
                        <a:t> 072,1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4 279,7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4 274,8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0600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Охрана окружающей среды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8,5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17,2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21,6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07209">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0700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Образование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9 940,0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10 959,2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12 969,3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12 706,3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12 185,8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0800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Культура, кинематография</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580,3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575,6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705,7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738,8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785,7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07209">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1000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275,5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276,5</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236,9</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296,6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253,7</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1100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543,8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568,2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683,8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697,4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729,9</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30420">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1300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Обслуживание государственного</a:t>
                      </a:r>
                      <a:r>
                        <a:rPr lang="ru-RU" sz="1400" baseline="0" dirty="0" smtClean="0">
                          <a:latin typeface="Times New Roman" panose="02020603050405020304" pitchFamily="18" charset="0"/>
                          <a:cs typeface="Times New Roman" panose="02020603050405020304" pitchFamily="18" charset="0"/>
                        </a:rPr>
                        <a:t> и муниципального долга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305,8</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258,1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373,1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489,4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591,0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590754">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1400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dirty="0" smtClean="0">
                          <a:latin typeface="Times New Roman" panose="02020603050405020304" pitchFamily="18" charset="0"/>
                          <a:cs typeface="Times New Roman" panose="02020603050405020304" pitchFamily="18" charset="0"/>
                        </a:rPr>
                        <a:t>Межбюджетные трансферты общего характера бюджетам бюджетной</a:t>
                      </a:r>
                      <a:r>
                        <a:rPr lang="ru-RU" sz="1400" baseline="0" dirty="0" smtClean="0">
                          <a:latin typeface="Times New Roman" panose="02020603050405020304" pitchFamily="18" charset="0"/>
                          <a:cs typeface="Times New Roman" panose="02020603050405020304" pitchFamily="18" charset="0"/>
                        </a:rPr>
                        <a:t> системы Российской Федерации</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161,1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dirty="0" smtClean="0">
                          <a:latin typeface="Times New Roman" panose="02020603050405020304" pitchFamily="18" charset="0"/>
                          <a:cs typeface="Times New Roman" panose="02020603050405020304" pitchFamily="18" charset="0"/>
                        </a:rPr>
                        <a:t>72,1</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105,3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108,2</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114,4</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r h="307209">
                <a:tc>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Условно утвержденные расходы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346,3</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710,6</a:t>
                      </a:r>
                      <a:endParaRPr lang="ru-RU" sz="1400" b="0" dirty="0">
                        <a:solidFill>
                          <a:schemeClr val="tx1"/>
                        </a:solidFill>
                        <a:latin typeface="Times New Roman" panose="02020603050405020304" pitchFamily="18" charset="0"/>
                        <a:cs typeface="Times New Roman" panose="02020603050405020304" pitchFamily="18" charset="0"/>
                      </a:endParaRPr>
                    </a:p>
                  </a:txBody>
                  <a:tcPr anchor="b"/>
                </a:tc>
              </a:tr>
            </a:tbl>
          </a:graphicData>
        </a:graphic>
      </p:graphicFrame>
      <p:sp>
        <p:nvSpPr>
          <p:cNvPr id="6" name="Прямоугольник 5"/>
          <p:cNvSpPr/>
          <p:nvPr/>
        </p:nvSpPr>
        <p:spPr>
          <a:xfrm>
            <a:off x="11189738" y="934140"/>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0" y="78347"/>
            <a:ext cx="12192000" cy="912823"/>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079157" y="164698"/>
            <a:ext cx="11112843"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Основные направления </a:t>
            </a:r>
            <a:r>
              <a:rPr lang="ru-RU" dirty="0" smtClean="0">
                <a:latin typeface="Times New Roman" panose="02020603050405020304" pitchFamily="18" charset="0"/>
                <a:cs typeface="Times New Roman" panose="02020603050405020304" pitchFamily="18" charset="0"/>
              </a:rPr>
              <a:t>расходов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a:t>
            </a:r>
            <a:r>
              <a:rPr lang="ru-RU" dirty="0" smtClean="0">
                <a:latin typeface="Times New Roman" panose="02020603050405020304" pitchFamily="18" charset="0"/>
                <a:cs typeface="Times New Roman" panose="02020603050405020304" pitchFamily="18" charset="0"/>
              </a:rPr>
              <a:t>на 2023-2025 годы</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28.06.2023 № </a:t>
            </a:r>
            <a:r>
              <a:rPr lang="en-US" dirty="0" smtClean="0">
                <a:ln w="0"/>
                <a:latin typeface="Times New Roman" panose="02020603050405020304" pitchFamily="18" charset="0"/>
                <a:cs typeface="Times New Roman" panose="02020603050405020304" pitchFamily="18" charset="0"/>
              </a:rPr>
              <a:t>50</a:t>
            </a:r>
            <a:r>
              <a:rPr lang="ru-RU" dirty="0" smtClean="0">
                <a:ln w="0"/>
                <a:latin typeface="Times New Roman" panose="02020603050405020304" pitchFamily="18" charset="0"/>
                <a:cs typeface="Times New Roman" panose="02020603050405020304" pitchFamily="18" charset="0"/>
              </a:rPr>
              <a:t>/</a:t>
            </a:r>
            <a:r>
              <a:rPr lang="en-US" dirty="0" smtClean="0">
                <a:ln w="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532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extLst>
              <p:ext uri="{D42A27DB-BD31-4B8C-83A1-F6EECF244321}">
                <p14:modId xmlns:p14="http://schemas.microsoft.com/office/powerpoint/2010/main" val="1036925785"/>
              </p:ext>
            </p:extLst>
          </p:nvPr>
        </p:nvGraphicFramePr>
        <p:xfrm>
          <a:off x="193462" y="996182"/>
          <a:ext cx="4676249" cy="3645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p:nvPr>
            <p:extLst>
              <p:ext uri="{D42A27DB-BD31-4B8C-83A1-F6EECF244321}">
                <p14:modId xmlns:p14="http://schemas.microsoft.com/office/powerpoint/2010/main" val="3291878929"/>
              </p:ext>
            </p:extLst>
          </p:nvPr>
        </p:nvGraphicFramePr>
        <p:xfrm>
          <a:off x="6975264" y="996182"/>
          <a:ext cx="4966800" cy="3274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Диаграмма 16"/>
          <p:cNvGraphicFramePr/>
          <p:nvPr>
            <p:extLst>
              <p:ext uri="{D42A27DB-BD31-4B8C-83A1-F6EECF244321}">
                <p14:modId xmlns:p14="http://schemas.microsoft.com/office/powerpoint/2010/main" val="3070541846"/>
              </p:ext>
            </p:extLst>
          </p:nvPr>
        </p:nvGraphicFramePr>
        <p:xfrm>
          <a:off x="3495264" y="2513844"/>
          <a:ext cx="9117870" cy="4791456"/>
        </p:xfrm>
        <a:graphic>
          <a:graphicData uri="http://schemas.openxmlformats.org/drawingml/2006/chart">
            <c:chart xmlns:c="http://schemas.openxmlformats.org/drawingml/2006/chart" xmlns:r="http://schemas.openxmlformats.org/officeDocument/2006/relationships" r:id="rId4"/>
          </a:graphicData>
        </a:graphic>
      </p:graphicFrame>
      <p:pic>
        <p:nvPicPr>
          <p:cNvPr id="7" name="Рисунок 6"/>
          <p:cNvPicPr>
            <a:picLocks noChangeAspect="1"/>
          </p:cNvPicPr>
          <p:nvPr/>
        </p:nvPicPr>
        <p:blipFill>
          <a:blip r:embed="rId5"/>
          <a:stretch>
            <a:fillRect/>
          </a:stretch>
        </p:blipFill>
        <p:spPr>
          <a:xfrm>
            <a:off x="0" y="14877"/>
            <a:ext cx="12192000" cy="912823"/>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575950" y="162419"/>
            <a:ext cx="10798628"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расходов </a:t>
            </a:r>
            <a:r>
              <a:rPr lang="ru-RU" dirty="0" smtClean="0">
                <a:latin typeface="Times New Roman" panose="02020603050405020304" pitchFamily="18" charset="0"/>
                <a:cs typeface="Times New Roman" panose="02020603050405020304" pitchFamily="18" charset="0"/>
              </a:rPr>
              <a:t>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2023-2025 годы</a:t>
            </a:r>
          </a:p>
          <a:p>
            <a:pPr algn="ct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28.06.2023 № </a:t>
            </a:r>
            <a:r>
              <a:rPr lang="en-US" dirty="0" smtClean="0">
                <a:ln w="0"/>
                <a:latin typeface="Times New Roman" panose="02020603050405020304" pitchFamily="18" charset="0"/>
                <a:cs typeface="Times New Roman" panose="02020603050405020304" pitchFamily="18" charset="0"/>
              </a:rPr>
              <a:t>50</a:t>
            </a:r>
            <a:r>
              <a:rPr lang="ru-RU" dirty="0" smtClean="0">
                <a:ln w="0"/>
                <a:latin typeface="Times New Roman" panose="02020603050405020304" pitchFamily="18" charset="0"/>
                <a:cs typeface="Times New Roman" panose="02020603050405020304" pitchFamily="18" charset="0"/>
              </a:rPr>
              <a:t>/</a:t>
            </a:r>
            <a:r>
              <a:rPr lang="en-US" dirty="0" smtClean="0">
                <a:ln w="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420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8681"/>
            <a:ext cx="12192000" cy="961815"/>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1787610" y="139060"/>
            <a:ext cx="10040565"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Основные  показатели социально-экономического развития муниципального образования город Тула </a:t>
            </a:r>
          </a:p>
          <a:p>
            <a:pPr algn="ctr"/>
            <a:r>
              <a:rPr lang="ru-RU" dirty="0" smtClean="0">
                <a:latin typeface="Times New Roman" panose="02020603050405020304" pitchFamily="18" charset="0"/>
                <a:cs typeface="Times New Roman" panose="02020603050405020304" pitchFamily="18" charset="0"/>
              </a:rPr>
              <a:t>(прогноз на 2023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2025 </a:t>
            </a:r>
            <a:r>
              <a:rPr lang="ru-RU" dirty="0">
                <a:latin typeface="Times New Roman" panose="02020603050405020304" pitchFamily="18" charset="0"/>
                <a:cs typeface="Times New Roman" panose="02020603050405020304" pitchFamily="18" charset="0"/>
              </a:rPr>
              <a:t>годы</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69262555"/>
              </p:ext>
            </p:extLst>
          </p:nvPr>
        </p:nvGraphicFramePr>
        <p:xfrm>
          <a:off x="60385" y="1100871"/>
          <a:ext cx="11999343" cy="5581120"/>
        </p:xfrm>
        <a:graphic>
          <a:graphicData uri="http://schemas.openxmlformats.org/drawingml/2006/table">
            <a:tbl>
              <a:tblPr firstRow="1" firstCol="1" bandRow="1"/>
              <a:tblGrid>
                <a:gridCol w="7021902">
                  <a:extLst>
                    <a:ext uri="{9D8B030D-6E8A-4147-A177-3AD203B41FA5}">
                      <a16:colId xmlns="" xmlns:a16="http://schemas.microsoft.com/office/drawing/2014/main" val="3938666820"/>
                    </a:ext>
                  </a:extLst>
                </a:gridCol>
                <a:gridCol w="1173192">
                  <a:extLst>
                    <a:ext uri="{9D8B030D-6E8A-4147-A177-3AD203B41FA5}">
                      <a16:colId xmlns="" xmlns:a16="http://schemas.microsoft.com/office/drawing/2014/main" val="1614216566"/>
                    </a:ext>
                  </a:extLst>
                </a:gridCol>
                <a:gridCol w="1276710">
                  <a:extLst>
                    <a:ext uri="{9D8B030D-6E8A-4147-A177-3AD203B41FA5}">
                      <a16:colId xmlns="" xmlns:a16="http://schemas.microsoft.com/office/drawing/2014/main" val="1269285251"/>
                    </a:ext>
                  </a:extLst>
                </a:gridCol>
                <a:gridCol w="1276709">
                  <a:extLst>
                    <a:ext uri="{9D8B030D-6E8A-4147-A177-3AD203B41FA5}">
                      <a16:colId xmlns="" xmlns:a16="http://schemas.microsoft.com/office/drawing/2014/main" val="813506523"/>
                    </a:ext>
                  </a:extLst>
                </a:gridCol>
                <a:gridCol w="1250830">
                  <a:extLst>
                    <a:ext uri="{9D8B030D-6E8A-4147-A177-3AD203B41FA5}">
                      <a16:colId xmlns="" xmlns:a16="http://schemas.microsoft.com/office/drawing/2014/main" val="678804641"/>
                    </a:ext>
                  </a:extLst>
                </a:gridCol>
              </a:tblGrid>
              <a:tr h="215286">
                <a:tc rowSpan="2">
                  <a:txBody>
                    <a:bodyPr/>
                    <a:lstStyle/>
                    <a:p>
                      <a:pPr algn="ctr">
                        <a:spcAft>
                          <a:spcPts val="0"/>
                        </a:spcAft>
                      </a:pPr>
                      <a:r>
                        <a:rPr lang="ru-RU" sz="1400" b="1" dirty="0">
                          <a:solidFill>
                            <a:srgbClr val="000000"/>
                          </a:solidFill>
                          <a:effectLst/>
                          <a:latin typeface="+mn-lt"/>
                          <a:ea typeface="Times New Roman" panose="02020603050405020304" pitchFamily="18" charset="0"/>
                        </a:rPr>
                        <a:t>Показатели</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b="1" dirty="0">
                          <a:solidFill>
                            <a:srgbClr val="000000"/>
                          </a:solidFill>
                          <a:effectLst/>
                          <a:latin typeface="+mn-lt"/>
                          <a:ea typeface="Times New Roman" panose="02020603050405020304" pitchFamily="18" charset="0"/>
                        </a:rPr>
                        <a:t>Единица измерения</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400" b="1" dirty="0">
                          <a:solidFill>
                            <a:srgbClr val="000000"/>
                          </a:solidFill>
                          <a:effectLst/>
                          <a:latin typeface="+mn-lt"/>
                          <a:ea typeface="Times New Roman" panose="02020603050405020304" pitchFamily="18" charset="0"/>
                        </a:rPr>
                        <a:t>Оценка</a:t>
                      </a:r>
                      <a:endParaRPr lang="ru-RU" sz="1200" dirty="0">
                        <a:effectLst/>
                        <a:latin typeface="+mn-lt"/>
                        <a:ea typeface="Times New Roman" panose="02020603050405020304" pitchFamily="18" charset="0"/>
                      </a:endParaRPr>
                    </a:p>
                    <a:p>
                      <a:pPr algn="ctr">
                        <a:spcAft>
                          <a:spcPts val="0"/>
                        </a:spcAft>
                      </a:pPr>
                      <a:r>
                        <a:rPr lang="ru-RU" sz="1400" b="1" dirty="0">
                          <a:solidFill>
                            <a:srgbClr val="000000"/>
                          </a:solidFill>
                          <a:effectLst/>
                          <a:latin typeface="+mn-lt"/>
                          <a:ea typeface="Times New Roman" panose="02020603050405020304" pitchFamily="18" charset="0"/>
                        </a:rPr>
                        <a:t>2023 год</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400" b="1">
                          <a:solidFill>
                            <a:srgbClr val="000000"/>
                          </a:solidFill>
                          <a:effectLst/>
                          <a:latin typeface="+mn-lt"/>
                          <a:ea typeface="Times New Roman" panose="02020603050405020304" pitchFamily="18" charset="0"/>
                        </a:rPr>
                        <a:t>прогноз</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881687064"/>
                  </a:ext>
                </a:extLst>
              </a:tr>
              <a:tr h="2725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400" b="1" dirty="0">
                          <a:solidFill>
                            <a:srgbClr val="000000"/>
                          </a:solidFill>
                          <a:effectLst/>
                          <a:latin typeface="+mn-lt"/>
                          <a:ea typeface="Times New Roman" panose="02020603050405020304" pitchFamily="18" charset="0"/>
                        </a:rPr>
                        <a:t>2024 год</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solidFill>
                            <a:srgbClr val="000000"/>
                          </a:solidFill>
                          <a:effectLst/>
                          <a:latin typeface="+mn-lt"/>
                          <a:ea typeface="Times New Roman" panose="02020603050405020304" pitchFamily="18" charset="0"/>
                        </a:rPr>
                        <a:t>2025 год</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54140759"/>
                  </a:ext>
                </a:extLst>
              </a:tr>
              <a:tr h="430569">
                <a:tc>
                  <a:txBody>
                    <a:bodyPr/>
                    <a:lstStyle/>
                    <a:p>
                      <a:pPr algn="just">
                        <a:spcAft>
                          <a:spcPts val="0"/>
                        </a:spcAft>
                      </a:pPr>
                      <a:r>
                        <a:rPr lang="ru-RU" sz="1400" b="1" dirty="0">
                          <a:solidFill>
                            <a:srgbClr val="000000"/>
                          </a:solidFill>
                          <a:effectLst/>
                          <a:latin typeface="+mn-lt"/>
                          <a:ea typeface="Times New Roman" panose="02020603050405020304" pitchFamily="18" charset="0"/>
                        </a:rPr>
                        <a:t>Объем отгруженной  продукции промышленного производства </a:t>
                      </a:r>
                      <a:br>
                        <a:rPr lang="ru-RU" sz="1400" b="1" dirty="0">
                          <a:solidFill>
                            <a:srgbClr val="000000"/>
                          </a:solidFill>
                          <a:effectLst/>
                          <a:latin typeface="+mn-lt"/>
                          <a:ea typeface="Times New Roman" panose="02020603050405020304" pitchFamily="18" charset="0"/>
                        </a:rPr>
                      </a:br>
                      <a:r>
                        <a:rPr lang="ru-RU" sz="1400" b="1" dirty="0">
                          <a:solidFill>
                            <a:srgbClr val="000000"/>
                          </a:solidFill>
                          <a:effectLst/>
                          <a:latin typeface="+mn-lt"/>
                          <a:ea typeface="Times New Roman" panose="02020603050405020304" pitchFamily="18" charset="0"/>
                        </a:rPr>
                        <a:t>(по полному кругу организаций)</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446321"/>
                  </a:ext>
                </a:extLst>
              </a:tr>
              <a:tr h="237179">
                <a:tc>
                  <a:txBody>
                    <a:bodyPr/>
                    <a:lstStyle/>
                    <a:p>
                      <a:pPr algn="just">
                        <a:spcAft>
                          <a:spcPts val="0"/>
                        </a:spcAft>
                      </a:pPr>
                      <a:r>
                        <a:rPr lang="ru-RU" sz="1400" dirty="0">
                          <a:solidFill>
                            <a:srgbClr val="000000"/>
                          </a:solidFill>
                          <a:effectLst/>
                          <a:latin typeface="+mn-lt"/>
                          <a:ea typeface="Times New Roman" panose="02020603050405020304" pitchFamily="18" charset="0"/>
                        </a:rPr>
                        <a:t>Объем отгруженной продукции в действующих ценах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млн.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effectLst/>
                          <a:latin typeface="+mn-lt"/>
                          <a:ea typeface="Times New Roman" panose="02020603050405020304" pitchFamily="18" charset="0"/>
                        </a:rPr>
                        <a:t>586 236,50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effectLst/>
                          <a:latin typeface="+mn-lt"/>
                          <a:ea typeface="Times New Roman" panose="02020603050405020304" pitchFamily="18" charset="0"/>
                        </a:rPr>
                        <a:t>616 134,60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648 799,70</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15921204"/>
                  </a:ext>
                </a:extLst>
              </a:tr>
              <a:tr h="215286">
                <a:tc>
                  <a:txBody>
                    <a:bodyPr/>
                    <a:lstStyle/>
                    <a:p>
                      <a:pPr algn="just">
                        <a:spcAft>
                          <a:spcPts val="0"/>
                        </a:spcAft>
                      </a:pPr>
                      <a:r>
                        <a:rPr lang="ru-RU" sz="1400" dirty="0">
                          <a:solidFill>
                            <a:srgbClr val="000000"/>
                          </a:solidFill>
                          <a:effectLst/>
                          <a:latin typeface="+mn-lt"/>
                          <a:ea typeface="Times New Roman" panose="02020603050405020304" pitchFamily="18" charset="0"/>
                        </a:rPr>
                        <a:t> Темп роста к предыдущему году</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104,90</a:t>
                      </a:r>
                      <a:endParaRPr lang="ru-RU" sz="120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effectLst/>
                          <a:latin typeface="+mn-lt"/>
                          <a:ea typeface="Times New Roman" panose="02020603050405020304" pitchFamily="18" charset="0"/>
                        </a:rPr>
                        <a:t>105,10</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effectLst/>
                          <a:latin typeface="+mn-lt"/>
                          <a:ea typeface="Times New Roman" panose="02020603050405020304" pitchFamily="18" charset="0"/>
                        </a:rPr>
                        <a:t>105,30</a:t>
                      </a:r>
                      <a:endParaRPr lang="ru-RU" sz="120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71567887"/>
                  </a:ext>
                </a:extLst>
              </a:tr>
              <a:tr h="215286">
                <a:tc>
                  <a:txBody>
                    <a:bodyPr/>
                    <a:lstStyle/>
                    <a:p>
                      <a:pPr algn="just">
                        <a:spcAft>
                          <a:spcPts val="0"/>
                        </a:spcAft>
                      </a:pPr>
                      <a:r>
                        <a:rPr lang="ru-RU" sz="1400" b="1" dirty="0">
                          <a:solidFill>
                            <a:srgbClr val="000000"/>
                          </a:solidFill>
                          <a:effectLst/>
                          <a:latin typeface="+mn-lt"/>
                          <a:ea typeface="Times New Roman" panose="02020603050405020304" pitchFamily="18" charset="0"/>
                        </a:rPr>
                        <a:t>Сельское хозяйство</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98261293"/>
                  </a:ext>
                </a:extLst>
              </a:tr>
              <a:tr h="430569">
                <a:tc>
                  <a:txBody>
                    <a:bodyPr/>
                    <a:lstStyle/>
                    <a:p>
                      <a:pPr algn="just">
                        <a:spcAft>
                          <a:spcPts val="0"/>
                        </a:spcAft>
                      </a:pPr>
                      <a:r>
                        <a:rPr lang="ru-RU" sz="1400" dirty="0">
                          <a:solidFill>
                            <a:srgbClr val="000000"/>
                          </a:solidFill>
                          <a:effectLst/>
                          <a:latin typeface="+mn-lt"/>
                          <a:ea typeface="Times New Roman" panose="02020603050405020304" pitchFamily="18" charset="0"/>
                        </a:rPr>
                        <a:t>Продукция сельского хозяйства  </a:t>
                      </a:r>
                      <a:endParaRPr lang="ru-RU" sz="1200" dirty="0">
                        <a:effectLst/>
                        <a:latin typeface="+mn-lt"/>
                        <a:ea typeface="Times New Roman" panose="02020603050405020304" pitchFamily="18" charset="0"/>
                      </a:endParaRPr>
                    </a:p>
                    <a:p>
                      <a:pPr algn="just">
                        <a:spcAft>
                          <a:spcPts val="0"/>
                        </a:spcAft>
                      </a:pPr>
                      <a:r>
                        <a:rPr lang="ru-RU" sz="1400" dirty="0">
                          <a:solidFill>
                            <a:srgbClr val="000000"/>
                          </a:solidFill>
                          <a:effectLst/>
                          <a:latin typeface="+mn-lt"/>
                          <a:ea typeface="Times New Roman" panose="02020603050405020304" pitchFamily="18" charset="0"/>
                        </a:rPr>
                        <a:t>в хозяйствах всех категорий</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млн. руб.</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6 340,41</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6 607,31</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7 004,56</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00339472"/>
                  </a:ext>
                </a:extLst>
              </a:tr>
              <a:tr h="269456">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102,46</a:t>
                      </a:r>
                      <a:endParaRPr lang="ru-RU" sz="1200" dirty="0">
                        <a:effectLst/>
                        <a:latin typeface="+mn-lt"/>
                        <a:ea typeface="Times New Roman" panose="02020603050405020304" pitchFamily="18" charset="0"/>
                      </a:endParaRPr>
                    </a:p>
                  </a:txBody>
                  <a:tcPr marL="24511" marR="2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104,21</a:t>
                      </a:r>
                      <a:endParaRPr lang="ru-RU" sz="1200" dirty="0">
                        <a:effectLst/>
                        <a:latin typeface="+mn-lt"/>
                        <a:ea typeface="Times New Roman" panose="02020603050405020304" pitchFamily="18" charset="0"/>
                      </a:endParaRPr>
                    </a:p>
                  </a:txBody>
                  <a:tcPr marL="24511" marR="2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106,01</a:t>
                      </a:r>
                      <a:endParaRPr lang="ru-RU" sz="1200">
                        <a:effectLst/>
                        <a:latin typeface="+mn-lt"/>
                        <a:ea typeface="Times New Roman" panose="02020603050405020304" pitchFamily="18" charset="0"/>
                      </a:endParaRPr>
                    </a:p>
                  </a:txBody>
                  <a:tcPr marL="24511" marR="245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07784929"/>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 </a:t>
                      </a:r>
                      <a:r>
                        <a:rPr lang="ru-RU" sz="1400" b="1">
                          <a:solidFill>
                            <a:srgbClr val="000000"/>
                          </a:solidFill>
                          <a:effectLst/>
                          <a:latin typeface="+mn-lt"/>
                          <a:ea typeface="Times New Roman" panose="02020603050405020304" pitchFamily="18" charset="0"/>
                        </a:rPr>
                        <a:t>Строительство</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583858734"/>
                  </a:ext>
                </a:extLst>
              </a:tr>
              <a:tr h="430569">
                <a:tc>
                  <a:txBody>
                    <a:bodyPr/>
                    <a:lstStyle/>
                    <a:p>
                      <a:pPr>
                        <a:spcAft>
                          <a:spcPts val="0"/>
                        </a:spcAft>
                      </a:pPr>
                      <a:r>
                        <a:rPr lang="ru-RU" sz="1400" dirty="0">
                          <a:solidFill>
                            <a:srgbClr val="000000"/>
                          </a:solidFill>
                          <a:effectLst/>
                          <a:latin typeface="+mn-lt"/>
                          <a:ea typeface="Times New Roman" panose="02020603050405020304" pitchFamily="18" charset="0"/>
                        </a:rPr>
                        <a:t>Объем выполненных работ по виду деятельности «Строительство» </a:t>
                      </a:r>
                      <a:br>
                        <a:rPr lang="ru-RU" sz="1400" dirty="0">
                          <a:solidFill>
                            <a:srgbClr val="000000"/>
                          </a:solidFill>
                          <a:effectLst/>
                          <a:latin typeface="+mn-lt"/>
                          <a:ea typeface="Times New Roman" panose="02020603050405020304" pitchFamily="18" charset="0"/>
                        </a:rPr>
                      </a:br>
                      <a:r>
                        <a:rPr lang="ru-RU" sz="1400" dirty="0">
                          <a:solidFill>
                            <a:srgbClr val="000000"/>
                          </a:solidFill>
                          <a:effectLst/>
                          <a:latin typeface="+mn-lt"/>
                          <a:ea typeface="Times New Roman" panose="02020603050405020304" pitchFamily="18" charset="0"/>
                        </a:rPr>
                        <a:t>(Раздел F)</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млн. руб.</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12 334,80</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13 509,07</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14 776,23</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51685552"/>
                  </a:ext>
                </a:extLst>
              </a:tr>
              <a:tr h="237179">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109,60</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109,52</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1400" dirty="0">
                          <a:solidFill>
                            <a:srgbClr val="000000"/>
                          </a:solidFill>
                          <a:effectLst/>
                          <a:latin typeface="+mn-lt"/>
                          <a:ea typeface="Times New Roman" panose="02020603050405020304" pitchFamily="18" charset="0"/>
                        </a:rPr>
                        <a:t>109,38</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20361469"/>
                  </a:ext>
                </a:extLst>
              </a:tr>
              <a:tr h="215286">
                <a:tc>
                  <a:txBody>
                    <a:bodyPr/>
                    <a:lstStyle/>
                    <a:p>
                      <a:pPr algn="just">
                        <a:spcAft>
                          <a:spcPts val="0"/>
                        </a:spcAft>
                      </a:pPr>
                      <a:r>
                        <a:rPr lang="ru-RU" sz="1400" b="1">
                          <a:solidFill>
                            <a:srgbClr val="000000"/>
                          </a:solidFill>
                          <a:effectLst/>
                          <a:latin typeface="+mn-lt"/>
                          <a:ea typeface="Times New Roman" panose="02020603050405020304" pitchFamily="18" charset="0"/>
                        </a:rPr>
                        <a:t>Рынок товаров и услуг</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25342490"/>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Оборот розничной торговли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млн.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264 140,33</a:t>
                      </a:r>
                      <a:endParaRPr lang="ru-RU" sz="120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290 815,58</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314 356,44</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4696072"/>
                  </a:ext>
                </a:extLst>
              </a:tr>
              <a:tr h="237179">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112,43</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110,10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108,09</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07062697"/>
                  </a:ext>
                </a:extLst>
              </a:tr>
              <a:tr h="215286">
                <a:tc>
                  <a:txBody>
                    <a:bodyPr/>
                    <a:lstStyle/>
                    <a:p>
                      <a:pPr algn="just">
                        <a:spcAft>
                          <a:spcPts val="0"/>
                        </a:spcAft>
                      </a:pPr>
                      <a:r>
                        <a:rPr lang="ru-RU" sz="1400" b="1">
                          <a:solidFill>
                            <a:srgbClr val="000000"/>
                          </a:solidFill>
                          <a:effectLst/>
                          <a:latin typeface="+mn-lt"/>
                          <a:ea typeface="Times New Roman" panose="02020603050405020304" pitchFamily="18" charset="0"/>
                        </a:rPr>
                        <a:t>Инвестиции</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2124534"/>
                  </a:ext>
                </a:extLst>
              </a:tr>
              <a:tr h="430569">
                <a:tc>
                  <a:txBody>
                    <a:bodyPr/>
                    <a:lstStyle/>
                    <a:p>
                      <a:pPr algn="just">
                        <a:spcAft>
                          <a:spcPts val="0"/>
                        </a:spcAft>
                      </a:pPr>
                      <a:r>
                        <a:rPr lang="ru-RU" sz="1400">
                          <a:solidFill>
                            <a:srgbClr val="000000"/>
                          </a:solidFill>
                          <a:effectLst/>
                          <a:latin typeface="+mn-lt"/>
                          <a:ea typeface="Times New Roman" panose="02020603050405020304" pitchFamily="18" charset="0"/>
                        </a:rPr>
                        <a:t>Объем инвестиций (в основной капитал) за счет всех источников финансирования - всего</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млн. руб.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55 881,90</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62 234,25</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69 017,00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3225128"/>
                  </a:ext>
                </a:extLst>
              </a:tr>
              <a:tr h="237179">
                <a:tc>
                  <a:txBody>
                    <a:bodyPr/>
                    <a:lstStyle/>
                    <a:p>
                      <a:pPr algn="just">
                        <a:spcAft>
                          <a:spcPts val="0"/>
                        </a:spcAft>
                      </a:pPr>
                      <a:r>
                        <a:rPr lang="ru-RU" sz="1400">
                          <a:solidFill>
                            <a:srgbClr val="000000"/>
                          </a:solidFill>
                          <a:effectLst/>
                          <a:latin typeface="+mn-lt"/>
                          <a:ea typeface="Times New Roman" panose="02020603050405020304" pitchFamily="18" charset="0"/>
                        </a:rPr>
                        <a:t> Темп роста к предыдущему году</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108,11</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111,37</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110,90</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52428469"/>
                  </a:ext>
                </a:extLst>
              </a:tr>
              <a:tr h="215286">
                <a:tc>
                  <a:txBody>
                    <a:bodyPr/>
                    <a:lstStyle/>
                    <a:p>
                      <a:pPr algn="just">
                        <a:spcAft>
                          <a:spcPts val="0"/>
                        </a:spcAft>
                      </a:pPr>
                      <a:r>
                        <a:rPr lang="ru-RU" sz="1400" b="1">
                          <a:solidFill>
                            <a:srgbClr val="000000"/>
                          </a:solidFill>
                          <a:effectLst/>
                          <a:latin typeface="+mn-lt"/>
                          <a:ea typeface="Times New Roman" panose="02020603050405020304" pitchFamily="18" charset="0"/>
                        </a:rPr>
                        <a:t>Финансы</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 </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 </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61988417"/>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Прибыль прибыльных организаций</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a:solidFill>
                            <a:srgbClr val="000000"/>
                          </a:solidFill>
                          <a:effectLst/>
                          <a:latin typeface="+mn-lt"/>
                          <a:ea typeface="Times New Roman" panose="02020603050405020304" pitchFamily="18" charset="0"/>
                        </a:rPr>
                        <a:t>тыс. руб.</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72 510 024,61</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75 990 505,79</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79 714 040,57</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1469326"/>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Убыток убыточных организаций</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тыс.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25 873 488,49</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25 208 539,84</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24 243 052,76</a:t>
                      </a:r>
                      <a:endParaRPr lang="ru-RU" sz="1200" dirty="0">
                        <a:effectLst/>
                        <a:latin typeface="+mn-lt"/>
                        <a:ea typeface="Times New Roman" panose="02020603050405020304" pitchFamily="18" charset="0"/>
                      </a:endParaRPr>
                    </a:p>
                  </a:txBody>
                  <a:tcPr marL="24511" marR="24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13284"/>
                  </a:ext>
                </a:extLst>
              </a:tr>
              <a:tr h="215286">
                <a:tc>
                  <a:txBody>
                    <a:bodyPr/>
                    <a:lstStyle/>
                    <a:p>
                      <a:pPr algn="just">
                        <a:spcAft>
                          <a:spcPts val="0"/>
                        </a:spcAft>
                      </a:pPr>
                      <a:r>
                        <a:rPr lang="ru-RU" sz="1400">
                          <a:solidFill>
                            <a:srgbClr val="000000"/>
                          </a:solidFill>
                          <a:effectLst/>
                          <a:latin typeface="+mn-lt"/>
                          <a:ea typeface="Times New Roman" panose="02020603050405020304" pitchFamily="18" charset="0"/>
                        </a:rPr>
                        <a:t>Справочно: сальдо прибылей и убытков</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ru-RU" sz="1400" dirty="0">
                          <a:solidFill>
                            <a:srgbClr val="000000"/>
                          </a:solidFill>
                          <a:effectLst/>
                          <a:latin typeface="+mn-lt"/>
                          <a:ea typeface="Times New Roman" panose="02020603050405020304" pitchFamily="18" charset="0"/>
                        </a:rPr>
                        <a:t>тыс. руб.</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46 636 536,12</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a:solidFill>
                            <a:srgbClr val="000000"/>
                          </a:solidFill>
                          <a:effectLst/>
                          <a:latin typeface="+mn-lt"/>
                          <a:ea typeface="Times New Roman" panose="02020603050405020304" pitchFamily="18" charset="0"/>
                        </a:rPr>
                        <a:t>50 781 965,95</a:t>
                      </a:r>
                      <a:endParaRPr lang="ru-RU" sz="120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1400" dirty="0">
                          <a:solidFill>
                            <a:srgbClr val="000000"/>
                          </a:solidFill>
                          <a:effectLst/>
                          <a:latin typeface="+mn-lt"/>
                          <a:ea typeface="Times New Roman" panose="02020603050405020304" pitchFamily="18" charset="0"/>
                        </a:rPr>
                        <a:t>55 470 987,81</a:t>
                      </a:r>
                      <a:endParaRPr lang="ru-RU" sz="1200" dirty="0">
                        <a:effectLst/>
                        <a:latin typeface="+mn-lt"/>
                        <a:ea typeface="Times New Roman" panose="02020603050405020304" pitchFamily="18" charset="0"/>
                      </a:endParaRPr>
                    </a:p>
                  </a:txBody>
                  <a:tcPr marL="24511" marR="245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27587926"/>
                  </a:ext>
                </a:extLst>
              </a:tr>
            </a:tbl>
          </a:graphicData>
        </a:graphic>
      </p:graphicFrame>
    </p:spTree>
    <p:extLst>
      <p:ext uri="{BB962C8B-B14F-4D97-AF65-F5344CB8AC3E}">
        <p14:creationId xmlns:p14="http://schemas.microsoft.com/office/powerpoint/2010/main" val="1331837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386" y="1068266"/>
            <a:ext cx="11508259" cy="5139869"/>
          </a:xfrm>
          <a:prstGeom prst="rect">
            <a:avLst/>
          </a:prstGeom>
        </p:spPr>
        <p:txBody>
          <a:bodyPr wrap="square">
            <a:spAutoFit/>
          </a:bodyPr>
          <a:lstStyle/>
          <a:p>
            <a:pPr algn="ctr"/>
            <a:r>
              <a:rPr lang="ru-RU" b="1" dirty="0">
                <a:latin typeface="PT Astra Serif" panose="020A0603040505020204" pitchFamily="18" charset="-52"/>
                <a:ea typeface="PT Astra Serif" panose="020A0603040505020204" pitchFamily="18" charset="-52"/>
                <a:cs typeface="Times New Roman" panose="02020603050405020304" pitchFamily="18" charset="0"/>
              </a:rPr>
              <a:t>Уважаемые жители </a:t>
            </a:r>
          </a:p>
          <a:p>
            <a:pPr algn="ctr"/>
            <a:r>
              <a:rPr lang="ru-RU" b="1" dirty="0">
                <a:latin typeface="PT Astra Serif" panose="020A0603040505020204" pitchFamily="18" charset="-52"/>
                <a:ea typeface="PT Astra Serif" panose="020A0603040505020204" pitchFamily="18" charset="-52"/>
                <a:cs typeface="Times New Roman" panose="02020603050405020304" pitchFamily="18" charset="0"/>
              </a:rPr>
              <a:t>муниципального образования город Тула!</a:t>
            </a:r>
          </a:p>
          <a:p>
            <a:endParaRPr lang="ru-RU" dirty="0">
              <a:latin typeface="PT Astra Serif" panose="020A0603040505020204" pitchFamily="18" charset="-52"/>
              <a:ea typeface="PT Astra Serif" panose="020A0603040505020204" pitchFamily="18" charset="-52"/>
              <a:cs typeface="Times New Roman" panose="02020603050405020304" pitchFamily="18" charset="0"/>
            </a:endParaRPr>
          </a:p>
          <a:p>
            <a:pPr algn="just"/>
            <a:r>
              <a:rPr lang="ru-RU" dirty="0" smtClean="0">
                <a:latin typeface="PT Astra Serif" panose="020A0603040505020204" pitchFamily="18" charset="-52"/>
                <a:ea typeface="PT Astra Serif" panose="020A0603040505020204" pitchFamily="18" charset="-52"/>
                <a:cs typeface="Times New Roman" panose="02020603050405020304" pitchFamily="18" charset="0"/>
              </a:rPr>
              <a:t>           </a:t>
            </a:r>
            <a:r>
              <a:rPr lang="ru-RU" dirty="0">
                <a:latin typeface="PT Astra Serif" panose="020A0603040505020204" pitchFamily="18" charset="-52"/>
                <a:ea typeface="PT Astra Serif" panose="020A0603040505020204" pitchFamily="18" charset="-52"/>
                <a:cs typeface="Times New Roman" panose="02020603050405020304" pitchFamily="18" charset="0"/>
              </a:rPr>
              <a:t>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Бюджет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муниципального образования город Тула основан на прогнозе социально-экономического развития муниципального образования город Тула, основных направлениях бюджетной и налоговой политики муниципального образования город Тула, муниципальных программах, проектах муниципальных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программ в бюджетном прогнозе.</a:t>
            </a:r>
            <a:endParaRPr lang="ru-RU" sz="1600" dirty="0">
              <a:latin typeface="PT Astra Serif" panose="020A0603040505020204" pitchFamily="18" charset="-52"/>
              <a:ea typeface="PT Astra Serif" panose="020A0603040505020204" pitchFamily="18" charset="-52"/>
              <a:cs typeface="Times New Roman" panose="02020603050405020304" pitchFamily="18" charset="0"/>
            </a:endParaRPr>
          </a:p>
          <a:p>
            <a:pPr algn="just"/>
            <a:r>
              <a:rPr lang="ru-RU" sz="1600" dirty="0">
                <a:latin typeface="PT Astra Serif" panose="020A0603040505020204" pitchFamily="18" charset="-52"/>
                <a:ea typeface="PT Astra Serif" panose="020A0603040505020204" pitchFamily="18" charset="-52"/>
                <a:cs typeface="Times New Roman" panose="02020603050405020304" pitchFamily="18" charset="0"/>
              </a:rPr>
              <a:t>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      Бюджетные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a:t>
            </a:r>
          </a:p>
          <a:p>
            <a:pPr algn="just"/>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	При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формировании проекта бюджета муниципального образования город Тула на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2023-2025 </a:t>
            </a:r>
            <a:r>
              <a:rPr lang="ru-RU" sz="1600" dirty="0">
                <a:latin typeface="PT Astra Serif" panose="020A0603040505020204" pitchFamily="18" charset="-52"/>
                <a:ea typeface="PT Astra Serif" panose="020A0603040505020204" pitchFamily="18" charset="-52"/>
                <a:cs typeface="Times New Roman" panose="02020603050405020304" pitchFamily="18" charset="0"/>
              </a:rPr>
              <a:t>годы внимание уделялось сохранению стабильной ситуации и финансовой устойчивости бюджетной системы муниципального образования, ритмичному развитию отраслей, обеспечивающих благополучие и комфортное проживание населения муниципального образования, при полном выполнении финансовых обязательств муниципального образования, реализации поставленных руководством муниципального образования задач с учетом перспектив развития экономики.</a:t>
            </a:r>
            <a:endParaRPr lang="ru-RU" sz="1600" dirty="0" smtClean="0">
              <a:latin typeface="PT Astra Serif" panose="020A0603040505020204" pitchFamily="18" charset="-52"/>
              <a:ea typeface="PT Astra Serif" panose="020A0603040505020204" pitchFamily="18" charset="-52"/>
              <a:cs typeface="Times New Roman" panose="02020603050405020304" pitchFamily="18" charset="0"/>
            </a:endParaRPr>
          </a:p>
          <a:p>
            <a:pPr algn="just"/>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	В 2023 году муниципальное образование город Тула участвует в реализации 6 национальных проектов (</a:t>
            </a:r>
            <a:r>
              <a:rPr lang="ru-RU" sz="1600" dirty="0">
                <a:latin typeface="PT Astra Serif" panose="020A0603040505020204" pitchFamily="18" charset="-52"/>
                <a:ea typeface="PT Astra Serif" panose="020A0603040505020204" pitchFamily="18" charset="-52"/>
              </a:rPr>
              <a:t>(«Культура»,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«Образование», «Жилье и городская среда», </a:t>
            </a:r>
            <a:r>
              <a:rPr lang="ru-RU" sz="1600" dirty="0">
                <a:latin typeface="PT Astra Serif" panose="020A0603040505020204" pitchFamily="18" charset="-52"/>
                <a:ea typeface="PT Astra Serif" panose="020A0603040505020204" pitchFamily="18" charset="-52"/>
              </a:rPr>
              <a:t>«Туризм и индустрия гостеприимства», </a:t>
            </a:r>
            <a:r>
              <a:rPr lang="ru-RU" sz="1600" dirty="0" smtClean="0">
                <a:latin typeface="PT Astra Serif" panose="020A0603040505020204" pitchFamily="18" charset="-52"/>
                <a:ea typeface="PT Astra Serif" panose="020A0603040505020204" pitchFamily="18" charset="-52"/>
                <a:cs typeface="Times New Roman" panose="02020603050405020304" pitchFamily="18" charset="0"/>
              </a:rPr>
              <a:t>«Демография», «Безопасные качественные дороги») и 9 региональных </a:t>
            </a:r>
            <a:r>
              <a:rPr lang="ru-RU" sz="1600" dirty="0">
                <a:latin typeface="PT Astra Serif" panose="020A0603040505020204" pitchFamily="18" charset="-52"/>
                <a:ea typeface="PT Astra Serif" panose="020A0603040505020204" pitchFamily="18" charset="-52"/>
              </a:rPr>
              <a:t>(«Обеспечение качественно нового уровня развития инфраструктуры культуры («Культурная среда»)», «Современная школа», «Патриотическое воспитание граждан Российской Федерации», «Развитие системы поддержки молодежи («Молодежь России», «Формирование комфортной городской среды», «Чистая вода», «Развитие туристической инфраструктуры», «Содействие занятости», «Региональная и местная дорожная сеть»).</a:t>
            </a:r>
          </a:p>
          <a:p>
            <a:pPr algn="just"/>
            <a:endParaRPr lang="ru-RU"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95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4877"/>
            <a:ext cx="12192000" cy="907761"/>
          </a:xfrm>
          <a:prstGeom prst="rect">
            <a:avLst/>
          </a:prstGeom>
          <a:ln>
            <a:solidFill>
              <a:srgbClr val="00B050"/>
            </a:solidFill>
          </a:ln>
          <a:effectLst>
            <a:glow rad="12700">
              <a:schemeClr val="accent1">
                <a:alpha val="40000"/>
              </a:schemeClr>
            </a:glow>
          </a:effectLst>
        </p:spPr>
      </p:pic>
      <p:sp>
        <p:nvSpPr>
          <p:cNvPr id="6" name="Прямоугольник 5"/>
          <p:cNvSpPr/>
          <p:nvPr/>
        </p:nvSpPr>
        <p:spPr>
          <a:xfrm>
            <a:off x="2395329" y="104326"/>
            <a:ext cx="9488557"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Структура </a:t>
            </a:r>
            <a:r>
              <a:rPr lang="ru-RU" dirty="0" smtClean="0">
                <a:latin typeface="Times New Roman" panose="02020603050405020304" pitchFamily="18" charset="0"/>
                <a:cs typeface="Times New Roman" panose="02020603050405020304" pitchFamily="18" charset="0"/>
              </a:rPr>
              <a:t>расходов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на социальную сферу </a:t>
            </a:r>
            <a:r>
              <a:rPr lang="ru-RU" dirty="0" smtClean="0">
                <a:latin typeface="Times New Roman" panose="02020603050405020304" pitchFamily="18" charset="0"/>
                <a:cs typeface="Times New Roman" panose="02020603050405020304" pitchFamily="18" charset="0"/>
              </a:rPr>
              <a:t>на 2023-2025 </a:t>
            </a:r>
            <a:r>
              <a:rPr lang="ru-RU" dirty="0">
                <a:latin typeface="Times New Roman" panose="02020603050405020304" pitchFamily="18" charset="0"/>
                <a:cs typeface="Times New Roman" panose="02020603050405020304" pitchFamily="18" charset="0"/>
              </a:rPr>
              <a:t>годы (решение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28.06.2023 </a:t>
            </a:r>
            <a:r>
              <a:rPr lang="ru-RU" dirty="0">
                <a:ln w="0"/>
                <a:latin typeface="Times New Roman" panose="02020603050405020304" pitchFamily="18" charset="0"/>
                <a:cs typeface="Times New Roman" panose="02020603050405020304" pitchFamily="18" charset="0"/>
              </a:rPr>
              <a:t>№ </a:t>
            </a:r>
            <a:r>
              <a:rPr lang="en-US" dirty="0" smtClean="0">
                <a:ln w="0"/>
                <a:latin typeface="Times New Roman" panose="02020603050405020304" pitchFamily="18" charset="0"/>
                <a:cs typeface="Times New Roman" panose="02020603050405020304" pitchFamily="18" charset="0"/>
              </a:rPr>
              <a:t>50</a:t>
            </a:r>
            <a:r>
              <a:rPr lang="ru-RU" dirty="0" smtClean="0">
                <a:ln w="0"/>
                <a:latin typeface="Times New Roman" panose="02020603050405020304" pitchFamily="18" charset="0"/>
                <a:cs typeface="Times New Roman" panose="02020603050405020304" pitchFamily="18" charset="0"/>
              </a:rPr>
              <a:t>/</a:t>
            </a:r>
            <a:r>
              <a:rPr lang="en-US" dirty="0" smtClean="0">
                <a:ln w="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933970807"/>
              </p:ext>
            </p:extLst>
          </p:nvPr>
        </p:nvGraphicFramePr>
        <p:xfrm>
          <a:off x="-1" y="856582"/>
          <a:ext cx="12192001" cy="1867062"/>
        </p:xfrm>
        <a:graphic>
          <a:graphicData uri="http://schemas.openxmlformats.org/drawingml/2006/table">
            <a:tbl>
              <a:tblPr firstRow="1" firstCol="1" lastRow="1" lastCol="1" bandRow="1" bandCol="1">
                <a:tableStyleId>{5C22544A-7EE6-4342-B048-85BDC9FD1C3A}</a:tableStyleId>
              </a:tblPr>
              <a:tblGrid>
                <a:gridCol w="2786423"/>
                <a:gridCol w="1207226"/>
                <a:gridCol w="1303773"/>
                <a:gridCol w="645151"/>
                <a:gridCol w="970292"/>
                <a:gridCol w="1350604"/>
                <a:gridCol w="742447"/>
                <a:gridCol w="1166808"/>
                <a:gridCol w="1268597"/>
                <a:gridCol w="750680"/>
              </a:tblGrid>
              <a:tr h="621298">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Наименование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2023 </a:t>
                      </a:r>
                      <a:r>
                        <a:rPr lang="ru-RU" sz="1400" kern="1200" dirty="0">
                          <a:effectLst/>
                          <a:latin typeface="Times New Roman" panose="02020603050405020304" pitchFamily="18" charset="0"/>
                          <a:cs typeface="Times New Roman" panose="02020603050405020304" pitchFamily="18" charset="0"/>
                        </a:rPr>
                        <a:t>год </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(млн.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 1 жителя (тыс.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уд. вес</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 2024 </a:t>
                      </a:r>
                      <a:r>
                        <a:rPr lang="ru-RU" sz="1400" kern="1200" dirty="0">
                          <a:effectLst/>
                          <a:latin typeface="Times New Roman" panose="02020603050405020304" pitchFamily="18" charset="0"/>
                          <a:cs typeface="Times New Roman" panose="02020603050405020304" pitchFamily="18" charset="0"/>
                        </a:rPr>
                        <a:t>год </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(млн.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 1 жителя </a:t>
                      </a:r>
                      <a:endParaRPr lang="ru-RU" sz="1400" dirty="0">
                        <a:effectLst/>
                        <a:latin typeface="Times New Roman" panose="02020603050405020304" pitchFamily="18" charset="0"/>
                        <a:cs typeface="Times New Roman" panose="02020603050405020304" pitchFamily="18" charset="0"/>
                      </a:endParaRPr>
                    </a:p>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(тыс.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уд. вес</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2025 </a:t>
                      </a:r>
                      <a:r>
                        <a:rPr lang="ru-RU" sz="1400" kern="1200" dirty="0">
                          <a:effectLst/>
                          <a:latin typeface="Times New Roman" panose="02020603050405020304" pitchFamily="18" charset="0"/>
                          <a:cs typeface="Times New Roman" panose="02020603050405020304" pitchFamily="18" charset="0"/>
                        </a:rPr>
                        <a:t>год </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(млн.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На 1 жителя</a:t>
                      </a:r>
                      <a:endParaRPr lang="ru-RU" sz="1400" dirty="0">
                        <a:effectLst/>
                        <a:latin typeface="Times New Roman" panose="02020603050405020304" pitchFamily="18" charset="0"/>
                        <a:cs typeface="Times New Roman" panose="02020603050405020304" pitchFamily="18" charset="0"/>
                      </a:endParaRPr>
                    </a:p>
                    <a:p>
                      <a:pPr indent="91440"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(тыс. руб.)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уд. вес</a:t>
                      </a:r>
                      <a:br>
                        <a:rPr lang="ru-RU" sz="1400" kern="1200" dirty="0">
                          <a:effectLst/>
                          <a:latin typeface="Times New Roman" panose="02020603050405020304" pitchFamily="18" charset="0"/>
                          <a:cs typeface="Times New Roman" panose="02020603050405020304" pitchFamily="18" charset="0"/>
                        </a:rPr>
                      </a:br>
                      <a:r>
                        <a:rPr lang="ru-RU" sz="1400" kern="12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r>
              <a:tr h="234556">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Образование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12 969,3</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88,9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12 706,3</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88,0</a:t>
                      </a: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12 185,8</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87,3</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234556">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r>
                        <a:rPr lang="ru-RU" sz="1400" kern="1200" dirty="0" smtClean="0">
                          <a:effectLst/>
                          <a:latin typeface="Times New Roman" panose="02020603050405020304" pitchFamily="18" charset="0"/>
                          <a:cs typeface="Times New Roman" panose="02020603050405020304" pitchFamily="18" charset="0"/>
                        </a:rPr>
                        <a:t>дошкольное образование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4 065,1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3 916,6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3 979,5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220818">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r>
                        <a:rPr lang="ru-RU" sz="1400" kern="1200" dirty="0" smtClean="0">
                          <a:effectLst/>
                          <a:latin typeface="Times New Roman" panose="02020603050405020304" pitchFamily="18" charset="0"/>
                          <a:cs typeface="Times New Roman" panose="02020603050405020304" pitchFamily="18" charset="0"/>
                        </a:rPr>
                        <a:t>общее образование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7 000,6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7 038,1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6 423,7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234556">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a:t>
                      </a:r>
                      <a:r>
                        <a:rPr lang="ru-RU" sz="1400" kern="1200" dirty="0" smtClean="0">
                          <a:effectLst/>
                          <a:latin typeface="Times New Roman" panose="02020603050405020304" pitchFamily="18" charset="0"/>
                          <a:cs typeface="Times New Roman" panose="02020603050405020304" pitchFamily="18" charset="0"/>
                        </a:rPr>
                        <a:t>дополнительное образование детей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1 093,7</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1 116,2</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1 160,4</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30590242"/>
              </p:ext>
            </p:extLst>
          </p:nvPr>
        </p:nvGraphicFramePr>
        <p:xfrm>
          <a:off x="0" y="2673959"/>
          <a:ext cx="12192001" cy="4160689"/>
        </p:xfrm>
        <a:graphic>
          <a:graphicData uri="http://schemas.openxmlformats.org/drawingml/2006/table">
            <a:tbl>
              <a:tblPr firstRow="1" firstCol="1" lastRow="1" lastCol="1" bandRow="1" bandCol="1">
                <a:tableStyleId>{5C22544A-7EE6-4342-B048-85BDC9FD1C3A}</a:tableStyleId>
              </a:tblPr>
              <a:tblGrid>
                <a:gridCol w="2786423"/>
                <a:gridCol w="1207226"/>
                <a:gridCol w="1303773"/>
                <a:gridCol w="645151"/>
                <a:gridCol w="979437"/>
                <a:gridCol w="1341459"/>
                <a:gridCol w="742447"/>
                <a:gridCol w="1166808"/>
                <a:gridCol w="1268597"/>
                <a:gridCol w="750680"/>
              </a:tblGrid>
              <a:tr h="709668">
                <a:tc>
                  <a:txBody>
                    <a:bodyPr/>
                    <a:lstStyle/>
                    <a:p>
                      <a:pPr algn="l">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 профессиональная подготовка, переподготовка и повышение квалификации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cs typeface="Times New Roman" panose="02020603050405020304" pitchFamily="18" charset="0"/>
                        </a:rPr>
                        <a:t>1,9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ea typeface="+mn-ea"/>
                          <a:cs typeface="Times New Roman" panose="02020603050405020304" pitchFamily="18" charset="0"/>
                        </a:rPr>
                        <a:t>1,9</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effectLst/>
                          <a:latin typeface="Times New Roman" panose="02020603050405020304" pitchFamily="18" charset="0"/>
                          <a:cs typeface="Times New Roman" panose="02020603050405020304" pitchFamily="18" charset="0"/>
                        </a:rPr>
                        <a:t> </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336743">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молодежная </a:t>
                      </a:r>
                      <a:r>
                        <a:rPr lang="ru-RU" sz="1400" kern="1200" dirty="0" smtClean="0">
                          <a:effectLst/>
                          <a:latin typeface="Times New Roman" panose="02020603050405020304" pitchFamily="18" charset="0"/>
                          <a:cs typeface="Times New Roman" panose="02020603050405020304" pitchFamily="18" charset="0"/>
                        </a:rPr>
                        <a:t>политика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110,8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105,1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109,2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effectLst/>
                          <a:latin typeface="Times New Roman" panose="02020603050405020304" pitchFamily="18" charset="0"/>
                          <a:cs typeface="Times New Roman" panose="02020603050405020304" pitchFamily="18" charset="0"/>
                        </a:rPr>
                        <a:t> </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45948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другие </a:t>
                      </a:r>
                      <a:r>
                        <a:rPr lang="ru-RU" sz="1400" kern="1200" dirty="0" smtClean="0">
                          <a:effectLst/>
                          <a:latin typeface="Times New Roman" panose="02020603050405020304" pitchFamily="18" charset="0"/>
                          <a:cs typeface="Times New Roman" panose="02020603050405020304" pitchFamily="18" charset="0"/>
                        </a:rPr>
                        <a:t>вопросы в области образования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697,2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528,4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511,1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effectLst/>
                          <a:latin typeface="Times New Roman" panose="02020603050405020304" pitchFamily="18" charset="0"/>
                          <a:cs typeface="Times New Roman" panose="02020603050405020304" pitchFamily="18" charset="0"/>
                        </a:rPr>
                        <a:t> </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381421">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Культура, кинематография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705,7</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738,8</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1,4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5,1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785,7</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cs typeface="Times New Roman" panose="02020603050405020304" pitchFamily="18" charset="0"/>
                        </a:rPr>
                        <a:t>5,6</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233777">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Социальная политика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236,9</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296,6</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0,6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2,1</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253,7</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0,5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cs typeface="Times New Roman" panose="02020603050405020304" pitchFamily="18" charset="0"/>
                        </a:rPr>
                        <a:t>1,8</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37709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пенсионное обеспечение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r>
                        <a:rPr lang="ru-RU" sz="1400" kern="1200" dirty="0" smtClean="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effectLst/>
                          <a:latin typeface="Times New Roman" panose="02020603050405020304" pitchFamily="18" charset="0"/>
                          <a:cs typeface="Times New Roman" panose="02020603050405020304" pitchFamily="18" charset="0"/>
                        </a:rPr>
                        <a:t> </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47131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социальное обеспечение населения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60,7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82,9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65,8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effectLst/>
                          <a:latin typeface="Times New Roman" panose="02020603050405020304" pitchFamily="18" charset="0"/>
                          <a:cs typeface="Times New Roman" panose="02020603050405020304" pitchFamily="18" charset="0"/>
                        </a:rPr>
                        <a:t> </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40371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 охрана семьи и детства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138,0</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175,5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149,7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kern="12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c>
                  <a:txBody>
                    <a:bodyPr/>
                    <a:lstStyle/>
                    <a:p>
                      <a:pPr algn="ctr">
                        <a:lnSpc>
                          <a:spcPct val="107000"/>
                        </a:lnSpc>
                        <a:spcAft>
                          <a:spcPts val="0"/>
                        </a:spcAft>
                      </a:pPr>
                      <a:r>
                        <a:rPr lang="ru-RU" sz="1400" b="0" kern="1200" dirty="0">
                          <a:effectLst/>
                          <a:latin typeface="Times New Roman" panose="02020603050405020304" pitchFamily="18" charset="0"/>
                          <a:cs typeface="Times New Roman" panose="02020603050405020304" pitchFamily="18" charset="0"/>
                        </a:rPr>
                        <a:t> </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1">
                        <a:lumMod val="20000"/>
                        <a:lumOff val="80000"/>
                      </a:schemeClr>
                    </a:solidFill>
                  </a:tcPr>
                </a:tc>
              </a:tr>
              <a:tr h="308249">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Физическая культура и спорт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683,8</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cs typeface="Times New Roman" panose="02020603050405020304" pitchFamily="18" charset="0"/>
                        </a:rPr>
                        <a:t>1,3</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697,4</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4,8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729,9</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kern="1200" dirty="0" smtClean="0">
                          <a:solidFill>
                            <a:schemeClr val="tx1"/>
                          </a:solidFill>
                          <a:effectLst/>
                          <a:latin typeface="Times New Roman" panose="02020603050405020304" pitchFamily="18" charset="0"/>
                          <a:cs typeface="Times New Roman" panose="02020603050405020304" pitchFamily="18" charset="0"/>
                        </a:rPr>
                        <a:t>1,4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c>
                  <a:txBody>
                    <a:bodyPr/>
                    <a:lstStyle/>
                    <a:p>
                      <a:pPr algn="ctr">
                        <a:lnSpc>
                          <a:spcPct val="107000"/>
                        </a:lnSpc>
                        <a:spcAft>
                          <a:spcPts val="0"/>
                        </a:spcAft>
                      </a:pPr>
                      <a:r>
                        <a:rPr lang="ru-RU" sz="1400" b="0" kern="1200" dirty="0" smtClean="0">
                          <a:solidFill>
                            <a:schemeClr val="tx1"/>
                          </a:solidFill>
                          <a:effectLst/>
                          <a:latin typeface="Times New Roman" panose="02020603050405020304" pitchFamily="18" charset="0"/>
                          <a:cs typeface="Times New Roman" panose="02020603050405020304" pitchFamily="18" charset="0"/>
                        </a:rPr>
                        <a:t>5,3</a:t>
                      </a:r>
                      <a:endParaRPr lang="ru-RU"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solidFill>
                      <a:schemeClr val="accent6">
                        <a:lumMod val="20000"/>
                        <a:lumOff val="80000"/>
                      </a:schemeClr>
                    </a:solidFill>
                  </a:tcPr>
                </a:tc>
              </a:tr>
              <a:tr h="471315">
                <a:tc>
                  <a:txBody>
                    <a:bodyPr/>
                    <a:lstStyle/>
                    <a:p>
                      <a:pPr algn="l">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Всего расходов на социальную сферу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14 595,7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effectLst/>
                          <a:latin typeface="Times New Roman" panose="02020603050405020304" pitchFamily="18" charset="0"/>
                          <a:cs typeface="Times New Roman" panose="02020603050405020304" pitchFamily="18" charset="0"/>
                        </a:rPr>
                        <a:t>28,0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a:effectLst/>
                          <a:latin typeface="Times New Roman" panose="02020603050405020304" pitchFamily="18" charset="0"/>
                          <a:cs typeface="Times New Roman" panose="02020603050405020304" pitchFamily="18" charset="0"/>
                        </a:rPr>
                        <a:t>100,0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14 439,1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28,0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a:effectLst/>
                          <a:latin typeface="Times New Roman" panose="02020603050405020304" pitchFamily="18" charset="0"/>
                          <a:cs typeface="Times New Roman" panose="02020603050405020304" pitchFamily="18" charset="0"/>
                        </a:rPr>
                        <a:t>100,0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13 955,1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ea typeface="+mn-ea"/>
                          <a:cs typeface="Times New Roman" panose="02020603050405020304" pitchFamily="18" charset="0"/>
                        </a:rPr>
                        <a:t>27,3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c>
                  <a:txBody>
                    <a:bodyPr/>
                    <a:lstStyle/>
                    <a:p>
                      <a:pPr algn="ctr">
                        <a:lnSpc>
                          <a:spcPct val="107000"/>
                        </a:lnSpc>
                        <a:spcAft>
                          <a:spcPts val="0"/>
                        </a:spcAft>
                      </a:pPr>
                      <a:r>
                        <a:rPr lang="ru-RU" sz="1400" kern="1200" dirty="0" smtClean="0">
                          <a:effectLst/>
                          <a:latin typeface="Times New Roman" panose="02020603050405020304" pitchFamily="18" charset="0"/>
                          <a:cs typeface="Times New Roman" panose="02020603050405020304" pitchFamily="18" charset="0"/>
                        </a:rPr>
                        <a:t>100,0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11" marR="39711" marT="8160" marB="0" anchor="ctr"/>
                </a:tc>
              </a:tr>
            </a:tbl>
          </a:graphicData>
        </a:graphic>
      </p:graphicFrame>
    </p:spTree>
    <p:extLst>
      <p:ext uri="{BB962C8B-B14F-4D97-AF65-F5344CB8AC3E}">
        <p14:creationId xmlns:p14="http://schemas.microsoft.com/office/powerpoint/2010/main" val="1112562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Рисунок 50"/>
          <p:cNvPicPr>
            <a:picLocks noChangeAspect="1"/>
          </p:cNvPicPr>
          <p:nvPr/>
        </p:nvPicPr>
        <p:blipFill>
          <a:blip r:embed="rId2"/>
          <a:stretch>
            <a:fillRect/>
          </a:stretch>
        </p:blipFill>
        <p:spPr>
          <a:xfrm>
            <a:off x="0" y="22343"/>
            <a:ext cx="12192000" cy="853868"/>
          </a:xfrm>
          <a:prstGeom prst="rect">
            <a:avLst/>
          </a:prstGeom>
          <a:ln>
            <a:solidFill>
              <a:srgbClr val="00B050"/>
            </a:solidFill>
          </a:ln>
          <a:effectLst>
            <a:glow rad="12700">
              <a:schemeClr val="accent1">
                <a:alpha val="40000"/>
              </a:schemeClr>
            </a:glow>
          </a:effectLst>
        </p:spPr>
      </p:pic>
      <p:grpSp>
        <p:nvGrpSpPr>
          <p:cNvPr id="2" name="Группа 1"/>
          <p:cNvGrpSpPr/>
          <p:nvPr/>
        </p:nvGrpSpPr>
        <p:grpSpPr>
          <a:xfrm>
            <a:off x="480109" y="121061"/>
            <a:ext cx="11523064" cy="5801854"/>
            <a:chOff x="67488" y="182988"/>
            <a:chExt cx="10545866" cy="5616223"/>
          </a:xfrm>
          <a:solidFill>
            <a:schemeClr val="accent2">
              <a:lumMod val="40000"/>
              <a:lumOff val="60000"/>
            </a:schemeClr>
          </a:solidFill>
        </p:grpSpPr>
        <p:grpSp>
          <p:nvGrpSpPr>
            <p:cNvPr id="3" name="Группа 2"/>
            <p:cNvGrpSpPr>
              <a:grpSpLocks/>
            </p:cNvGrpSpPr>
            <p:nvPr/>
          </p:nvGrpSpPr>
          <p:grpSpPr bwMode="auto">
            <a:xfrm>
              <a:off x="67488" y="991820"/>
              <a:ext cx="10545865" cy="4807391"/>
              <a:chOff x="67488" y="991820"/>
              <a:chExt cx="10545865" cy="4807391"/>
            </a:xfrm>
            <a:grpFill/>
          </p:grpSpPr>
          <p:sp>
            <p:nvSpPr>
              <p:cNvPr id="65" name="TextBox 64"/>
              <p:cNvSpPr txBox="1"/>
              <p:nvPr/>
            </p:nvSpPr>
            <p:spPr bwMode="auto">
              <a:xfrm>
                <a:off x="3251828" y="1108096"/>
                <a:ext cx="2517775" cy="892552"/>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Расходы на выполнение полномочий</a:t>
                </a:r>
                <a:br>
                  <a:rPr lang="ru-RU" sz="1000" dirty="0">
                    <a:solidFill>
                      <a:srgbClr val="000000"/>
                    </a:solidFill>
                    <a:latin typeface="Arial" charset="0"/>
                    <a:cs typeface="Arial" charset="0"/>
                  </a:rPr>
                </a:br>
                <a:r>
                  <a:rPr lang="ru-RU" sz="1000" dirty="0">
                    <a:solidFill>
                      <a:srgbClr val="000000"/>
                    </a:solidFill>
                    <a:latin typeface="Arial" charset="0"/>
                    <a:cs typeface="Arial" charset="0"/>
                  </a:rPr>
                  <a:t>в области ЖКХ, дорожного хозяйства, </a:t>
                </a:r>
                <a:br>
                  <a:rPr lang="ru-RU" sz="1000" dirty="0">
                    <a:solidFill>
                      <a:srgbClr val="000000"/>
                    </a:solidFill>
                    <a:latin typeface="Arial" charset="0"/>
                    <a:cs typeface="Arial" charset="0"/>
                  </a:rPr>
                </a:br>
                <a:r>
                  <a:rPr lang="ru-RU" sz="1000" dirty="0">
                    <a:solidFill>
                      <a:srgbClr val="000000"/>
                    </a:solidFill>
                    <a:latin typeface="Arial" charset="0"/>
                    <a:cs typeface="Arial" charset="0"/>
                  </a:rPr>
                  <a:t>транспортного обслуживания,</a:t>
                </a:r>
                <a:r>
                  <a:rPr lang="en-US" sz="1000" dirty="0">
                    <a:solidFill>
                      <a:srgbClr val="000000"/>
                    </a:solidFill>
                    <a:latin typeface="Arial" charset="0"/>
                    <a:cs typeface="Arial" charset="0"/>
                  </a:rPr>
                  <a:t> </a:t>
                </a:r>
                <a:r>
                  <a:rPr lang="ru-RU" sz="1000" dirty="0" smtClean="0">
                    <a:solidFill>
                      <a:srgbClr val="000000"/>
                    </a:solidFill>
                    <a:latin typeface="Arial" charset="0"/>
                    <a:cs typeface="Arial" charset="0"/>
                  </a:rPr>
                  <a:t>инвестиций </a:t>
                </a:r>
                <a:r>
                  <a:rPr lang="ru-RU" sz="1000" dirty="0">
                    <a:solidFill>
                      <a:srgbClr val="000000"/>
                    </a:solidFill>
                    <a:latin typeface="Arial" charset="0"/>
                    <a:cs typeface="Arial" charset="0"/>
                  </a:rPr>
                  <a:t>в объекты капитального</a:t>
                </a:r>
                <a:r>
                  <a:rPr lang="en-US" sz="1000" dirty="0">
                    <a:solidFill>
                      <a:srgbClr val="000000"/>
                    </a:solidFill>
                    <a:latin typeface="Arial" charset="0"/>
                    <a:cs typeface="Arial" charset="0"/>
                  </a:rPr>
                  <a:t> </a:t>
                </a:r>
                <a:r>
                  <a:rPr lang="ru-RU" sz="1000" dirty="0">
                    <a:solidFill>
                      <a:srgbClr val="000000"/>
                    </a:solidFill>
                    <a:latin typeface="Arial" charset="0"/>
                    <a:cs typeface="Arial" charset="0"/>
                  </a:rPr>
                  <a:t>строительства</a:t>
                </a:r>
                <a:endParaRPr lang="en-US"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5 175,0</a:t>
                </a:r>
              </a:p>
            </p:txBody>
          </p:sp>
          <p:cxnSp>
            <p:nvCxnSpPr>
              <p:cNvPr id="85" name="Прямая соединительная линия 84"/>
              <p:cNvCxnSpPr/>
              <p:nvPr/>
            </p:nvCxnSpPr>
            <p:spPr bwMode="auto">
              <a:xfrm flipV="1">
                <a:off x="1730375" y="2388228"/>
                <a:ext cx="7583997" cy="5723"/>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0" name="Прямая соединительная линия 89"/>
              <p:cNvCxnSpPr>
                <a:endCxn id="65" idx="2"/>
              </p:cNvCxnSpPr>
              <p:nvPr/>
            </p:nvCxnSpPr>
            <p:spPr bwMode="auto">
              <a:xfrm flipV="1">
                <a:off x="4510715" y="2000648"/>
                <a:ext cx="0" cy="409957"/>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72" name="TextBox 71"/>
              <p:cNvSpPr txBox="1"/>
              <p:nvPr/>
            </p:nvSpPr>
            <p:spPr bwMode="auto">
              <a:xfrm>
                <a:off x="6142196" y="5054388"/>
                <a:ext cx="1594364" cy="744823"/>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Транспортное обслуживание </a:t>
                </a:r>
              </a:p>
              <a:p>
                <a:pPr algn="ctr" eaLnBrk="1" hangingPunct="1">
                  <a:defRPr/>
                </a:pPr>
                <a:r>
                  <a:rPr lang="ru-RU" sz="1200" b="1" dirty="0" smtClean="0">
                    <a:solidFill>
                      <a:srgbClr val="000000"/>
                    </a:solidFill>
                    <a:latin typeface="Arial" charset="0"/>
                    <a:cs typeface="Arial" charset="0"/>
                  </a:rPr>
                  <a:t>1 197,7</a:t>
                </a:r>
              </a:p>
              <a:p>
                <a:pPr algn="ctr" eaLnBrk="1" hangingPunct="1">
                  <a:defRPr/>
                </a:pPr>
                <a:endParaRPr lang="ru-RU" sz="1200" b="1" dirty="0">
                  <a:solidFill>
                    <a:srgbClr val="000000"/>
                  </a:solidFill>
                  <a:latin typeface="Arial" charset="0"/>
                  <a:cs typeface="Arial" charset="0"/>
                </a:endParaRPr>
              </a:p>
            </p:txBody>
          </p:sp>
          <p:grpSp>
            <p:nvGrpSpPr>
              <p:cNvPr id="34825" name="Группа 6"/>
              <p:cNvGrpSpPr>
                <a:grpSpLocks/>
              </p:cNvGrpSpPr>
              <p:nvPr/>
            </p:nvGrpSpPr>
            <p:grpSpPr bwMode="auto">
              <a:xfrm>
                <a:off x="4003429" y="2643113"/>
                <a:ext cx="3696161" cy="2252536"/>
                <a:chOff x="4002403" y="2643379"/>
                <a:chExt cx="3695831" cy="2251807"/>
              </a:xfrm>
              <a:grpFill/>
            </p:grpSpPr>
            <p:sp>
              <p:nvSpPr>
                <p:cNvPr id="82" name="TextBox 81"/>
                <p:cNvSpPr txBox="1"/>
                <p:nvPr/>
              </p:nvSpPr>
              <p:spPr>
                <a:xfrm>
                  <a:off x="6140978" y="4156761"/>
                  <a:ext cx="1557256" cy="738425"/>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smtClean="0">
                      <a:solidFill>
                        <a:srgbClr val="000000"/>
                      </a:solidFill>
                      <a:latin typeface="Arial" charset="0"/>
                      <a:cs typeface="Arial" charset="0"/>
                    </a:rPr>
                    <a:t>Комплексное благоустройство дворов и скверов</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52,8</a:t>
                  </a:r>
                  <a:endParaRPr lang="ru-RU" sz="1200" b="1" dirty="0">
                    <a:solidFill>
                      <a:srgbClr val="000000"/>
                    </a:solidFill>
                    <a:latin typeface="Arial" charset="0"/>
                    <a:cs typeface="Arial" charset="0"/>
                  </a:endParaRPr>
                </a:p>
              </p:txBody>
            </p:sp>
            <p:sp>
              <p:nvSpPr>
                <p:cNvPr id="83" name="TextBox 82"/>
                <p:cNvSpPr txBox="1"/>
                <p:nvPr/>
              </p:nvSpPr>
              <p:spPr>
                <a:xfrm>
                  <a:off x="4002403" y="2643379"/>
                  <a:ext cx="1389430" cy="863715"/>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Переселение, операции с муниципальной </a:t>
                  </a:r>
                  <a:r>
                    <a:rPr lang="ru-RU" sz="1000" dirty="0" smtClean="0">
                      <a:solidFill>
                        <a:srgbClr val="000000"/>
                      </a:solidFill>
                      <a:latin typeface="Arial" charset="0"/>
                      <a:cs typeface="Arial" charset="0"/>
                    </a:rPr>
                    <a:t>собственностью и др.</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351,1</a:t>
                  </a:r>
                  <a:endParaRPr lang="ru-RU" sz="1200" b="1" dirty="0">
                    <a:solidFill>
                      <a:srgbClr val="000000"/>
                    </a:solidFill>
                    <a:latin typeface="Arial" charset="0"/>
                    <a:cs typeface="Arial" charset="0"/>
                  </a:endParaRPr>
                </a:p>
              </p:txBody>
            </p:sp>
          </p:grpSp>
          <p:cxnSp>
            <p:nvCxnSpPr>
              <p:cNvPr id="91" name="Прямая соединительная линия 90"/>
              <p:cNvCxnSpPr/>
              <p:nvPr/>
            </p:nvCxnSpPr>
            <p:spPr bwMode="auto">
              <a:xfrm flipH="1" flipV="1">
                <a:off x="5690208" y="5418118"/>
                <a:ext cx="455090" cy="1138"/>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129" name="Прямая соединительная линия 128"/>
              <p:cNvCxnSpPr/>
              <p:nvPr/>
            </p:nvCxnSpPr>
            <p:spPr bwMode="auto">
              <a:xfrm>
                <a:off x="5639784" y="2412896"/>
                <a:ext cx="50424" cy="2993346"/>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121" name="Прямая соединительная линия 120"/>
              <p:cNvCxnSpPr/>
              <p:nvPr/>
            </p:nvCxnSpPr>
            <p:spPr bwMode="auto">
              <a:xfrm flipH="1" flipV="1">
                <a:off x="5690208" y="4554768"/>
                <a:ext cx="427789" cy="1"/>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77" name="TextBox 76"/>
              <p:cNvSpPr txBox="1"/>
              <p:nvPr/>
            </p:nvSpPr>
            <p:spPr bwMode="auto">
              <a:xfrm>
                <a:off x="8563682" y="3415143"/>
                <a:ext cx="1641475" cy="738664"/>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Инвестиции в объекты капитального строительства </a:t>
                </a:r>
              </a:p>
              <a:p>
                <a:pPr algn="ctr" eaLnBrk="1" hangingPunct="1">
                  <a:defRPr/>
                </a:pPr>
                <a:r>
                  <a:rPr lang="ru-RU" sz="1200" b="1" dirty="0" smtClean="0">
                    <a:solidFill>
                      <a:srgbClr val="000000"/>
                    </a:solidFill>
                    <a:latin typeface="Arial" charset="0"/>
                    <a:cs typeface="Arial" charset="0"/>
                  </a:rPr>
                  <a:t>526,7</a:t>
                </a:r>
                <a:endParaRPr lang="ru-RU" sz="1200" b="1" dirty="0">
                  <a:solidFill>
                    <a:srgbClr val="000000"/>
                  </a:solidFill>
                  <a:latin typeface="Arial" charset="0"/>
                  <a:cs typeface="Arial" charset="0"/>
                </a:endParaRPr>
              </a:p>
            </p:txBody>
          </p:sp>
          <p:sp>
            <p:nvSpPr>
              <p:cNvPr id="78" name="TextBox 77"/>
              <p:cNvSpPr txBox="1"/>
              <p:nvPr/>
            </p:nvSpPr>
            <p:spPr bwMode="auto">
              <a:xfrm>
                <a:off x="9435647" y="4560307"/>
                <a:ext cx="968936" cy="430887"/>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Объекты </a:t>
                </a:r>
                <a:r>
                  <a:rPr lang="ru-RU" sz="1000" dirty="0" smtClean="0">
                    <a:solidFill>
                      <a:srgbClr val="000000"/>
                    </a:solidFill>
                    <a:latin typeface="Arial" charset="0"/>
                    <a:cs typeface="Arial" charset="0"/>
                  </a:rPr>
                  <a:t>ЖКХ</a:t>
                </a:r>
                <a:endParaRPr lang="ru-RU" sz="1000" dirty="0">
                  <a:solidFill>
                    <a:srgbClr val="000000"/>
                  </a:solidFill>
                  <a:latin typeface="Arial" charset="0"/>
                  <a:cs typeface="Arial" charset="0"/>
                </a:endParaRPr>
              </a:p>
              <a:p>
                <a:pPr algn="ctr" eaLnBrk="1" hangingPunct="1">
                  <a:defRPr/>
                </a:pPr>
                <a:r>
                  <a:rPr lang="ru-RU" sz="1200" b="1" smtClean="0">
                    <a:solidFill>
                      <a:srgbClr val="000000"/>
                    </a:solidFill>
                    <a:latin typeface="Arial" charset="0"/>
                    <a:cs typeface="Arial" charset="0"/>
                  </a:rPr>
                  <a:t>339,8</a:t>
                </a:r>
                <a:endParaRPr lang="en-US" sz="1200" b="1" dirty="0">
                  <a:solidFill>
                    <a:srgbClr val="000000"/>
                  </a:solidFill>
                  <a:latin typeface="Arial" charset="0"/>
                  <a:cs typeface="Arial" charset="0"/>
                </a:endParaRPr>
              </a:p>
            </p:txBody>
          </p:sp>
          <p:cxnSp>
            <p:nvCxnSpPr>
              <p:cNvPr id="103" name="Прямая соединительная линия 102"/>
              <p:cNvCxnSpPr/>
              <p:nvPr/>
            </p:nvCxnSpPr>
            <p:spPr bwMode="auto">
              <a:xfrm>
                <a:off x="9326127" y="2391090"/>
                <a:ext cx="3219" cy="1005786"/>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105" name="Прямая соединительная линия 104"/>
              <p:cNvCxnSpPr>
                <a:stCxn id="77" idx="2"/>
                <a:endCxn id="53" idx="0"/>
              </p:cNvCxnSpPr>
              <p:nvPr/>
            </p:nvCxnSpPr>
            <p:spPr bwMode="auto">
              <a:xfrm flipH="1">
                <a:off x="8620907" y="4153808"/>
                <a:ext cx="763513" cy="388439"/>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grpSp>
            <p:nvGrpSpPr>
              <p:cNvPr id="34843" name="Группа 3"/>
              <p:cNvGrpSpPr>
                <a:grpSpLocks/>
              </p:cNvGrpSpPr>
              <p:nvPr/>
            </p:nvGrpSpPr>
            <p:grpSpPr bwMode="auto">
              <a:xfrm>
                <a:off x="67488" y="2652898"/>
                <a:ext cx="7589818" cy="2627068"/>
                <a:chOff x="63283" y="2649068"/>
                <a:chExt cx="7586115" cy="2626632"/>
              </a:xfrm>
              <a:grpFill/>
            </p:grpSpPr>
            <p:sp>
              <p:nvSpPr>
                <p:cNvPr id="66" name="TextBox 65"/>
                <p:cNvSpPr txBox="1"/>
                <p:nvPr/>
              </p:nvSpPr>
              <p:spPr>
                <a:xfrm>
                  <a:off x="947288" y="2687539"/>
                  <a:ext cx="1640675"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Содержание городской территории </a:t>
                  </a:r>
                </a:p>
                <a:p>
                  <a:pPr algn="ctr" eaLnBrk="1" hangingPunct="1">
                    <a:defRPr/>
                  </a:pPr>
                  <a:r>
                    <a:rPr lang="ru-RU" sz="1200" b="1" dirty="0" smtClean="0">
                      <a:solidFill>
                        <a:srgbClr val="000000"/>
                      </a:solidFill>
                      <a:latin typeface="Arial" charset="0"/>
                      <a:cs typeface="Arial" charset="0"/>
                    </a:rPr>
                    <a:t>2 184,1</a:t>
                  </a:r>
                  <a:endParaRPr lang="ru-RU" sz="1200" b="1" dirty="0">
                    <a:solidFill>
                      <a:srgbClr val="000000"/>
                    </a:solidFill>
                    <a:latin typeface="Arial" charset="0"/>
                    <a:cs typeface="Arial" charset="0"/>
                  </a:endParaRPr>
                </a:p>
              </p:txBody>
            </p:sp>
            <p:sp>
              <p:nvSpPr>
                <p:cNvPr id="67" name="TextBox 66"/>
                <p:cNvSpPr txBox="1"/>
                <p:nvPr/>
              </p:nvSpPr>
              <p:spPr>
                <a:xfrm>
                  <a:off x="63283" y="3687198"/>
                  <a:ext cx="940928"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Уборка города </a:t>
                  </a:r>
                </a:p>
                <a:p>
                  <a:pPr algn="ctr" eaLnBrk="1" hangingPunct="1">
                    <a:defRPr/>
                  </a:pPr>
                  <a:r>
                    <a:rPr lang="ru-RU" sz="1200" b="1" dirty="0" smtClean="0">
                      <a:solidFill>
                        <a:srgbClr val="000000"/>
                      </a:solidFill>
                      <a:latin typeface="Arial" charset="0"/>
                      <a:cs typeface="Arial" charset="0"/>
                    </a:rPr>
                    <a:t>1 473,0</a:t>
                  </a:r>
                  <a:endParaRPr lang="ru-RU" sz="1200" b="1" dirty="0">
                    <a:solidFill>
                      <a:srgbClr val="000000"/>
                    </a:solidFill>
                    <a:latin typeface="Arial" charset="0"/>
                    <a:cs typeface="Arial" charset="0"/>
                  </a:endParaRPr>
                </a:p>
              </p:txBody>
            </p:sp>
            <p:sp>
              <p:nvSpPr>
                <p:cNvPr id="68" name="TextBox 67"/>
                <p:cNvSpPr txBox="1"/>
                <p:nvPr/>
              </p:nvSpPr>
              <p:spPr>
                <a:xfrm>
                  <a:off x="2587963" y="3683787"/>
                  <a:ext cx="1270688"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Территориальные округа </a:t>
                  </a:r>
                </a:p>
                <a:p>
                  <a:pPr algn="ctr" eaLnBrk="1" hangingPunct="1">
                    <a:defRPr/>
                  </a:pPr>
                  <a:r>
                    <a:rPr lang="ru-RU" sz="1200" b="1" dirty="0" smtClean="0">
                      <a:solidFill>
                        <a:srgbClr val="000000"/>
                      </a:solidFill>
                      <a:latin typeface="Arial" charset="0"/>
                      <a:cs typeface="Arial" charset="0"/>
                    </a:rPr>
                    <a:t>147,4</a:t>
                  </a:r>
                  <a:endParaRPr lang="ru-RU" sz="1200" b="1" dirty="0">
                    <a:solidFill>
                      <a:srgbClr val="000000"/>
                    </a:solidFill>
                    <a:latin typeface="Arial" charset="0"/>
                    <a:cs typeface="Arial" charset="0"/>
                  </a:endParaRPr>
                </a:p>
              </p:txBody>
            </p:sp>
            <p:sp>
              <p:nvSpPr>
                <p:cNvPr id="69" name="TextBox 68"/>
                <p:cNvSpPr txBox="1"/>
                <p:nvPr/>
              </p:nvSpPr>
              <p:spPr>
                <a:xfrm>
                  <a:off x="6114154" y="3385042"/>
                  <a:ext cx="1535244"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Ремонт жилищного фонда</a:t>
                  </a:r>
                  <a:r>
                    <a:rPr lang="en-US" sz="1000" dirty="0">
                      <a:solidFill>
                        <a:srgbClr val="000000"/>
                      </a:solidFill>
                      <a:latin typeface="Arial" charset="0"/>
                      <a:cs typeface="Arial" charset="0"/>
                    </a:rPr>
                    <a:t> </a:t>
                  </a:r>
                  <a:r>
                    <a:rPr lang="ru-RU" sz="1000" dirty="0">
                      <a:solidFill>
                        <a:srgbClr val="000000"/>
                      </a:solidFill>
                      <a:latin typeface="Arial" charset="0"/>
                      <a:cs typeface="Arial" charset="0"/>
                    </a:rPr>
                    <a:t>и коммун. </a:t>
                  </a:r>
                  <a:r>
                    <a:rPr lang="ru-RU" sz="1000" dirty="0" smtClean="0">
                      <a:solidFill>
                        <a:srgbClr val="000000"/>
                      </a:solidFill>
                      <a:latin typeface="Arial" charset="0"/>
                      <a:cs typeface="Arial" charset="0"/>
                    </a:rPr>
                    <a:t>инфраструктуры</a:t>
                  </a:r>
                  <a:r>
                    <a:rPr lang="ru-RU" sz="1000" dirty="0">
                      <a:solidFill>
                        <a:srgbClr val="000000"/>
                      </a:solidFill>
                      <a:latin typeface="Arial" charset="0"/>
                      <a:cs typeface="Arial" charset="0"/>
                    </a:rPr>
                    <a:t>. </a:t>
                  </a:r>
                  <a:r>
                    <a:rPr lang="ru-RU" sz="1200" b="1" dirty="0" smtClean="0">
                      <a:solidFill>
                        <a:srgbClr val="000000"/>
                      </a:solidFill>
                      <a:latin typeface="Arial" charset="0"/>
                      <a:cs typeface="Arial" charset="0"/>
                    </a:rPr>
                    <a:t>327,2</a:t>
                  </a:r>
                  <a:endParaRPr lang="ru-RU" sz="1200" b="1" dirty="0">
                    <a:solidFill>
                      <a:srgbClr val="000000"/>
                    </a:solidFill>
                    <a:latin typeface="Arial" charset="0"/>
                    <a:cs typeface="Arial" charset="0"/>
                  </a:endParaRPr>
                </a:p>
              </p:txBody>
            </p:sp>
            <p:sp>
              <p:nvSpPr>
                <p:cNvPr id="70" name="TextBox 69"/>
                <p:cNvSpPr txBox="1"/>
                <p:nvPr/>
              </p:nvSpPr>
              <p:spPr>
                <a:xfrm>
                  <a:off x="1815663" y="4537159"/>
                  <a:ext cx="1223366" cy="738541"/>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ru-RU" sz="1000" dirty="0">
                      <a:solidFill>
                        <a:srgbClr val="000000"/>
                      </a:solidFill>
                      <a:latin typeface="Arial" charset="0"/>
                      <a:cs typeface="Arial" charset="0"/>
                    </a:rPr>
                    <a:t>Содержание объектов </a:t>
                  </a:r>
                  <a:r>
                    <a:rPr lang="ru-RU" sz="1000" dirty="0" err="1" smtClean="0">
                      <a:solidFill>
                        <a:srgbClr val="000000"/>
                      </a:solidFill>
                      <a:latin typeface="Arial" charset="0"/>
                      <a:cs typeface="Arial" charset="0"/>
                    </a:rPr>
                    <a:t>инфрастуктуры</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140,5</a:t>
                  </a:r>
                  <a:endParaRPr lang="ru-RU" sz="1200" b="1" dirty="0">
                    <a:solidFill>
                      <a:srgbClr val="000000"/>
                    </a:solidFill>
                    <a:latin typeface="Arial" charset="0"/>
                    <a:cs typeface="Arial" charset="0"/>
                  </a:endParaRPr>
                </a:p>
              </p:txBody>
            </p:sp>
            <p:sp>
              <p:nvSpPr>
                <p:cNvPr id="71" name="TextBox 70"/>
                <p:cNvSpPr txBox="1"/>
                <p:nvPr/>
              </p:nvSpPr>
              <p:spPr>
                <a:xfrm>
                  <a:off x="6110841" y="2649068"/>
                  <a:ext cx="1520890" cy="584678"/>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Ремонт и содержание дорожной сети</a:t>
                  </a:r>
                </a:p>
                <a:p>
                  <a:pPr algn="ctr" eaLnBrk="1" hangingPunct="1">
                    <a:defRPr/>
                  </a:pPr>
                  <a:r>
                    <a:rPr lang="ru-RU" sz="1200" b="1" dirty="0" smtClean="0">
                      <a:solidFill>
                        <a:srgbClr val="000000"/>
                      </a:solidFill>
                      <a:latin typeface="Arial" charset="0"/>
                      <a:cs typeface="Arial" charset="0"/>
                    </a:rPr>
                    <a:t>496,6</a:t>
                  </a:r>
                  <a:endParaRPr lang="ru-RU" sz="1200" b="1" dirty="0">
                    <a:solidFill>
                      <a:srgbClr val="000000"/>
                    </a:solidFill>
                    <a:latin typeface="Arial" charset="0"/>
                    <a:cs typeface="Arial" charset="0"/>
                  </a:endParaRPr>
                </a:p>
              </p:txBody>
            </p:sp>
          </p:grpSp>
          <p:cxnSp>
            <p:nvCxnSpPr>
              <p:cNvPr id="87" name="Прямая соединительная линия 86"/>
              <p:cNvCxnSpPr>
                <a:stCxn id="67" idx="0"/>
              </p:cNvCxnSpPr>
              <p:nvPr/>
            </p:nvCxnSpPr>
            <p:spPr bwMode="auto">
              <a:xfrm flipV="1">
                <a:off x="538182" y="3473716"/>
                <a:ext cx="793" cy="217486"/>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88" name="Прямая соединительная линия 87"/>
              <p:cNvCxnSpPr/>
              <p:nvPr/>
            </p:nvCxnSpPr>
            <p:spPr bwMode="auto">
              <a:xfrm>
                <a:off x="531811" y="3451840"/>
                <a:ext cx="2557464" cy="21"/>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89" name="Прямая соединительная линия 88"/>
              <p:cNvCxnSpPr/>
              <p:nvPr/>
            </p:nvCxnSpPr>
            <p:spPr bwMode="auto">
              <a:xfrm>
                <a:off x="3089275" y="3466832"/>
                <a:ext cx="1588" cy="215900"/>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2" name="Прямая соединительная линия 91"/>
              <p:cNvCxnSpPr/>
              <p:nvPr/>
            </p:nvCxnSpPr>
            <p:spPr bwMode="auto">
              <a:xfrm>
                <a:off x="2169622" y="3451840"/>
                <a:ext cx="5499" cy="1089463"/>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3" name="Прямая соединительная линия 92"/>
              <p:cNvCxnSpPr/>
              <p:nvPr/>
            </p:nvCxnSpPr>
            <p:spPr bwMode="auto">
              <a:xfrm>
                <a:off x="1342437" y="3451840"/>
                <a:ext cx="7635" cy="1089463"/>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57" name="Прямая соединительная линия 56"/>
              <p:cNvCxnSpPr/>
              <p:nvPr/>
            </p:nvCxnSpPr>
            <p:spPr bwMode="auto">
              <a:xfrm>
                <a:off x="1730375" y="2410604"/>
                <a:ext cx="1" cy="280771"/>
              </a:xfrm>
              <a:prstGeom prst="line">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74" name="TextBox 73"/>
              <p:cNvSpPr txBox="1"/>
              <p:nvPr/>
            </p:nvSpPr>
            <p:spPr bwMode="auto">
              <a:xfrm>
                <a:off x="3958983" y="4788319"/>
                <a:ext cx="1381695" cy="430887"/>
              </a:xfrm>
              <a:prstGeom prst="rect">
                <a:avLst/>
              </a:prstGeom>
              <a:grp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Народный бюджет </a:t>
                </a:r>
                <a:endParaRPr lang="en-US" sz="1000" dirty="0">
                  <a:solidFill>
                    <a:srgbClr val="000000"/>
                  </a:solidFill>
                  <a:latin typeface="Arial" charset="0"/>
                  <a:cs typeface="Arial" charset="0"/>
                </a:endParaRPr>
              </a:p>
              <a:p>
                <a:pPr algn="ctr" eaLnBrk="1" hangingPunct="1">
                  <a:defRPr/>
                </a:pPr>
                <a:r>
                  <a:rPr lang="en-US" sz="1200" b="1" dirty="0" smtClean="0">
                    <a:solidFill>
                      <a:srgbClr val="000000"/>
                    </a:solidFill>
                    <a:latin typeface="Arial" charset="0"/>
                    <a:cs typeface="Arial" charset="0"/>
                  </a:rPr>
                  <a:t>38</a:t>
                </a:r>
                <a:r>
                  <a:rPr lang="ru-RU" sz="1200" b="1" dirty="0" smtClean="0">
                    <a:solidFill>
                      <a:srgbClr val="000000"/>
                    </a:solidFill>
                    <a:latin typeface="Arial" charset="0"/>
                    <a:cs typeface="Arial" charset="0"/>
                  </a:rPr>
                  <a:t>,8</a:t>
                </a:r>
                <a:endParaRPr lang="ru-RU" sz="1200" b="1" dirty="0">
                  <a:solidFill>
                    <a:srgbClr val="000000"/>
                  </a:solidFill>
                  <a:latin typeface="Arial" charset="0"/>
                  <a:cs typeface="Arial" charset="0"/>
                </a:endParaRPr>
              </a:p>
            </p:txBody>
          </p:sp>
          <p:sp>
            <p:nvSpPr>
              <p:cNvPr id="75" name="TextBox 74"/>
              <p:cNvSpPr txBox="1"/>
              <p:nvPr/>
            </p:nvSpPr>
            <p:spPr bwMode="auto">
              <a:xfrm>
                <a:off x="138175" y="4541303"/>
                <a:ext cx="1412875" cy="584775"/>
              </a:xfrm>
              <a:prstGeom prst="rect">
                <a:avLst/>
              </a:prstGeom>
              <a:grpFill/>
              <a:ln w="12700">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sz="1000" dirty="0" smtClean="0">
                    <a:solidFill>
                      <a:srgbClr val="000000"/>
                    </a:solidFill>
                    <a:latin typeface="Arial" charset="0"/>
                    <a:cs typeface="Arial" charset="0"/>
                  </a:rPr>
                  <a:t>Содержание </a:t>
                </a:r>
                <a:r>
                  <a:rPr lang="ru-RU" sz="1000" dirty="0">
                    <a:solidFill>
                      <a:srgbClr val="000000"/>
                    </a:solidFill>
                    <a:latin typeface="Arial" charset="0"/>
                    <a:cs typeface="Arial" charset="0"/>
                  </a:rPr>
                  <a:t>средств наружного </a:t>
                </a:r>
                <a:r>
                  <a:rPr lang="ru-RU" sz="1000" dirty="0" smtClean="0">
                    <a:solidFill>
                      <a:srgbClr val="000000"/>
                    </a:solidFill>
                    <a:latin typeface="Arial" charset="0"/>
                    <a:cs typeface="Arial" charset="0"/>
                  </a:rPr>
                  <a:t>освещения </a:t>
                </a:r>
                <a:r>
                  <a:rPr lang="ru-RU" sz="1200" b="1" dirty="0" smtClean="0">
                    <a:solidFill>
                      <a:srgbClr val="000000"/>
                    </a:solidFill>
                    <a:latin typeface="Arial" charset="0"/>
                    <a:cs typeface="Arial" charset="0"/>
                  </a:rPr>
                  <a:t>423,2</a:t>
                </a:r>
                <a:endParaRPr lang="ru-RU" sz="1200" b="1" dirty="0">
                  <a:solidFill>
                    <a:srgbClr val="000000"/>
                  </a:solidFill>
                  <a:latin typeface="Arial" charset="0"/>
                  <a:cs typeface="Arial" charset="0"/>
                </a:endParaRPr>
              </a:p>
            </p:txBody>
          </p:sp>
          <p:sp>
            <p:nvSpPr>
              <p:cNvPr id="34859" name="Text Box 4"/>
              <p:cNvSpPr txBox="1">
                <a:spLocks noChangeArrowheads="1"/>
              </p:cNvSpPr>
              <p:nvPr/>
            </p:nvSpPr>
            <p:spPr bwMode="auto">
              <a:xfrm>
                <a:off x="9796962" y="991820"/>
                <a:ext cx="816391" cy="307777"/>
              </a:xfrm>
              <a:prstGeom prst="rect">
                <a:avLst/>
              </a:prstGeom>
              <a:grpFill/>
              <a:ln w="9525">
                <a:solidFill>
                  <a:srgbClr val="000000"/>
                </a:solidFill>
                <a:miter lim="800000"/>
                <a:headEnd/>
                <a:tailEnd/>
              </a:ln>
              <a:extLst/>
            </p:spPr>
            <p:txBody>
              <a:bodyPr wrap="non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eaLnBrk="1" hangingPunct="1">
                  <a:spcBef>
                    <a:spcPct val="0"/>
                  </a:spcBef>
                  <a:spcAft>
                    <a:spcPct val="0"/>
                  </a:spcAft>
                  <a:buClrTx/>
                  <a:buSzTx/>
                  <a:buFontTx/>
                  <a:buNone/>
                </a:pPr>
                <a:r>
                  <a:rPr lang="ru-RU" altLang="ru-RU" sz="1400" dirty="0">
                    <a:solidFill>
                      <a:schemeClr val="tx1"/>
                    </a:solidFill>
                    <a:latin typeface="Times New Roman" panose="02020603050405020304" pitchFamily="18" charset="0"/>
                    <a:cs typeface="Times New Roman" panose="02020603050405020304" pitchFamily="18" charset="0"/>
                  </a:rPr>
                  <a:t>млн. руб</a:t>
                </a:r>
                <a:r>
                  <a:rPr lang="en-US" altLang="ru-RU" sz="1400" dirty="0">
                    <a:solidFill>
                      <a:schemeClr val="tx1"/>
                    </a:solidFill>
                    <a:latin typeface="Times New Roman" panose="02020603050405020304" pitchFamily="18" charset="0"/>
                    <a:cs typeface="Times New Roman" panose="02020603050405020304" pitchFamily="18" charset="0"/>
                  </a:rPr>
                  <a:t>.</a:t>
                </a:r>
                <a:endParaRPr lang="ru-RU" altLang="ru-RU" sz="1400" dirty="0">
                  <a:solidFill>
                    <a:schemeClr val="tx1"/>
                  </a:solidFill>
                  <a:latin typeface="Times New Roman" panose="02020603050405020304" pitchFamily="18" charset="0"/>
                  <a:cs typeface="Times New Roman" panose="02020603050405020304" pitchFamily="18" charset="0"/>
                </a:endParaRPr>
              </a:p>
            </p:txBody>
          </p:sp>
        </p:grpSp>
        <p:sp>
          <p:nvSpPr>
            <p:cNvPr id="23553" name="Rectangle 2"/>
            <p:cNvSpPr>
              <a:spLocks noChangeArrowheads="1"/>
            </p:cNvSpPr>
            <p:nvPr/>
          </p:nvSpPr>
          <p:spPr bwMode="auto">
            <a:xfrm>
              <a:off x="1248570" y="182988"/>
              <a:ext cx="9364784" cy="715030"/>
            </a:xfrm>
            <a:prstGeom prst="rect">
              <a:avLst/>
            </a:prstGeom>
            <a:noFill/>
            <a:ln w="9525">
              <a:noFill/>
              <a:miter lim="800000"/>
              <a:headEnd/>
              <a:tailEnd/>
            </a:ln>
            <a:extLst/>
          </p:spPr>
          <p:txBody>
            <a:bodyPr wrap="square" anchor="ct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a:spcBef>
                  <a:spcPct val="0"/>
                </a:spcBef>
                <a:spcAft>
                  <a:spcPct val="0"/>
                </a:spcAft>
                <a:buClrTx/>
                <a:buSzTx/>
                <a:buNone/>
              </a:pPr>
              <a:r>
                <a:rPr lang="ru-RU" altLang="ru-RU" sz="1400" dirty="0" smtClean="0">
                  <a:solidFill>
                    <a:schemeClr val="tx1"/>
                  </a:solidFill>
                  <a:latin typeface="Times New Roman" panose="02020603050405020304" pitchFamily="18" charset="0"/>
                  <a:cs typeface="Times New Roman" panose="02020603050405020304" pitchFamily="18" charset="0"/>
                </a:rPr>
                <a:t>Расходы </a:t>
              </a:r>
              <a:r>
                <a:rPr lang="ru-RU" altLang="ru-RU" sz="1400" dirty="0">
                  <a:solidFill>
                    <a:schemeClr val="tx1"/>
                  </a:solidFill>
                  <a:latin typeface="Times New Roman" panose="02020603050405020304" pitchFamily="18" charset="0"/>
                  <a:cs typeface="Times New Roman" panose="02020603050405020304" pitchFamily="18" charset="0"/>
                </a:rPr>
                <a:t>бюджета муниципального образования город Тула на выполнение полномочий в области ЖКХ, дорожного хозяйства, транспортного обслуживания населения, </a:t>
              </a:r>
              <a:r>
                <a:rPr lang="ru-RU" altLang="ru-RU" sz="1400" dirty="0" smtClean="0">
                  <a:solidFill>
                    <a:schemeClr val="tx1"/>
                  </a:solidFill>
                  <a:latin typeface="Times New Roman" panose="02020603050405020304" pitchFamily="18" charset="0"/>
                  <a:cs typeface="Times New Roman" panose="02020603050405020304" pitchFamily="18" charset="0"/>
                </a:rPr>
                <a:t>инвестиций </a:t>
              </a:r>
              <a:r>
                <a:rPr lang="ru-RU" altLang="ru-RU" sz="1400" dirty="0">
                  <a:solidFill>
                    <a:schemeClr val="tx1"/>
                  </a:solidFill>
                  <a:latin typeface="Times New Roman" panose="02020603050405020304" pitchFamily="18" charset="0"/>
                  <a:cs typeface="Times New Roman" panose="02020603050405020304" pitchFamily="18" charset="0"/>
                </a:rPr>
                <a:t>в объекты капитального строительства в </a:t>
              </a:r>
              <a:r>
                <a:rPr lang="ru-RU" altLang="ru-RU" sz="1400" dirty="0" smtClean="0">
                  <a:solidFill>
                    <a:schemeClr val="tx1"/>
                  </a:solidFill>
                  <a:latin typeface="Times New Roman" panose="02020603050405020304" pitchFamily="18" charset="0"/>
                  <a:cs typeface="Times New Roman" panose="02020603050405020304" pitchFamily="18" charset="0"/>
                </a:rPr>
                <a:t>2023 году </a:t>
              </a:r>
            </a:p>
            <a:p>
              <a:pPr algn="ctr">
                <a:spcBef>
                  <a:spcPct val="0"/>
                </a:spcBef>
                <a:spcAft>
                  <a:spcPct val="0"/>
                </a:spcAft>
                <a:buClrTx/>
                <a:buSzTx/>
                <a:buNone/>
              </a:pPr>
              <a:r>
                <a:rPr lang="ru-RU" sz="1400" dirty="0" smtClean="0">
                  <a:solidFill>
                    <a:schemeClr val="tx1"/>
                  </a:solidFill>
                  <a:latin typeface="Times New Roman" panose="02020603050405020304" pitchFamily="18" charset="0"/>
                  <a:cs typeface="Times New Roman" panose="02020603050405020304" pitchFamily="18" charset="0"/>
                </a:rPr>
                <a:t>(</a:t>
              </a:r>
              <a:r>
                <a:rPr lang="ru-RU" sz="1400" dirty="0">
                  <a:solidFill>
                    <a:schemeClr val="tx1"/>
                  </a:solidFill>
                  <a:latin typeface="Times New Roman" panose="02020603050405020304" pitchFamily="18" charset="0"/>
                  <a:cs typeface="Times New Roman" panose="02020603050405020304" pitchFamily="18" charset="0"/>
                </a:rPr>
                <a:t>решение Тульской городской Думы </a:t>
              </a:r>
              <a:r>
                <a:rPr lang="ru-RU" sz="1400" dirty="0">
                  <a:ln w="0"/>
                  <a:solidFill>
                    <a:schemeClr val="tx1"/>
                  </a:solidFill>
                  <a:latin typeface="Times New Roman" panose="02020603050405020304" pitchFamily="18" charset="0"/>
                  <a:cs typeface="Times New Roman" panose="02020603050405020304" pitchFamily="18" charset="0"/>
                </a:rPr>
                <a:t>от </a:t>
              </a:r>
              <a:r>
                <a:rPr lang="ru-RU" sz="1400" dirty="0" smtClean="0">
                  <a:ln w="0"/>
                  <a:solidFill>
                    <a:schemeClr val="tx1"/>
                  </a:solidFill>
                  <a:latin typeface="Times New Roman" panose="02020603050405020304" pitchFamily="18" charset="0"/>
                  <a:cs typeface="Times New Roman" panose="02020603050405020304" pitchFamily="18" charset="0"/>
                </a:rPr>
                <a:t>28.06.2023 № </a:t>
              </a:r>
              <a:r>
                <a:rPr lang="en-US" sz="1400" dirty="0" smtClean="0">
                  <a:ln w="0"/>
                  <a:solidFill>
                    <a:schemeClr val="tx1"/>
                  </a:solidFill>
                  <a:latin typeface="Times New Roman" panose="02020603050405020304" pitchFamily="18" charset="0"/>
                  <a:cs typeface="Times New Roman" panose="02020603050405020304" pitchFamily="18" charset="0"/>
                </a:rPr>
                <a:t>50</a:t>
              </a:r>
              <a:r>
                <a:rPr lang="ru-RU" sz="1400" dirty="0" smtClean="0">
                  <a:ln w="0"/>
                  <a:solidFill>
                    <a:schemeClr val="tx1"/>
                  </a:solidFill>
                  <a:latin typeface="Times New Roman" panose="02020603050405020304" pitchFamily="18" charset="0"/>
                  <a:cs typeface="Times New Roman" panose="02020603050405020304" pitchFamily="18" charset="0"/>
                </a:rPr>
                <a:t>/</a:t>
              </a:r>
              <a:r>
                <a:rPr lang="en-US" sz="1400" dirty="0" smtClean="0">
                  <a:ln w="0"/>
                  <a:solidFill>
                    <a:schemeClr val="tx1"/>
                  </a:solidFill>
                  <a:latin typeface="Times New Roman" panose="02020603050405020304" pitchFamily="18" charset="0"/>
                  <a:cs typeface="Times New Roman" panose="02020603050405020304" pitchFamily="18" charset="0"/>
                </a:rPr>
                <a:t>1103</a:t>
              </a:r>
              <a:r>
                <a:rPr lang="ru-RU" sz="1400" dirty="0" smtClean="0">
                  <a:solidFill>
                    <a:schemeClr val="tx1"/>
                  </a:solidFill>
                  <a:latin typeface="Times New Roman" panose="02020603050405020304" pitchFamily="18" charset="0"/>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p:txBody>
        </p:sp>
      </p:grpSp>
      <p:cxnSp>
        <p:nvCxnSpPr>
          <p:cNvPr id="55" name="Прямая соединительная линия 54"/>
          <p:cNvCxnSpPr/>
          <p:nvPr/>
        </p:nvCxnSpPr>
        <p:spPr bwMode="auto">
          <a:xfrm>
            <a:off x="10660363" y="4246675"/>
            <a:ext cx="742009" cy="366943"/>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sp>
        <p:nvSpPr>
          <p:cNvPr id="53" name="TextBox 52"/>
          <p:cNvSpPr txBox="1"/>
          <p:nvPr/>
        </p:nvSpPr>
        <p:spPr bwMode="auto">
          <a:xfrm>
            <a:off x="9242661" y="4624404"/>
            <a:ext cx="1166884" cy="892552"/>
          </a:xfrm>
          <a:prstGeom prst="rect">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ru-RU" sz="1000" dirty="0">
                <a:solidFill>
                  <a:srgbClr val="000000"/>
                </a:solidFill>
                <a:latin typeface="Arial" charset="0"/>
                <a:cs typeface="Arial" charset="0"/>
              </a:rPr>
              <a:t>Объекты </a:t>
            </a:r>
            <a:r>
              <a:rPr lang="ru-RU" sz="1000" dirty="0" smtClean="0">
                <a:solidFill>
                  <a:srgbClr val="000000"/>
                </a:solidFill>
                <a:latin typeface="Arial" charset="0"/>
                <a:cs typeface="Arial" charset="0"/>
              </a:rPr>
              <a:t>транспортной инфраструктуры </a:t>
            </a:r>
          </a:p>
          <a:p>
            <a:pPr algn="ctr" eaLnBrk="1" hangingPunct="1">
              <a:defRPr/>
            </a:pPr>
            <a:r>
              <a:rPr lang="ru-RU" sz="1000" dirty="0" smtClean="0">
                <a:solidFill>
                  <a:srgbClr val="000000"/>
                </a:solidFill>
                <a:latin typeface="Arial" charset="0"/>
                <a:cs typeface="Arial" charset="0"/>
              </a:rPr>
              <a:t>и прочее</a:t>
            </a:r>
            <a:endParaRPr lang="ru-RU" sz="1000" dirty="0">
              <a:solidFill>
                <a:srgbClr val="000000"/>
              </a:solidFill>
              <a:latin typeface="Arial" charset="0"/>
              <a:cs typeface="Arial" charset="0"/>
            </a:endParaRPr>
          </a:p>
          <a:p>
            <a:pPr algn="ctr" eaLnBrk="1" hangingPunct="1">
              <a:defRPr/>
            </a:pPr>
            <a:r>
              <a:rPr lang="ru-RU" sz="1200" b="1" dirty="0" smtClean="0">
                <a:solidFill>
                  <a:srgbClr val="000000"/>
                </a:solidFill>
                <a:latin typeface="Arial" charset="0"/>
                <a:cs typeface="Arial" charset="0"/>
              </a:rPr>
              <a:t>186,9</a:t>
            </a:r>
            <a:endParaRPr lang="en-US" sz="1200" b="1" dirty="0">
              <a:solidFill>
                <a:srgbClr val="000000"/>
              </a:solidFill>
              <a:latin typeface="Arial" charset="0"/>
              <a:cs typeface="Arial" charset="0"/>
            </a:endParaRPr>
          </a:p>
        </p:txBody>
      </p:sp>
      <p:cxnSp>
        <p:nvCxnSpPr>
          <p:cNvPr id="61" name="Прямая соединительная линия 60"/>
          <p:cNvCxnSpPr/>
          <p:nvPr/>
        </p:nvCxnSpPr>
        <p:spPr bwMode="auto">
          <a:xfrm flipH="1" flipV="1">
            <a:off x="6242447" y="5135680"/>
            <a:ext cx="357887" cy="1"/>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79" name="Прямая соединительная линия 78"/>
          <p:cNvCxnSpPr/>
          <p:nvPr/>
        </p:nvCxnSpPr>
        <p:spPr bwMode="auto">
          <a:xfrm>
            <a:off x="6591533" y="3237868"/>
            <a:ext cx="499736" cy="0"/>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80" name="Прямая соединительная линия 79"/>
          <p:cNvCxnSpPr/>
          <p:nvPr/>
        </p:nvCxnSpPr>
        <p:spPr bwMode="auto">
          <a:xfrm flipH="1">
            <a:off x="6564702" y="3859281"/>
            <a:ext cx="513829" cy="13979"/>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4" name="Прямая соединительная линия 93"/>
          <p:cNvCxnSpPr/>
          <p:nvPr/>
        </p:nvCxnSpPr>
        <p:spPr bwMode="auto">
          <a:xfrm flipH="1" flipV="1">
            <a:off x="6295938" y="3076436"/>
            <a:ext cx="295595" cy="2803"/>
          </a:xfrm>
          <a:prstGeom prst="straightConnector1">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cxnSp>
        <p:nvCxnSpPr>
          <p:cNvPr id="95" name="Прямая соединительная линия 94"/>
          <p:cNvCxnSpPr>
            <a:endCxn id="66" idx="2"/>
          </p:cNvCxnSpPr>
          <p:nvPr/>
        </p:nvCxnSpPr>
        <p:spPr bwMode="auto">
          <a:xfrm flipV="1">
            <a:off x="2343288" y="3316462"/>
            <a:ext cx="0" cy="166029"/>
          </a:xfrm>
          <a:prstGeom prst="line">
            <a:avLst/>
          </a:prstGeom>
          <a:solidFill>
            <a:schemeClr val="accent2">
              <a:lumMod val="40000"/>
              <a:lumOff val="60000"/>
            </a:schemeClr>
          </a:solidFill>
          <a:ln w="12700">
            <a:solidFill>
              <a:schemeClr val="tx1"/>
            </a:solidFill>
          </a:ln>
        </p:spPr>
        <p:style>
          <a:lnRef idx="1">
            <a:schemeClr val="accent3"/>
          </a:lnRef>
          <a:fillRef idx="2">
            <a:schemeClr val="accent3"/>
          </a:fillRef>
          <a:effectRef idx="1">
            <a:schemeClr val="accent3"/>
          </a:effectRef>
          <a:fontRef idx="minor">
            <a:schemeClr val="dk1"/>
          </a:fontRef>
        </p:style>
      </p:cxnSp>
    </p:spTree>
    <p:extLst>
      <p:ext uri="{BB962C8B-B14F-4D97-AF65-F5344CB8AC3E}">
        <p14:creationId xmlns:p14="http://schemas.microsoft.com/office/powerpoint/2010/main" val="3166532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873852" y="47963"/>
            <a:ext cx="10673126" cy="1353212"/>
            <a:chOff x="-517724" y="-984492"/>
            <a:chExt cx="9217781" cy="2208183"/>
          </a:xfrm>
        </p:grpSpPr>
        <p:sp>
          <p:nvSpPr>
            <p:cNvPr id="32781" name="Rectangle 2"/>
            <p:cNvSpPr>
              <a:spLocks noChangeArrowheads="1"/>
            </p:cNvSpPr>
            <p:nvPr/>
          </p:nvSpPr>
          <p:spPr bwMode="auto">
            <a:xfrm>
              <a:off x="-517724" y="-984492"/>
              <a:ext cx="9127282" cy="155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pPr>
              <a:r>
                <a:rPr lang="ru-RU" altLang="ru-RU" sz="1800" dirty="0">
                  <a:solidFill>
                    <a:prstClr val="black"/>
                  </a:solidFill>
                  <a:latin typeface="Times New Roman" panose="02020603050405020304" pitchFamily="18" charset="0"/>
                  <a:cs typeface="Times New Roman" panose="02020603050405020304" pitchFamily="18" charset="0"/>
                </a:rPr>
                <a:t>Распределение бюджетных ассигнований  бюджета </a:t>
              </a:r>
              <a:r>
                <a:rPr lang="ru-RU" altLang="ru-RU" sz="1800" dirty="0" smtClean="0">
                  <a:solidFill>
                    <a:prstClr val="black"/>
                  </a:solidFill>
                  <a:latin typeface="Times New Roman" panose="02020603050405020304" pitchFamily="18" charset="0"/>
                  <a:cs typeface="Times New Roman" panose="02020603050405020304" pitchFamily="18" charset="0"/>
                </a:rPr>
                <a:t>муниципального образования </a:t>
              </a:r>
              <a:r>
                <a:rPr lang="ru-RU" altLang="ru-RU" sz="1800" dirty="0">
                  <a:solidFill>
                    <a:prstClr val="black"/>
                  </a:solidFill>
                  <a:latin typeface="Times New Roman" panose="02020603050405020304" pitchFamily="18" charset="0"/>
                  <a:cs typeface="Times New Roman" panose="02020603050405020304" pitchFamily="18" charset="0"/>
                </a:rPr>
                <a:t>город Тула на </a:t>
              </a:r>
              <a:r>
                <a:rPr lang="ru-RU" altLang="ru-RU" sz="1800" dirty="0" smtClean="0">
                  <a:solidFill>
                    <a:prstClr val="black"/>
                  </a:solidFill>
                  <a:latin typeface="Times New Roman" panose="02020603050405020304" pitchFamily="18" charset="0"/>
                  <a:cs typeface="Times New Roman" panose="02020603050405020304" pitchFamily="18" charset="0"/>
                </a:rPr>
                <a:t>2023 </a:t>
              </a:r>
              <a:r>
                <a:rPr lang="ru-RU" altLang="ru-RU" sz="1800" dirty="0">
                  <a:solidFill>
                    <a:prstClr val="black"/>
                  </a:solidFill>
                  <a:latin typeface="Times New Roman" panose="02020603050405020304" pitchFamily="18" charset="0"/>
                  <a:cs typeface="Times New Roman" panose="02020603050405020304" pitchFamily="18" charset="0"/>
                </a:rPr>
                <a:t>год на финансирование </a:t>
              </a:r>
              <a:r>
                <a:rPr lang="ru-RU" altLang="ru-RU" sz="1800" dirty="0" smtClean="0">
                  <a:solidFill>
                    <a:prstClr val="black"/>
                  </a:solidFill>
                  <a:latin typeface="Times New Roman" panose="02020603050405020304" pitchFamily="18" charset="0"/>
                  <a:cs typeface="Times New Roman" panose="02020603050405020304" pitchFamily="18" charset="0"/>
                </a:rPr>
                <a:t>отраслей </a:t>
              </a:r>
              <a:r>
                <a:rPr lang="ru-RU" altLang="ru-RU" sz="1800" dirty="0">
                  <a:solidFill>
                    <a:prstClr val="black"/>
                  </a:solidFill>
                  <a:latin typeface="Times New Roman" panose="02020603050405020304" pitchFamily="18" charset="0"/>
                  <a:cs typeface="Times New Roman" panose="02020603050405020304" pitchFamily="18" charset="0"/>
                </a:rPr>
                <a:t>социальной </a:t>
              </a:r>
              <a:r>
                <a:rPr lang="ru-RU" altLang="ru-RU" sz="1800" dirty="0" smtClean="0">
                  <a:solidFill>
                    <a:prstClr val="black"/>
                  </a:solidFill>
                  <a:latin typeface="Times New Roman" panose="02020603050405020304" pitchFamily="18" charset="0"/>
                  <a:cs typeface="Times New Roman" panose="02020603050405020304" pitchFamily="18" charset="0"/>
                </a:rPr>
                <a:t>сферы </a:t>
              </a:r>
              <a:r>
                <a:rPr lang="ru-RU" sz="1800" dirty="0" smtClean="0">
                  <a:solidFill>
                    <a:schemeClr val="tx1"/>
                  </a:solidFill>
                  <a:latin typeface="Times New Roman" panose="02020603050405020304" pitchFamily="18" charset="0"/>
                  <a:cs typeface="Times New Roman" panose="02020603050405020304" pitchFamily="18" charset="0"/>
                </a:rPr>
                <a:t>(</a:t>
              </a:r>
            </a:p>
            <a:p>
              <a:pPr lvl="0" algn="ctr">
                <a:spcBef>
                  <a:spcPct val="0"/>
                </a:spcBef>
                <a:spcAft>
                  <a:spcPct val="0"/>
                </a:spcAft>
                <a:buClrTx/>
                <a:buSzTx/>
                <a:buNone/>
              </a:pPr>
              <a:r>
                <a:rPr lang="ru-RU" sz="1800" dirty="0" smtClean="0">
                  <a:solidFill>
                    <a:schemeClr val="bg1"/>
                  </a:solidFill>
                  <a:latin typeface="Times New Roman" panose="02020603050405020304" pitchFamily="18" charset="0"/>
                  <a:cs typeface="Times New Roman" panose="02020603050405020304" pitchFamily="18" charset="0"/>
                </a:rPr>
                <a:t>(</a:t>
              </a:r>
              <a:r>
                <a:rPr lang="ru-RU" sz="1800" dirty="0">
                  <a:solidFill>
                    <a:schemeClr val="bg1"/>
                  </a:solidFill>
                  <a:latin typeface="Times New Roman" panose="02020603050405020304" pitchFamily="18" charset="0"/>
                  <a:cs typeface="Times New Roman" panose="02020603050405020304" pitchFamily="18" charset="0"/>
                </a:rPr>
                <a:t>решение Тульской городской Думы </a:t>
              </a:r>
              <a:r>
                <a:rPr lang="ru-RU" sz="1800" dirty="0">
                  <a:ln w="0"/>
                  <a:solidFill>
                    <a:schemeClr val="bg1"/>
                  </a:solidFill>
                  <a:latin typeface="Times New Roman" panose="02020603050405020304" pitchFamily="18" charset="0"/>
                  <a:cs typeface="Times New Roman" panose="02020603050405020304" pitchFamily="18" charset="0"/>
                </a:rPr>
                <a:t>от </a:t>
              </a:r>
              <a:r>
                <a:rPr lang="ru-RU" sz="1800" dirty="0" smtClean="0">
                  <a:ln w="0"/>
                  <a:solidFill>
                    <a:schemeClr val="bg1"/>
                  </a:solidFill>
                  <a:latin typeface="Times New Roman" panose="02020603050405020304" pitchFamily="18" charset="0"/>
                  <a:cs typeface="Times New Roman" panose="02020603050405020304" pitchFamily="18" charset="0"/>
                </a:rPr>
                <a:t>28.06.2023 № </a:t>
              </a:r>
              <a:r>
                <a:rPr lang="en-US" sz="1800" dirty="0" smtClean="0">
                  <a:ln w="0"/>
                  <a:solidFill>
                    <a:schemeClr val="bg1"/>
                  </a:solidFill>
                  <a:latin typeface="Times New Roman" panose="02020603050405020304" pitchFamily="18" charset="0"/>
                  <a:cs typeface="Times New Roman" panose="02020603050405020304" pitchFamily="18" charset="0"/>
                </a:rPr>
                <a:t>50</a:t>
              </a:r>
              <a:r>
                <a:rPr lang="ru-RU" sz="1800" dirty="0" smtClean="0">
                  <a:ln w="0"/>
                  <a:solidFill>
                    <a:schemeClr val="bg1"/>
                  </a:solidFill>
                  <a:latin typeface="Times New Roman" panose="02020603050405020304" pitchFamily="18" charset="0"/>
                  <a:cs typeface="Times New Roman" panose="02020603050405020304" pitchFamily="18" charset="0"/>
                </a:rPr>
                <a:t>/</a:t>
              </a:r>
              <a:r>
                <a:rPr lang="en-US" sz="1800" dirty="0" smtClean="0">
                  <a:ln w="0"/>
                  <a:solidFill>
                    <a:schemeClr val="bg1"/>
                  </a:solidFill>
                  <a:latin typeface="Times New Roman" panose="02020603050405020304" pitchFamily="18" charset="0"/>
                  <a:cs typeface="Times New Roman" panose="02020603050405020304" pitchFamily="18" charset="0"/>
                </a:rPr>
                <a:t>1103</a:t>
              </a:r>
              <a:r>
                <a:rPr lang="ru-RU" sz="1800" dirty="0" smtClean="0">
                  <a:solidFill>
                    <a:schemeClr val="bg1"/>
                  </a:solidFill>
                  <a:latin typeface="Times New Roman" panose="02020603050405020304" pitchFamily="18" charset="0"/>
                  <a:cs typeface="Times New Roman" panose="02020603050405020304" pitchFamily="18" charset="0"/>
                </a:rPr>
                <a:t>)</a:t>
              </a:r>
              <a:endParaRPr lang="ru-RU" altLang="ru-RU" sz="1800" dirty="0">
                <a:solidFill>
                  <a:schemeClr val="bg1"/>
                </a:solidFill>
                <a:latin typeface="Arial" panose="020B0604020202020204" pitchFamily="34" charset="0"/>
                <a:cs typeface="Arial" panose="020B0604020202020204" pitchFamily="34" charset="0"/>
              </a:endParaRPr>
            </a:p>
          </p:txBody>
        </p:sp>
        <p:sp>
          <p:nvSpPr>
            <p:cNvPr id="32782" name="Text Box 3"/>
            <p:cNvSpPr txBox="1">
              <a:spLocks noChangeArrowheads="1"/>
            </p:cNvSpPr>
            <p:nvPr/>
          </p:nvSpPr>
          <p:spPr bwMode="auto">
            <a:xfrm>
              <a:off x="7935523" y="721458"/>
              <a:ext cx="764534" cy="50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pPr>
              <a:r>
                <a:rPr lang="ru-RU" altLang="ru-RU" sz="1400" dirty="0">
                  <a:solidFill>
                    <a:prstClr val="black"/>
                  </a:solidFill>
                  <a:latin typeface="Times New Roman" panose="02020603050405020304" pitchFamily="18" charset="0"/>
                  <a:cs typeface="Times New Roman" panose="02020603050405020304" pitchFamily="18" charset="0"/>
                </a:rPr>
                <a:t>млн. руб.</a:t>
              </a:r>
            </a:p>
          </p:txBody>
        </p:sp>
      </p:grpSp>
      <p:sp>
        <p:nvSpPr>
          <p:cNvPr id="22531" name="Text Box 220"/>
          <p:cNvSpPr txBox="1">
            <a:spLocks noChangeArrowheads="1"/>
          </p:cNvSpPr>
          <p:nvPr/>
        </p:nvSpPr>
        <p:spPr bwMode="auto">
          <a:xfrm>
            <a:off x="4825315" y="3686090"/>
            <a:ext cx="2665413" cy="769441"/>
          </a:xfrm>
          <a:prstGeom prst="rect">
            <a:avLst/>
          </a:prstGeom>
          <a:solidFill>
            <a:srgbClr val="339966"/>
          </a:solidFill>
          <a:ln w="9525">
            <a:solidFill>
              <a:schemeClr val="tx1"/>
            </a:solidFill>
            <a:miter lim="800000"/>
            <a:headEnd/>
            <a:tailEnd/>
          </a:ln>
          <a:effectLst>
            <a:glow rad="76200">
              <a:schemeClr val="accent1">
                <a:alpha val="92000"/>
              </a:schemeClr>
            </a:glow>
          </a:effectLst>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Расходы на отрасли</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dirty="0">
                <a:solidFill>
                  <a:prstClr val="white"/>
                </a:solidFill>
                <a:latin typeface="Times New Roman" panose="02020603050405020304" pitchFamily="18" charset="0"/>
                <a:cs typeface="Times New Roman" panose="02020603050405020304" pitchFamily="18" charset="0"/>
              </a:rPr>
              <a:t>социальной сферы</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600" b="1" dirty="0" smtClean="0">
                <a:solidFill>
                  <a:prstClr val="white"/>
                </a:solidFill>
                <a:latin typeface="Times New Roman" panose="02020603050405020304" pitchFamily="18" charset="0"/>
                <a:cs typeface="Times New Roman" panose="02020603050405020304" pitchFamily="18" charset="0"/>
              </a:rPr>
              <a:t>14 595,7</a:t>
            </a:r>
            <a:endParaRPr lang="ru-RU" altLang="ru-RU" sz="1600" b="1" dirty="0">
              <a:solidFill>
                <a:prstClr val="white"/>
              </a:solidFill>
              <a:latin typeface="Times New Roman" panose="02020603050405020304" pitchFamily="18" charset="0"/>
              <a:cs typeface="Times New Roman" panose="02020603050405020304" pitchFamily="18" charset="0"/>
            </a:endParaRPr>
          </a:p>
        </p:txBody>
      </p:sp>
      <p:grpSp>
        <p:nvGrpSpPr>
          <p:cNvPr id="83028" name="Group 84"/>
          <p:cNvGrpSpPr>
            <a:grpSpLocks/>
          </p:cNvGrpSpPr>
          <p:nvPr/>
        </p:nvGrpSpPr>
        <p:grpSpPr bwMode="auto">
          <a:xfrm>
            <a:off x="1847851" y="1484314"/>
            <a:ext cx="3095625" cy="2160587"/>
            <a:chOff x="204" y="935"/>
            <a:chExt cx="1950" cy="1361"/>
          </a:xfrm>
          <a:effectLst>
            <a:glow rad="76200">
              <a:schemeClr val="accent1">
                <a:alpha val="92000"/>
              </a:schemeClr>
            </a:glow>
          </a:effectLst>
        </p:grpSpPr>
        <p:sp>
          <p:nvSpPr>
            <p:cNvPr id="31784" name="Text Box 220"/>
            <p:cNvSpPr txBox="1">
              <a:spLocks noChangeArrowheads="1"/>
            </p:cNvSpPr>
            <p:nvPr/>
          </p:nvSpPr>
          <p:spPr bwMode="auto">
            <a:xfrm>
              <a:off x="204" y="935"/>
              <a:ext cx="1679" cy="33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Образование</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b="1" dirty="0" smtClean="0">
                  <a:solidFill>
                    <a:prstClr val="white"/>
                  </a:solidFill>
                  <a:latin typeface="Times New Roman" panose="02020603050405020304" pitchFamily="18" charset="0"/>
                  <a:cs typeface="Times New Roman" panose="02020603050405020304" pitchFamily="18" charset="0"/>
                </a:rPr>
                <a:t>12 969,3</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85" name="Line 49"/>
            <p:cNvSpPr>
              <a:spLocks noChangeShapeType="1"/>
            </p:cNvSpPr>
            <p:nvPr/>
          </p:nvSpPr>
          <p:spPr bwMode="auto">
            <a:xfrm flipH="1" flipV="1">
              <a:off x="1791" y="1298"/>
              <a:ext cx="363" cy="998"/>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Times New Roman" panose="02020603050405020304" pitchFamily="18" charset="0"/>
                <a:cs typeface="Times New Roman" panose="02020603050405020304" pitchFamily="18" charset="0"/>
              </a:endParaRPr>
            </a:p>
          </p:txBody>
        </p:sp>
      </p:grpSp>
      <p:grpSp>
        <p:nvGrpSpPr>
          <p:cNvPr id="83030" name="Group 86"/>
          <p:cNvGrpSpPr>
            <a:grpSpLocks/>
          </p:cNvGrpSpPr>
          <p:nvPr/>
        </p:nvGrpSpPr>
        <p:grpSpPr bwMode="auto">
          <a:xfrm>
            <a:off x="7248526" y="1484314"/>
            <a:ext cx="3241675" cy="2160587"/>
            <a:chOff x="3606" y="935"/>
            <a:chExt cx="2042" cy="1361"/>
          </a:xfrm>
          <a:effectLst>
            <a:glow rad="76200">
              <a:schemeClr val="accent1">
                <a:alpha val="92000"/>
              </a:schemeClr>
            </a:glow>
          </a:effectLst>
        </p:grpSpPr>
        <p:sp>
          <p:nvSpPr>
            <p:cNvPr id="31782" name="Text Box 220"/>
            <p:cNvSpPr txBox="1">
              <a:spLocks noChangeArrowheads="1"/>
            </p:cNvSpPr>
            <p:nvPr/>
          </p:nvSpPr>
          <p:spPr bwMode="auto">
            <a:xfrm>
              <a:off x="3969" y="935"/>
              <a:ext cx="1679" cy="33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Социальная политика</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b="1" dirty="0" smtClean="0">
                  <a:solidFill>
                    <a:prstClr val="white"/>
                  </a:solidFill>
                  <a:latin typeface="Times New Roman" panose="02020603050405020304" pitchFamily="18" charset="0"/>
                  <a:cs typeface="Times New Roman" panose="02020603050405020304" pitchFamily="18" charset="0"/>
                </a:rPr>
                <a:t>236,9</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83" name="Line 51"/>
            <p:cNvSpPr>
              <a:spLocks noChangeShapeType="1"/>
            </p:cNvSpPr>
            <p:nvPr/>
          </p:nvSpPr>
          <p:spPr bwMode="auto">
            <a:xfrm flipV="1">
              <a:off x="3606" y="1298"/>
              <a:ext cx="499" cy="998"/>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Times New Roman" panose="02020603050405020304" pitchFamily="18" charset="0"/>
                <a:cs typeface="Times New Roman" panose="02020603050405020304" pitchFamily="18" charset="0"/>
              </a:endParaRPr>
            </a:p>
          </p:txBody>
        </p:sp>
      </p:grpSp>
      <p:grpSp>
        <p:nvGrpSpPr>
          <p:cNvPr id="6" name="Группа 5"/>
          <p:cNvGrpSpPr>
            <a:grpSpLocks/>
          </p:cNvGrpSpPr>
          <p:nvPr/>
        </p:nvGrpSpPr>
        <p:grpSpPr bwMode="auto">
          <a:xfrm>
            <a:off x="4852988" y="4460875"/>
            <a:ext cx="2665412" cy="1847850"/>
            <a:chOff x="3349624" y="4383088"/>
            <a:chExt cx="2665413" cy="1847850"/>
          </a:xfrm>
          <a:effectLst>
            <a:glow rad="76200">
              <a:schemeClr val="accent1">
                <a:alpha val="92000"/>
              </a:schemeClr>
            </a:glow>
          </a:effectLst>
        </p:grpSpPr>
        <p:sp>
          <p:nvSpPr>
            <p:cNvPr id="31780" name="Text Box 220"/>
            <p:cNvSpPr txBox="1">
              <a:spLocks noChangeArrowheads="1"/>
            </p:cNvSpPr>
            <p:nvPr/>
          </p:nvSpPr>
          <p:spPr bwMode="auto">
            <a:xfrm>
              <a:off x="3349624" y="5703888"/>
              <a:ext cx="2665413" cy="52705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Физическая культура и спорт</a:t>
              </a:r>
            </a:p>
            <a:p>
              <a:pPr algn="ctr" fontAlgn="base">
                <a:spcBef>
                  <a:spcPct val="0"/>
                </a:spcBef>
                <a:spcAft>
                  <a:spcPct val="0"/>
                </a:spcAft>
                <a:buClrTx/>
                <a:buSzTx/>
                <a:buFontTx/>
                <a:buNone/>
                <a:defRPr/>
              </a:pPr>
              <a:r>
                <a:rPr lang="ru-RU" altLang="ru-RU" sz="1400" b="1" dirty="0" smtClean="0">
                  <a:solidFill>
                    <a:prstClr val="white"/>
                  </a:solidFill>
                  <a:latin typeface="Times New Roman" panose="02020603050405020304" pitchFamily="18" charset="0"/>
                  <a:cs typeface="Times New Roman" panose="02020603050405020304" pitchFamily="18" charset="0"/>
                </a:rPr>
                <a:t>683,8</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81" name="Line 52"/>
            <p:cNvSpPr>
              <a:spLocks noChangeShapeType="1"/>
            </p:cNvSpPr>
            <p:nvPr/>
          </p:nvSpPr>
          <p:spPr bwMode="auto">
            <a:xfrm flipH="1">
              <a:off x="4661391" y="4383088"/>
              <a:ext cx="50" cy="1278160"/>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Arial" panose="020B0604020202020204" pitchFamily="34" charset="0"/>
                <a:cs typeface="Arial" panose="020B0604020202020204" pitchFamily="34" charset="0"/>
              </a:endParaRPr>
            </a:p>
          </p:txBody>
        </p:sp>
      </p:grpSp>
      <p:grpSp>
        <p:nvGrpSpPr>
          <p:cNvPr id="5" name="Группа 4"/>
          <p:cNvGrpSpPr>
            <a:grpSpLocks/>
          </p:cNvGrpSpPr>
          <p:nvPr/>
        </p:nvGrpSpPr>
        <p:grpSpPr bwMode="auto">
          <a:xfrm>
            <a:off x="4852988" y="1318050"/>
            <a:ext cx="2519363" cy="2277253"/>
            <a:chOff x="3337225" y="1324767"/>
            <a:chExt cx="2519364" cy="2277493"/>
          </a:xfrm>
          <a:effectLst>
            <a:glow rad="76200">
              <a:schemeClr val="accent1">
                <a:alpha val="92000"/>
              </a:schemeClr>
            </a:glow>
          </a:effectLst>
        </p:grpSpPr>
        <p:sp>
          <p:nvSpPr>
            <p:cNvPr id="31778" name="Text Box 220"/>
            <p:cNvSpPr txBox="1">
              <a:spLocks noChangeArrowheads="1"/>
            </p:cNvSpPr>
            <p:nvPr/>
          </p:nvSpPr>
          <p:spPr bwMode="auto">
            <a:xfrm>
              <a:off x="3337225" y="1324767"/>
              <a:ext cx="2519364" cy="738742"/>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fontAlgn="base">
                <a:spcBef>
                  <a:spcPct val="0"/>
                </a:spcBef>
                <a:spcAft>
                  <a:spcPct val="0"/>
                </a:spcAft>
                <a:buClrTx/>
                <a:buSzTx/>
                <a:buNone/>
                <a:defRPr/>
              </a:pPr>
              <a:r>
                <a:rPr lang="ru-RU" altLang="ru-RU" sz="1400" dirty="0" smtClean="0">
                  <a:solidFill>
                    <a:prstClr val="white"/>
                  </a:solidFill>
                  <a:latin typeface="Times New Roman" panose="02020603050405020304" pitchFamily="18" charset="0"/>
                  <a:cs typeface="Times New Roman" panose="02020603050405020304" pitchFamily="18" charset="0"/>
                </a:rPr>
                <a:t>Культура</a:t>
              </a:r>
              <a:r>
                <a:rPr lang="ru-RU" altLang="ru-RU" sz="1400" dirty="0" smtClean="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кинематография</a:t>
              </a:r>
            </a:p>
            <a:p>
              <a:pPr algn="ctr" fontAlgn="base">
                <a:spcBef>
                  <a:spcPct val="0"/>
                </a:spcBef>
                <a:spcAft>
                  <a:spcPct val="0"/>
                </a:spcAft>
                <a:buClrTx/>
                <a:buSzTx/>
                <a:buFontTx/>
                <a:buNone/>
                <a:defRPr/>
              </a:pPr>
              <a:r>
                <a:rPr lang="ru-RU" altLang="ru-RU" sz="1400" dirty="0">
                  <a:solidFill>
                    <a:prstClr val="white"/>
                  </a:solidFill>
                  <a:latin typeface="Times New Roman" panose="02020603050405020304" pitchFamily="18" charset="0"/>
                  <a:cs typeface="Times New Roman" panose="02020603050405020304" pitchFamily="18" charset="0"/>
                </a:rPr>
                <a:t/>
              </a:r>
              <a:br>
                <a:rPr lang="ru-RU" altLang="ru-RU" sz="1400" dirty="0">
                  <a:solidFill>
                    <a:prstClr val="white"/>
                  </a:solidFill>
                  <a:latin typeface="Times New Roman" panose="02020603050405020304" pitchFamily="18" charset="0"/>
                  <a:cs typeface="Times New Roman" panose="02020603050405020304" pitchFamily="18" charset="0"/>
                </a:rPr>
              </a:br>
              <a:r>
                <a:rPr lang="ru-RU" altLang="ru-RU" sz="1400" b="1" dirty="0" smtClean="0">
                  <a:solidFill>
                    <a:prstClr val="white"/>
                  </a:solidFill>
                  <a:latin typeface="Times New Roman" panose="02020603050405020304" pitchFamily="18" charset="0"/>
                  <a:cs typeface="Times New Roman" panose="02020603050405020304" pitchFamily="18" charset="0"/>
                </a:rPr>
                <a:t>705,7</a:t>
              </a:r>
              <a:endParaRPr lang="ru-RU" altLang="ru-RU" sz="1400" b="1" dirty="0">
                <a:solidFill>
                  <a:prstClr val="white"/>
                </a:solidFill>
                <a:latin typeface="Times New Roman" panose="02020603050405020304" pitchFamily="18" charset="0"/>
                <a:cs typeface="Times New Roman" panose="02020603050405020304" pitchFamily="18" charset="0"/>
              </a:endParaRPr>
            </a:p>
          </p:txBody>
        </p:sp>
        <p:sp>
          <p:nvSpPr>
            <p:cNvPr id="31779" name="Line 53"/>
            <p:cNvSpPr>
              <a:spLocks noChangeShapeType="1"/>
            </p:cNvSpPr>
            <p:nvPr/>
          </p:nvSpPr>
          <p:spPr bwMode="auto">
            <a:xfrm flipV="1">
              <a:off x="4661391" y="2017714"/>
              <a:ext cx="0" cy="1584546"/>
            </a:xfrm>
            <a:prstGeom prst="line">
              <a:avLst/>
            </a:prstGeom>
            <a:noFill/>
            <a:ln w="317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ru-RU" dirty="0">
                <a:solidFill>
                  <a:prstClr val="black"/>
                </a:solidFill>
                <a:latin typeface="Arial" panose="020B0604020202020204" pitchFamily="34" charset="0"/>
                <a:cs typeface="Arial" panose="020B0604020202020204" pitchFamily="34" charset="0"/>
              </a:endParaRPr>
            </a:p>
          </p:txBody>
        </p:sp>
      </p:grpSp>
      <p:grpSp>
        <p:nvGrpSpPr>
          <p:cNvPr id="83034" name="Group 90"/>
          <p:cNvGrpSpPr>
            <a:grpSpLocks/>
          </p:cNvGrpSpPr>
          <p:nvPr/>
        </p:nvGrpSpPr>
        <p:grpSpPr bwMode="auto">
          <a:xfrm>
            <a:off x="8256588" y="2042427"/>
            <a:ext cx="2233612" cy="1943100"/>
            <a:chOff x="4241" y="1253"/>
            <a:chExt cx="1407" cy="1224"/>
          </a:xfrm>
          <a:effectLst>
            <a:glow rad="76200">
              <a:schemeClr val="accent1">
                <a:alpha val="92000"/>
              </a:schemeClr>
            </a:glow>
          </a:effectLst>
        </p:grpSpPr>
        <p:sp>
          <p:nvSpPr>
            <p:cNvPr id="31756" name="AutoShape 80"/>
            <p:cNvSpPr>
              <a:spLocks noChangeArrowheads="1"/>
            </p:cNvSpPr>
            <p:nvPr/>
          </p:nvSpPr>
          <p:spPr bwMode="auto">
            <a:xfrm>
              <a:off x="4241" y="2160"/>
              <a:ext cx="1316" cy="317"/>
            </a:xfrm>
            <a:prstGeom prst="homePlate">
              <a:avLst>
                <a:gd name="adj" fmla="val 12108"/>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grpSp>
          <p:nvGrpSpPr>
            <p:cNvPr id="31757" name="Group 89"/>
            <p:cNvGrpSpPr>
              <a:grpSpLocks/>
            </p:cNvGrpSpPr>
            <p:nvPr/>
          </p:nvGrpSpPr>
          <p:grpSpPr bwMode="auto">
            <a:xfrm>
              <a:off x="4241" y="1253"/>
              <a:ext cx="1407" cy="1215"/>
              <a:chOff x="4241" y="1253"/>
              <a:chExt cx="1407" cy="1215"/>
            </a:xfrm>
          </p:grpSpPr>
          <p:grpSp>
            <p:nvGrpSpPr>
              <p:cNvPr id="31758" name="Group 83"/>
              <p:cNvGrpSpPr>
                <a:grpSpLocks/>
              </p:cNvGrpSpPr>
              <p:nvPr/>
            </p:nvGrpSpPr>
            <p:grpSpPr bwMode="auto">
              <a:xfrm>
                <a:off x="4241" y="1253"/>
                <a:ext cx="1407" cy="1215"/>
                <a:chOff x="4241" y="1268"/>
                <a:chExt cx="1407" cy="1215"/>
              </a:xfrm>
            </p:grpSpPr>
            <p:sp>
              <p:nvSpPr>
                <p:cNvPr id="31760" name="Rectangle 73"/>
                <p:cNvSpPr>
                  <a:spLocks noChangeArrowheads="1"/>
                </p:cNvSpPr>
                <p:nvPr/>
              </p:nvSpPr>
              <p:spPr bwMode="auto">
                <a:xfrm>
                  <a:off x="5602" y="1268"/>
                  <a:ext cx="46" cy="121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sp>
              <p:nvSpPr>
                <p:cNvPr id="31761" name="AutoShape 75"/>
                <p:cNvSpPr>
                  <a:spLocks noChangeArrowheads="1"/>
                </p:cNvSpPr>
                <p:nvPr/>
              </p:nvSpPr>
              <p:spPr bwMode="auto">
                <a:xfrm>
                  <a:off x="4241" y="1344"/>
                  <a:ext cx="1316" cy="317"/>
                </a:xfrm>
                <a:prstGeom prst="homePlate">
                  <a:avLst>
                    <a:gd name="adj" fmla="val 12108"/>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sp>
              <p:nvSpPr>
                <p:cNvPr id="31762" name="AutoShape 78"/>
                <p:cNvSpPr>
                  <a:spLocks noChangeArrowheads="1"/>
                </p:cNvSpPr>
                <p:nvPr/>
              </p:nvSpPr>
              <p:spPr bwMode="auto">
                <a:xfrm>
                  <a:off x="4241" y="1706"/>
                  <a:ext cx="1316" cy="409"/>
                </a:xfrm>
                <a:prstGeom prst="homePlate">
                  <a:avLst>
                    <a:gd name="adj" fmla="val 9385"/>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sp>
              <p:nvSpPr>
                <p:cNvPr id="31763" name="Text Box 79"/>
                <p:cNvSpPr txBox="1">
                  <a:spLocks noChangeArrowheads="1"/>
                </p:cNvSpPr>
                <p:nvPr/>
              </p:nvSpPr>
              <p:spPr bwMode="auto">
                <a:xfrm>
                  <a:off x="4332" y="1706"/>
                  <a:ext cx="1196" cy="40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Социальное обеспечение населения </a:t>
                  </a:r>
                  <a:br>
                    <a:rPr lang="ru-RU" altLang="ru-RU" sz="1200" dirty="0">
                      <a:solidFill>
                        <a:prstClr val="white"/>
                      </a:solidFill>
                      <a:latin typeface="Times New Roman" panose="02020603050405020304" pitchFamily="18" charset="0"/>
                      <a:cs typeface="Times New Roman" panose="02020603050405020304" pitchFamily="18" charset="0"/>
                    </a:rPr>
                  </a:br>
                  <a:r>
                    <a:rPr lang="ru-RU" altLang="ru-RU" sz="1200" dirty="0" smtClean="0">
                      <a:solidFill>
                        <a:prstClr val="white"/>
                      </a:solidFill>
                      <a:latin typeface="Times New Roman" panose="02020603050405020304" pitchFamily="18" charset="0"/>
                      <a:cs typeface="Times New Roman" panose="02020603050405020304" pitchFamily="18" charset="0"/>
                    </a:rPr>
                    <a:t>60,7</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sp>
              <p:nvSpPr>
                <p:cNvPr id="31764" name="Text Box 81"/>
                <p:cNvSpPr txBox="1">
                  <a:spLocks noChangeArrowheads="1"/>
                </p:cNvSpPr>
                <p:nvPr/>
              </p:nvSpPr>
              <p:spPr bwMode="auto">
                <a:xfrm>
                  <a:off x="4332" y="2192"/>
                  <a:ext cx="1196" cy="29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Охрана семьи и детства </a:t>
                  </a:r>
                  <a:r>
                    <a:rPr lang="ru-RU" altLang="ru-RU" sz="1200" dirty="0" smtClean="0">
                      <a:solidFill>
                        <a:prstClr val="white"/>
                      </a:solidFill>
                      <a:latin typeface="Times New Roman" panose="02020603050405020304" pitchFamily="18" charset="0"/>
                      <a:cs typeface="Times New Roman" panose="02020603050405020304" pitchFamily="18" charset="0"/>
                    </a:rPr>
                    <a:t>138,0</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sp>
            <p:nvSpPr>
              <p:cNvPr id="31759" name="Text Box 76"/>
              <p:cNvSpPr txBox="1">
                <a:spLocks noChangeArrowheads="1"/>
              </p:cNvSpPr>
              <p:nvPr/>
            </p:nvSpPr>
            <p:spPr bwMode="auto">
              <a:xfrm>
                <a:off x="4332" y="1344"/>
                <a:ext cx="1196" cy="29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Пенсионное обеспечение </a:t>
                </a:r>
                <a:r>
                  <a:rPr lang="ru-RU" altLang="ru-RU" sz="1200" dirty="0" smtClean="0">
                    <a:solidFill>
                      <a:prstClr val="white"/>
                    </a:solidFill>
                    <a:latin typeface="Times New Roman" panose="02020603050405020304" pitchFamily="18" charset="0"/>
                    <a:cs typeface="Times New Roman" panose="02020603050405020304" pitchFamily="18" charset="0"/>
                  </a:rPr>
                  <a:t>38,2</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grpSp>
        <p:nvGrpSpPr>
          <p:cNvPr id="31765" name="Group 59"/>
          <p:cNvGrpSpPr>
            <a:grpSpLocks/>
          </p:cNvGrpSpPr>
          <p:nvPr/>
        </p:nvGrpSpPr>
        <p:grpSpPr bwMode="auto">
          <a:xfrm>
            <a:off x="1990728" y="2723586"/>
            <a:ext cx="2089150" cy="489151"/>
            <a:chOff x="158" y="1344"/>
            <a:chExt cx="1497" cy="226"/>
          </a:xfrm>
        </p:grpSpPr>
        <p:sp>
          <p:nvSpPr>
            <p:cNvPr id="31776" name="AutoShape 55"/>
            <p:cNvSpPr>
              <a:spLocks noChangeArrowheads="1"/>
            </p:cNvSpPr>
            <p:nvPr/>
          </p:nvSpPr>
          <p:spPr bwMode="auto">
            <a:xfrm rot="10800000">
              <a:off x="158" y="1344"/>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200" dirty="0">
                <a:solidFill>
                  <a:prstClr val="black"/>
                </a:solidFill>
                <a:latin typeface="Times New Roman" panose="02020603050405020304" pitchFamily="18" charset="0"/>
                <a:cs typeface="Times New Roman" panose="02020603050405020304" pitchFamily="18" charset="0"/>
              </a:endParaRPr>
            </a:p>
          </p:txBody>
        </p:sp>
        <p:sp>
          <p:nvSpPr>
            <p:cNvPr id="31777" name="Text Box 58"/>
            <p:cNvSpPr txBox="1">
              <a:spLocks noChangeArrowheads="1"/>
            </p:cNvSpPr>
            <p:nvPr/>
          </p:nvSpPr>
          <p:spPr bwMode="auto">
            <a:xfrm>
              <a:off x="239" y="1354"/>
              <a:ext cx="1389" cy="21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Общее </a:t>
              </a:r>
              <a:r>
                <a:rPr lang="ru-RU" altLang="ru-RU" sz="1200" dirty="0" smtClean="0">
                  <a:solidFill>
                    <a:prstClr val="white"/>
                  </a:solidFill>
                  <a:latin typeface="Times New Roman" panose="02020603050405020304" pitchFamily="18" charset="0"/>
                  <a:cs typeface="Times New Roman" panose="02020603050405020304" pitchFamily="18" charset="0"/>
                </a:rPr>
                <a:t>образование </a:t>
              </a:r>
            </a:p>
            <a:p>
              <a:pP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7</a:t>
              </a:r>
              <a:r>
                <a:rPr lang="ru-RU" altLang="ru-RU" sz="1200" dirty="0" smtClean="0">
                  <a:solidFill>
                    <a:prstClr val="white"/>
                  </a:solidFill>
                  <a:latin typeface="Times New Roman" panose="02020603050405020304" pitchFamily="18" charset="0"/>
                  <a:cs typeface="Times New Roman" panose="02020603050405020304" pitchFamily="18" charset="0"/>
                </a:rPr>
                <a:t> 000,6</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nvGrpSpPr>
          <p:cNvPr id="31766" name="Group 60"/>
          <p:cNvGrpSpPr>
            <a:grpSpLocks/>
          </p:cNvGrpSpPr>
          <p:nvPr/>
        </p:nvGrpSpPr>
        <p:grpSpPr bwMode="auto">
          <a:xfrm>
            <a:off x="2005276" y="2151258"/>
            <a:ext cx="2101894" cy="498004"/>
            <a:chOff x="158" y="1344"/>
            <a:chExt cx="1497" cy="226"/>
          </a:xfrm>
        </p:grpSpPr>
        <p:sp>
          <p:nvSpPr>
            <p:cNvPr id="31774" name="AutoShape 61"/>
            <p:cNvSpPr>
              <a:spLocks noChangeArrowheads="1"/>
            </p:cNvSpPr>
            <p:nvPr/>
          </p:nvSpPr>
          <p:spPr bwMode="auto">
            <a:xfrm rot="10800000">
              <a:off x="158" y="1344"/>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31775" name="Text Box 62"/>
            <p:cNvSpPr txBox="1">
              <a:spLocks noChangeArrowheads="1"/>
            </p:cNvSpPr>
            <p:nvPr/>
          </p:nvSpPr>
          <p:spPr bwMode="auto">
            <a:xfrm>
              <a:off x="219" y="1353"/>
              <a:ext cx="1361" cy="21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smtClean="0">
                  <a:solidFill>
                    <a:prstClr val="white"/>
                  </a:solidFill>
                  <a:latin typeface="Times New Roman" panose="02020603050405020304" pitchFamily="18" charset="0"/>
                  <a:cs typeface="Times New Roman" panose="02020603050405020304" pitchFamily="18" charset="0"/>
                </a:rPr>
                <a:t>Дошкольное образование </a:t>
              </a:r>
            </a:p>
            <a:p>
              <a:pPr fontAlgn="base">
                <a:spcBef>
                  <a:spcPct val="0"/>
                </a:spcBef>
                <a:spcAft>
                  <a:spcPct val="0"/>
                </a:spcAft>
                <a:buClrTx/>
                <a:buSzTx/>
                <a:buFontTx/>
                <a:buNone/>
                <a:defRPr/>
              </a:pPr>
              <a:r>
                <a:rPr lang="ru-RU" altLang="ru-RU" sz="1200" dirty="0" smtClean="0">
                  <a:solidFill>
                    <a:prstClr val="white"/>
                  </a:solidFill>
                  <a:latin typeface="Times New Roman" panose="02020603050405020304" pitchFamily="18" charset="0"/>
                  <a:cs typeface="Times New Roman" panose="02020603050405020304" pitchFamily="18" charset="0"/>
                </a:rPr>
                <a:t>4 065,1</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nvGrpSpPr>
          <p:cNvPr id="8" name="Группа 7"/>
          <p:cNvGrpSpPr/>
          <p:nvPr/>
        </p:nvGrpSpPr>
        <p:grpSpPr>
          <a:xfrm>
            <a:off x="1992386" y="5548527"/>
            <a:ext cx="2127672" cy="515390"/>
            <a:chOff x="1820467" y="5254040"/>
            <a:chExt cx="2024852" cy="1004297"/>
          </a:xfrm>
        </p:grpSpPr>
        <p:sp>
          <p:nvSpPr>
            <p:cNvPr id="31767" name="AutoShape 67"/>
            <p:cNvSpPr>
              <a:spLocks noChangeArrowheads="1"/>
            </p:cNvSpPr>
            <p:nvPr/>
          </p:nvSpPr>
          <p:spPr bwMode="auto">
            <a:xfrm rot="10800000">
              <a:off x="1820467" y="5254040"/>
              <a:ext cx="1976323" cy="1004297"/>
            </a:xfrm>
            <a:prstGeom prst="homePlate">
              <a:avLst>
                <a:gd name="adj" fmla="val 8473"/>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31768" name="Text Box 68"/>
            <p:cNvSpPr txBox="1">
              <a:spLocks noChangeArrowheads="1"/>
            </p:cNvSpPr>
            <p:nvPr/>
          </p:nvSpPr>
          <p:spPr bwMode="auto">
            <a:xfrm>
              <a:off x="1876819" y="5276322"/>
              <a:ext cx="1968500" cy="899608"/>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Другие вопросы в области образования  </a:t>
              </a:r>
              <a:r>
                <a:rPr lang="ru-RU" altLang="ru-RU" sz="1200" dirty="0" smtClean="0">
                  <a:solidFill>
                    <a:prstClr val="white"/>
                  </a:solidFill>
                  <a:latin typeface="Times New Roman" panose="02020603050405020304" pitchFamily="18" charset="0"/>
                  <a:cs typeface="Times New Roman" panose="02020603050405020304" pitchFamily="18" charset="0"/>
                </a:rPr>
                <a:t>697,2</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nvGrpSpPr>
          <p:cNvPr id="31769" name="Group 69"/>
          <p:cNvGrpSpPr>
            <a:grpSpLocks/>
          </p:cNvGrpSpPr>
          <p:nvPr/>
        </p:nvGrpSpPr>
        <p:grpSpPr bwMode="auto">
          <a:xfrm>
            <a:off x="1980487" y="3289688"/>
            <a:ext cx="2169498" cy="493545"/>
            <a:chOff x="180" y="1408"/>
            <a:chExt cx="1555" cy="227"/>
          </a:xfrm>
        </p:grpSpPr>
        <p:sp>
          <p:nvSpPr>
            <p:cNvPr id="31771" name="AutoShape 70"/>
            <p:cNvSpPr>
              <a:spLocks noChangeArrowheads="1"/>
            </p:cNvSpPr>
            <p:nvPr/>
          </p:nvSpPr>
          <p:spPr bwMode="auto">
            <a:xfrm rot="10800000">
              <a:off x="180" y="1409"/>
              <a:ext cx="1497" cy="22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31772" name="Text Box 71"/>
            <p:cNvSpPr txBox="1">
              <a:spLocks noChangeArrowheads="1"/>
            </p:cNvSpPr>
            <p:nvPr/>
          </p:nvSpPr>
          <p:spPr bwMode="auto">
            <a:xfrm>
              <a:off x="231" y="1408"/>
              <a:ext cx="1504" cy="21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Дополнительное </a:t>
              </a:r>
              <a:r>
                <a:rPr lang="ru-RU" altLang="ru-RU" sz="1200" dirty="0" smtClean="0">
                  <a:solidFill>
                    <a:prstClr val="white"/>
                  </a:solidFill>
                  <a:latin typeface="Times New Roman" panose="02020603050405020304" pitchFamily="18" charset="0"/>
                  <a:cs typeface="Times New Roman" panose="02020603050405020304" pitchFamily="18" charset="0"/>
                </a:rPr>
                <a:t>образование 1 093,7</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sp>
        <p:nvSpPr>
          <p:cNvPr id="31770" name="Rectangle 72"/>
          <p:cNvSpPr>
            <a:spLocks noChangeArrowheads="1"/>
          </p:cNvSpPr>
          <p:nvPr/>
        </p:nvSpPr>
        <p:spPr bwMode="auto">
          <a:xfrm>
            <a:off x="1827008" y="2042427"/>
            <a:ext cx="120108" cy="4021490"/>
          </a:xfrm>
          <a:prstGeom prst="rect">
            <a:avLst/>
          </a:prstGeom>
          <a:solidFill>
            <a:srgbClr val="339966"/>
          </a:solidFill>
          <a:ln w="9525">
            <a:solidFill>
              <a:schemeClr val="tx1"/>
            </a:solidFill>
            <a:miter lim="800000"/>
            <a:headEnd/>
            <a:tailEnd/>
          </a:ln>
          <a:scene3d>
            <a:camera prst="orthographicFront"/>
            <a:lightRig rig="threePt" dir="t"/>
          </a:scene3d>
          <a:sp3d>
            <a:bevelT/>
          </a:sp3d>
        </p:spPr>
        <p:txBody>
          <a:bodyPr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endParaRPr lang="ru-RU" altLang="ru-RU" sz="1800" dirty="0">
              <a:solidFill>
                <a:prstClr val="black"/>
              </a:solidFill>
              <a:latin typeface="Arial" panose="020B0604020202020204" pitchFamily="34" charset="0"/>
              <a:cs typeface="Arial" panose="020B0604020202020204" pitchFamily="34" charset="0"/>
            </a:endParaRPr>
          </a:p>
        </p:txBody>
      </p:sp>
      <p:grpSp>
        <p:nvGrpSpPr>
          <p:cNvPr id="9" name="Группа 8"/>
          <p:cNvGrpSpPr/>
          <p:nvPr/>
        </p:nvGrpSpPr>
        <p:grpSpPr>
          <a:xfrm>
            <a:off x="1980487" y="4886532"/>
            <a:ext cx="2097460" cy="610570"/>
            <a:chOff x="1992012" y="3150503"/>
            <a:chExt cx="2101850" cy="535587"/>
          </a:xfrm>
        </p:grpSpPr>
        <p:pic>
          <p:nvPicPr>
            <p:cNvPr id="3" name="Рисунок 2" descr="8780." title="Дополнительное"/>
            <p:cNvPicPr>
              <a:picLocks noChangeAspect="1"/>
            </p:cNvPicPr>
            <p:nvPr/>
          </p:nvPicPr>
          <p:blipFill>
            <a:blip r:embed="rId3"/>
            <a:stretch>
              <a:fillRect/>
            </a:stretch>
          </p:blipFill>
          <p:spPr>
            <a:xfrm>
              <a:off x="1992012" y="3150503"/>
              <a:ext cx="2101850" cy="535587"/>
            </a:xfrm>
            <a:prstGeom prst="rect">
              <a:avLst/>
            </a:prstGeom>
            <a:scene3d>
              <a:camera prst="orthographicFront"/>
              <a:lightRig rig="threePt" dir="t"/>
            </a:scene3d>
            <a:sp3d>
              <a:bevelT/>
            </a:sp3d>
          </p:spPr>
        </p:pic>
        <p:sp>
          <p:nvSpPr>
            <p:cNvPr id="31755" name="Text Box 68"/>
            <p:cNvSpPr txBox="1">
              <a:spLocks noChangeArrowheads="1"/>
            </p:cNvSpPr>
            <p:nvPr/>
          </p:nvSpPr>
          <p:spPr bwMode="auto">
            <a:xfrm>
              <a:off x="2122287" y="3253745"/>
              <a:ext cx="1968500" cy="40496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spcBef>
                  <a:spcPct val="0"/>
                </a:spcBef>
                <a:spcAft>
                  <a:spcPct val="0"/>
                </a:spcAft>
                <a:buClrTx/>
                <a:buSzTx/>
                <a:buFontTx/>
                <a:buNone/>
                <a:defRPr/>
              </a:pPr>
              <a:r>
                <a:rPr lang="ru-RU" altLang="ru-RU" sz="1200" dirty="0">
                  <a:solidFill>
                    <a:prstClr val="white"/>
                  </a:solidFill>
                  <a:latin typeface="Times New Roman" panose="02020603050405020304" pitchFamily="18" charset="0"/>
                  <a:cs typeface="Times New Roman" panose="02020603050405020304" pitchFamily="18" charset="0"/>
                </a:rPr>
                <a:t>Молодежная политика </a:t>
              </a:r>
              <a:r>
                <a:rPr lang="ru-RU" altLang="ru-RU" sz="1200" dirty="0" smtClean="0">
                  <a:solidFill>
                    <a:prstClr val="white"/>
                  </a:solidFill>
                  <a:latin typeface="Times New Roman" panose="02020603050405020304" pitchFamily="18" charset="0"/>
                  <a:cs typeface="Times New Roman" panose="02020603050405020304" pitchFamily="18" charset="0"/>
                </a:rPr>
                <a:t>110,8</a:t>
              </a:r>
              <a:endParaRPr lang="ru-RU" altLang="ru-RU" sz="1200" dirty="0">
                <a:solidFill>
                  <a:prstClr val="white"/>
                </a:solidFill>
                <a:latin typeface="Times New Roman" panose="02020603050405020304" pitchFamily="18" charset="0"/>
                <a:cs typeface="Times New Roman" panose="02020603050405020304" pitchFamily="18" charset="0"/>
              </a:endParaRPr>
            </a:p>
          </p:txBody>
        </p:sp>
      </p:grpSp>
      <p:grpSp>
        <p:nvGrpSpPr>
          <p:cNvPr id="47" name="Group 69"/>
          <p:cNvGrpSpPr>
            <a:grpSpLocks/>
          </p:cNvGrpSpPr>
          <p:nvPr/>
        </p:nvGrpSpPr>
        <p:grpSpPr bwMode="auto">
          <a:xfrm>
            <a:off x="1985041" y="3835607"/>
            <a:ext cx="2122128" cy="1009786"/>
            <a:chOff x="111" y="1422"/>
            <a:chExt cx="1525" cy="216"/>
          </a:xfrm>
        </p:grpSpPr>
        <p:sp>
          <p:nvSpPr>
            <p:cNvPr id="48" name="AutoShape 70"/>
            <p:cNvSpPr>
              <a:spLocks noChangeArrowheads="1"/>
            </p:cNvSpPr>
            <p:nvPr/>
          </p:nvSpPr>
          <p:spPr bwMode="auto">
            <a:xfrm rot="10800000">
              <a:off x="111" y="1422"/>
              <a:ext cx="1504" cy="216"/>
            </a:xfrm>
            <a:prstGeom prst="homePlate">
              <a:avLst>
                <a:gd name="adj" fmla="val 19320"/>
              </a:avLst>
            </a:prstGeom>
            <a:solidFill>
              <a:srgbClr val="339966"/>
            </a:solidFill>
            <a:ln w="9525">
              <a:solidFill>
                <a:schemeClr val="tx1"/>
              </a:solidFill>
              <a:miter lim="800000"/>
              <a:headEnd/>
              <a:tailEnd/>
            </a:ln>
            <a:scene3d>
              <a:camera prst="orthographicFront"/>
              <a:lightRig rig="threePt" dir="t"/>
            </a:scene3d>
            <a:sp3d>
              <a:bevelT/>
            </a:sp3d>
          </p:spPr>
          <p:txBody>
            <a:bodyPr rot="10800000" wrap="none"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r" fontAlgn="base">
                <a:spcBef>
                  <a:spcPct val="0"/>
                </a:spcBef>
                <a:spcAft>
                  <a:spcPct val="0"/>
                </a:spcAft>
                <a:buClrTx/>
                <a:buSzTx/>
                <a:buFontTx/>
                <a:buNone/>
                <a:defRPr/>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49" name="Text Box 71"/>
            <p:cNvSpPr txBox="1">
              <a:spLocks noChangeArrowheads="1"/>
            </p:cNvSpPr>
            <p:nvPr/>
          </p:nvSpPr>
          <p:spPr bwMode="auto">
            <a:xfrm>
              <a:off x="132" y="1438"/>
              <a:ext cx="1504" cy="18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ctr">
                <a:lnSpc>
                  <a:spcPct val="107000"/>
                </a:lnSpc>
                <a:spcAft>
                  <a:spcPts val="0"/>
                </a:spcAft>
                <a:buNone/>
              </a:pPr>
              <a:r>
                <a:rPr lang="ru-RU" sz="1200" dirty="0" smtClean="0">
                  <a:solidFill>
                    <a:schemeClr val="tx1"/>
                  </a:solidFill>
                  <a:latin typeface="Times New Roman" panose="02020603050405020304" pitchFamily="18" charset="0"/>
                  <a:cs typeface="Times New Roman" panose="02020603050405020304" pitchFamily="18" charset="0"/>
                </a:rPr>
                <a:t>Профессиональная </a:t>
              </a:r>
              <a:r>
                <a:rPr lang="ru-RU" sz="1200" dirty="0">
                  <a:solidFill>
                    <a:schemeClr val="tx1"/>
                  </a:solidFill>
                  <a:latin typeface="Times New Roman" panose="02020603050405020304" pitchFamily="18" charset="0"/>
                  <a:cs typeface="Times New Roman" panose="02020603050405020304" pitchFamily="18" charset="0"/>
                </a:rPr>
                <a:t>подготовка, переподготовка и повышение </a:t>
              </a:r>
              <a:r>
                <a:rPr lang="ru-RU" sz="1200" dirty="0" smtClean="0">
                  <a:solidFill>
                    <a:schemeClr val="tx1"/>
                  </a:solidFill>
                  <a:latin typeface="Times New Roman" panose="02020603050405020304" pitchFamily="18" charset="0"/>
                  <a:cs typeface="Times New Roman" panose="02020603050405020304" pitchFamily="18" charset="0"/>
                </a:rPr>
                <a:t>квалификации   1,9</a:t>
              </a:r>
              <a:endPar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12156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barn(outVertical)">
                                      <p:cBhvr>
                                        <p:cTn id="11" dur="1000"/>
                                        <p:tgtEl>
                                          <p:spTgt spid="22531"/>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83028"/>
                                        </p:tgtEl>
                                        <p:attrNameLst>
                                          <p:attrName>style.visibility</p:attrName>
                                        </p:attrNameLst>
                                      </p:cBhvr>
                                      <p:to>
                                        <p:strVal val="visible"/>
                                      </p:to>
                                    </p:set>
                                    <p:animEffect transition="in" filter="fade">
                                      <p:cBhvr>
                                        <p:cTn id="19" dur="1000"/>
                                        <p:tgtEl>
                                          <p:spTgt spid="83028"/>
                                        </p:tgtEl>
                                      </p:cBhvr>
                                    </p:animEffect>
                                  </p:childTnLst>
                                </p:cTn>
                              </p:par>
                            </p:childTnLst>
                          </p:cTn>
                        </p:par>
                        <p:par>
                          <p:cTn id="20" fill="hold" nodeType="afterGroup">
                            <p:stCondLst>
                              <p:cond delay="3000"/>
                            </p:stCondLst>
                            <p:childTnLst>
                              <p:par>
                                <p:cTn id="21" presetID="10" presetClass="entr" presetSubtype="0" fill="hold" nodeType="afterEffect">
                                  <p:stCondLst>
                                    <p:cond delay="0"/>
                                  </p:stCondLst>
                                  <p:childTnLst>
                                    <p:set>
                                      <p:cBhvr>
                                        <p:cTn id="22" dur="1" fill="hold">
                                          <p:stCondLst>
                                            <p:cond delay="0"/>
                                          </p:stCondLst>
                                        </p:cTn>
                                        <p:tgtEl>
                                          <p:spTgt spid="83030"/>
                                        </p:tgtEl>
                                        <p:attrNameLst>
                                          <p:attrName>style.visibility</p:attrName>
                                        </p:attrNameLst>
                                      </p:cBhvr>
                                      <p:to>
                                        <p:strVal val="visible"/>
                                      </p:to>
                                    </p:set>
                                    <p:animEffect transition="in" filter="fade">
                                      <p:cBhvr>
                                        <p:cTn id="23" dur="1000"/>
                                        <p:tgtEl>
                                          <p:spTgt spid="83030"/>
                                        </p:tgtEl>
                                      </p:cBhvr>
                                    </p:animEffect>
                                  </p:childTnLst>
                                </p:cTn>
                              </p:par>
                            </p:childTnLst>
                          </p:cTn>
                        </p:par>
                        <p:par>
                          <p:cTn id="24" fill="hold" nodeType="afterGroup">
                            <p:stCondLst>
                              <p:cond delay="4000"/>
                            </p:stCondLst>
                            <p:childTnLst>
                              <p:par>
                                <p:cTn id="25" presetID="22" presetClass="entr" presetSubtype="1" fill="hold" nodeType="afterEffect">
                                  <p:stCondLst>
                                    <p:cond delay="0"/>
                                  </p:stCondLst>
                                  <p:childTnLst>
                                    <p:set>
                                      <p:cBhvr>
                                        <p:cTn id="26" dur="1" fill="hold">
                                          <p:stCondLst>
                                            <p:cond delay="0"/>
                                          </p:stCondLst>
                                        </p:cTn>
                                        <p:tgtEl>
                                          <p:spTgt spid="83034"/>
                                        </p:tgtEl>
                                        <p:attrNameLst>
                                          <p:attrName>style.visibility</p:attrName>
                                        </p:attrNameLst>
                                      </p:cBhvr>
                                      <p:to>
                                        <p:strVal val="visible"/>
                                      </p:to>
                                    </p:set>
                                    <p:animEffect transition="in" filter="wipe(up)">
                                      <p:cBhvr>
                                        <p:cTn id="27" dur="500"/>
                                        <p:tgtEl>
                                          <p:spTgt spid="83034"/>
                                        </p:tgtEl>
                                      </p:cBhvr>
                                    </p:animEffect>
                                  </p:childTnLst>
                                </p:cTn>
                              </p:par>
                            </p:childTnLst>
                          </p:cTn>
                        </p:par>
                        <p:par>
                          <p:cTn id="28" fill="hold" nodeType="afterGroup">
                            <p:stCondLst>
                              <p:cond delay="45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4877"/>
            <a:ext cx="12192000" cy="809637"/>
          </a:xfrm>
          <a:prstGeom prst="rect">
            <a:avLst/>
          </a:prstGeom>
          <a:ln>
            <a:solidFill>
              <a:srgbClr val="00B050"/>
            </a:solidFill>
          </a:ln>
          <a:effectLst>
            <a:glow rad="12700">
              <a:schemeClr val="accent1">
                <a:alpha val="40000"/>
              </a:schemeClr>
            </a:glow>
          </a:effectLst>
        </p:spPr>
      </p:pic>
      <p:sp>
        <p:nvSpPr>
          <p:cNvPr id="17" name="Прямоугольник 16"/>
          <p:cNvSpPr/>
          <p:nvPr/>
        </p:nvSpPr>
        <p:spPr>
          <a:xfrm>
            <a:off x="1118472" y="74943"/>
            <a:ext cx="10704373" cy="646331"/>
          </a:xfrm>
          <a:prstGeom prst="rect">
            <a:avLst/>
          </a:prstGeom>
        </p:spPr>
        <p:txBody>
          <a:bodyPr wrap="square">
            <a:spAutoFit/>
          </a:bodyPr>
          <a:lstStyle/>
          <a:p>
            <a:pPr algn="ctr"/>
            <a:r>
              <a:rPr lang="ru-RU" dirty="0" smtClean="0">
                <a:latin typeface="Times New Roman" panose="02020603050405020304" pitchFamily="18" charset="0"/>
                <a:cs typeface="Times New Roman" panose="02020603050405020304" pitchFamily="18" charset="0"/>
              </a:rPr>
              <a:t>Меры социальной поддержки  жителям</a:t>
            </a:r>
          </a:p>
          <a:p>
            <a:pPr algn="ctr"/>
            <a:r>
              <a:rPr lang="ru-RU" dirty="0" smtClean="0">
                <a:latin typeface="Times New Roman" panose="02020603050405020304" pitchFamily="18" charset="0"/>
                <a:cs typeface="Times New Roman" panose="02020603050405020304" pitchFamily="18" charset="0"/>
              </a:rPr>
              <a:t>муниципального </a:t>
            </a:r>
            <a:r>
              <a:rPr lang="ru-RU" dirty="0">
                <a:latin typeface="Times New Roman" panose="02020603050405020304" pitchFamily="18" charset="0"/>
                <a:cs typeface="Times New Roman" panose="02020603050405020304" pitchFamily="18" charset="0"/>
              </a:rPr>
              <a:t>образования город Тула в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годах </a:t>
            </a:r>
          </a:p>
        </p:txBody>
      </p:sp>
      <p:sp>
        <p:nvSpPr>
          <p:cNvPr id="12" name="Скругленный прямоугольник 11"/>
          <p:cNvSpPr/>
          <p:nvPr/>
        </p:nvSpPr>
        <p:spPr>
          <a:xfrm>
            <a:off x="354154" y="3260834"/>
            <a:ext cx="3295724" cy="109685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При рождении первого ребенка в размере 2500 руб.</a:t>
            </a:r>
            <a:endParaRPr lang="ru-RU"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1347401" y="1109853"/>
            <a:ext cx="9051472" cy="8484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 1 решения Тульской городской Думы от </a:t>
            </a:r>
            <a:r>
              <a:rPr lang="en-US" dirty="0" smtClean="0">
                <a:latin typeface="Times New Roman" panose="02020603050405020304" pitchFamily="18" charset="0"/>
                <a:cs typeface="Times New Roman" panose="02020603050405020304" pitchFamily="18" charset="0"/>
              </a:rPr>
              <a:t>30.05.2018 </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52/1287 </a:t>
            </a: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О </a:t>
            </a:r>
            <a:r>
              <a:rPr lang="ru-RU" dirty="0" smtClean="0">
                <a:latin typeface="Times New Roman" panose="02020603050405020304" pitchFamily="18" charset="0"/>
                <a:cs typeface="Times New Roman" panose="02020603050405020304" pitchFamily="18" charset="0"/>
              </a:rPr>
              <a:t>единовременной выплате при рождении ребенка»</a:t>
            </a:r>
            <a:endParaRPr lang="ru-RU" dirty="0">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4200177" y="3255465"/>
            <a:ext cx="3303636" cy="109685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При рождении второго ребенка в размере 2500 руб.</a:t>
            </a:r>
            <a:endParaRPr lang="ru-RU" dirty="0">
              <a:latin typeface="Times New Roman" panose="02020603050405020304" pitchFamily="18" charset="0"/>
              <a:cs typeface="Times New Roman" panose="02020603050405020304" pitchFamily="18" charset="0"/>
            </a:endParaRPr>
          </a:p>
        </p:txBody>
      </p:sp>
      <p:sp>
        <p:nvSpPr>
          <p:cNvPr id="3" name="Стрелка влево 2"/>
          <p:cNvSpPr/>
          <p:nvPr/>
        </p:nvSpPr>
        <p:spPr>
          <a:xfrm rot="18516478">
            <a:off x="3165382" y="2270173"/>
            <a:ext cx="1347157" cy="742950"/>
          </a:xfrm>
          <a:prstGeom prst="leftArrow">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14" name="Стрелка влево 13"/>
          <p:cNvSpPr/>
          <p:nvPr/>
        </p:nvSpPr>
        <p:spPr>
          <a:xfrm rot="16200000">
            <a:off x="5450572" y="2192058"/>
            <a:ext cx="845130" cy="742950"/>
          </a:xfrm>
          <a:prstGeom prst="leftArrow">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15" name="Стрелка влево 14"/>
          <p:cNvSpPr/>
          <p:nvPr/>
        </p:nvSpPr>
        <p:spPr>
          <a:xfrm rot="13695885">
            <a:off x="7250553" y="2266418"/>
            <a:ext cx="1370253" cy="742950"/>
          </a:xfrm>
          <a:prstGeom prst="leftArrow">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dirty="0"/>
          </a:p>
        </p:txBody>
      </p:sp>
      <p:sp>
        <p:nvSpPr>
          <p:cNvPr id="16" name="Скругленный прямоугольник 15"/>
          <p:cNvSpPr/>
          <p:nvPr/>
        </p:nvSpPr>
        <p:spPr>
          <a:xfrm>
            <a:off x="8056000" y="3255465"/>
            <a:ext cx="3303636" cy="1096851"/>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При рождении третьего и каждого последующего  ребенка в размере 25000 руб. </a:t>
            </a:r>
          </a:p>
        </p:txBody>
      </p:sp>
      <p:pic>
        <p:nvPicPr>
          <p:cNvPr id="1026" name="Picture 2" descr="http://dutsadok.com.ua/clipart/ljudi/83e6d734402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472" y="4451790"/>
            <a:ext cx="1492923" cy="1936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penclipart.org/image/2400px/svg_to_png/205568/cyberscooty-two-kid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412" y="4506882"/>
            <a:ext cx="2262853" cy="1839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ou1-glowworm.do.am/2018-5/gvh.j.lij_.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2285" y="4725288"/>
            <a:ext cx="2791067" cy="1402700"/>
          </a:xfrm>
          <a:prstGeom prst="rect">
            <a:avLst/>
          </a:prstGeom>
          <a:noFill/>
          <a:extLst>
            <a:ext uri="{909E8E84-426E-40DD-AFC4-6F175D3DCCD1}">
              <a14:hiddenFill xmlns:a14="http://schemas.microsoft.com/office/drawing/2010/main">
                <a:solidFill>
                  <a:srgbClr val="FFFFFF"/>
                </a:solidFill>
              </a14:hiddenFill>
            </a:ext>
          </a:extLst>
        </p:spPr>
      </p:pic>
      <p:sp>
        <p:nvSpPr>
          <p:cNvPr id="18" name="Скругленный прямоугольник 17"/>
          <p:cNvSpPr/>
          <p:nvPr/>
        </p:nvSpPr>
        <p:spPr>
          <a:xfrm>
            <a:off x="354154" y="6387840"/>
            <a:ext cx="11468691" cy="273482"/>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О</a:t>
            </a:r>
            <a:r>
              <a:rPr lang="ru-RU" dirty="0" smtClean="0">
                <a:latin typeface="Times New Roman" panose="02020603050405020304" pitchFamily="18" charset="0"/>
                <a:cs typeface="Times New Roman" panose="02020603050405020304" pitchFamily="18" charset="0"/>
              </a:rPr>
              <a:t>дному </a:t>
            </a:r>
            <a:r>
              <a:rPr lang="ru-RU" dirty="0">
                <a:latin typeface="Times New Roman" panose="02020603050405020304" pitchFamily="18" charset="0"/>
                <a:cs typeface="Times New Roman" panose="02020603050405020304" pitchFamily="18" charset="0"/>
              </a:rPr>
              <a:t>из родителей, постоянно  зарегистрированных на территории </a:t>
            </a:r>
            <a:r>
              <a:rPr lang="ru-RU" dirty="0" smtClean="0">
                <a:latin typeface="Times New Roman" panose="02020603050405020304" pitchFamily="18" charset="0"/>
                <a:cs typeface="Times New Roman" panose="02020603050405020304" pitchFamily="18" charset="0"/>
              </a:rPr>
              <a:t>муниципального образования город </a:t>
            </a:r>
            <a:r>
              <a:rPr lang="ru-RU" dirty="0">
                <a:latin typeface="Times New Roman" panose="02020603050405020304" pitchFamily="18" charset="0"/>
                <a:cs typeface="Times New Roman" panose="02020603050405020304" pitchFamily="18" charset="0"/>
              </a:rPr>
              <a:t>Тула</a:t>
            </a:r>
          </a:p>
        </p:txBody>
      </p:sp>
    </p:spTree>
    <p:extLst>
      <p:ext uri="{BB962C8B-B14F-4D97-AF65-F5344CB8AC3E}">
        <p14:creationId xmlns:p14="http://schemas.microsoft.com/office/powerpoint/2010/main" val="3395670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37906" y="2399153"/>
            <a:ext cx="6328019" cy="2585323"/>
          </a:xfrm>
          <a:prstGeom prst="rect">
            <a:avLst/>
          </a:prstGeom>
        </p:spPr>
        <p:txBody>
          <a:bodyPr wrap="square">
            <a:spAutoFit/>
          </a:bodyPr>
          <a:lstStyle/>
          <a:p>
            <a:pPr algn="just"/>
            <a:r>
              <a:rPr lang="ru-RU" dirty="0">
                <a:solidFill>
                  <a:srgbClr val="000000"/>
                </a:solidFill>
                <a:latin typeface="Times New Roman" panose="02020603050405020304" pitchFamily="18" charset="0"/>
                <a:ea typeface="Times New Roman" panose="02020603050405020304" pitchFamily="18" charset="0"/>
              </a:rPr>
              <a:t>	Исходя из бюджетной обеспеченности муниципальное образование город Тула </a:t>
            </a:r>
            <a:r>
              <a:rPr lang="ru-RU" dirty="0" smtClean="0">
                <a:solidFill>
                  <a:srgbClr val="000000"/>
                </a:solidFill>
                <a:latin typeface="Times New Roman" panose="02020603050405020304" pitchFamily="18" charset="0"/>
                <a:ea typeface="Times New Roman" panose="02020603050405020304" pitchFamily="18" charset="0"/>
              </a:rPr>
              <a:t>в планируемом периоде остается плательщиком </a:t>
            </a:r>
            <a:r>
              <a:rPr lang="ru-RU" dirty="0">
                <a:solidFill>
                  <a:srgbClr val="000000"/>
                </a:solidFill>
                <a:latin typeface="Times New Roman" panose="02020603050405020304" pitchFamily="18" charset="0"/>
                <a:ea typeface="Times New Roman" panose="02020603050405020304" pitchFamily="18" charset="0"/>
              </a:rPr>
              <a:t>межбюджетных трансфертов в бюджет Тульской </a:t>
            </a:r>
            <a:r>
              <a:rPr lang="ru-RU" dirty="0" smtClean="0">
                <a:solidFill>
                  <a:srgbClr val="000000"/>
                </a:solidFill>
                <a:latin typeface="Times New Roman" panose="02020603050405020304" pitchFamily="18" charset="0"/>
                <a:ea typeface="Times New Roman" panose="02020603050405020304" pitchFamily="18" charset="0"/>
              </a:rPr>
              <a:t>области.</a:t>
            </a:r>
          </a:p>
          <a:p>
            <a:pPr algn="just"/>
            <a:r>
              <a:rPr lang="ru-RU" dirty="0" smtClean="0">
                <a:solidFill>
                  <a:srgbClr val="000000"/>
                </a:solidFill>
                <a:latin typeface="Times New Roman" panose="02020603050405020304" pitchFamily="18" charset="0"/>
                <a:ea typeface="Times New Roman" panose="02020603050405020304" pitchFamily="18" charset="0"/>
              </a:rPr>
              <a:t>	В </a:t>
            </a:r>
            <a:r>
              <a:rPr lang="ru-RU" dirty="0">
                <a:solidFill>
                  <a:srgbClr val="000000"/>
                </a:solidFill>
                <a:latin typeface="Times New Roman" panose="02020603050405020304" pitchFamily="18" charset="0"/>
                <a:ea typeface="Times New Roman" panose="02020603050405020304" pitchFamily="18" charset="0"/>
              </a:rPr>
              <a:t>составе расходов бюджета</a:t>
            </a:r>
            <a:r>
              <a:rPr lang="ru-RU" sz="1200" dirty="0">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муниципального образования город Тула на </a:t>
            </a:r>
            <a:r>
              <a:rPr lang="ru-RU" dirty="0" smtClean="0">
                <a:solidFill>
                  <a:srgbClr val="000000"/>
                </a:solidFill>
                <a:latin typeface="Times New Roman" panose="02020603050405020304" pitchFamily="18" charset="0"/>
                <a:ea typeface="Times New Roman" panose="02020603050405020304" pitchFamily="18" charset="0"/>
              </a:rPr>
              <a:t>2023 </a:t>
            </a:r>
            <a:r>
              <a:rPr lang="ru-RU" dirty="0">
                <a:solidFill>
                  <a:srgbClr val="000000"/>
                </a:solidFill>
                <a:latin typeface="Times New Roman" panose="02020603050405020304" pitchFamily="18" charset="0"/>
                <a:ea typeface="Times New Roman" panose="02020603050405020304" pitchFamily="18" charset="0"/>
              </a:rPr>
              <a:t>год и на плановый период </a:t>
            </a:r>
            <a:r>
              <a:rPr lang="ru-RU" dirty="0" smtClean="0">
                <a:solidFill>
                  <a:srgbClr val="000000"/>
                </a:solidFill>
                <a:latin typeface="Times New Roman" panose="02020603050405020304" pitchFamily="18" charset="0"/>
                <a:ea typeface="Times New Roman" panose="02020603050405020304" pitchFamily="18" charset="0"/>
              </a:rPr>
              <a:t>2024 </a:t>
            </a:r>
            <a:r>
              <a:rPr lang="ru-RU" dirty="0">
                <a:solidFill>
                  <a:srgbClr val="000000"/>
                </a:solidFill>
                <a:latin typeface="Times New Roman" panose="02020603050405020304" pitchFamily="18" charset="0"/>
                <a:ea typeface="Times New Roman" panose="02020603050405020304" pitchFamily="18" charset="0"/>
              </a:rPr>
              <a:t>и </a:t>
            </a:r>
            <a:r>
              <a:rPr lang="ru-RU" dirty="0" smtClean="0">
                <a:solidFill>
                  <a:srgbClr val="000000"/>
                </a:solidFill>
                <a:latin typeface="Times New Roman" panose="02020603050405020304" pitchFamily="18" charset="0"/>
                <a:ea typeface="Times New Roman" panose="02020603050405020304" pitchFamily="18" charset="0"/>
              </a:rPr>
              <a:t>2025 </a:t>
            </a:r>
            <a:r>
              <a:rPr lang="ru-RU" dirty="0">
                <a:solidFill>
                  <a:srgbClr val="000000"/>
                </a:solidFill>
                <a:latin typeface="Times New Roman" panose="02020603050405020304" pitchFamily="18" charset="0"/>
                <a:ea typeface="Times New Roman" panose="02020603050405020304" pitchFamily="18" charset="0"/>
              </a:rPr>
              <a:t>годов предусмотрены межбюджетные трансферты в сумме </a:t>
            </a:r>
            <a:r>
              <a:rPr lang="ru-RU" dirty="0" smtClean="0">
                <a:solidFill>
                  <a:srgbClr val="000000"/>
                </a:solidFill>
                <a:latin typeface="Times New Roman" panose="02020603050405020304" pitchFamily="18" charset="0"/>
                <a:ea typeface="Times New Roman" panose="02020603050405020304" pitchFamily="18" charset="0"/>
              </a:rPr>
              <a:t>105,2 </a:t>
            </a:r>
            <a:r>
              <a:rPr lang="ru-RU" dirty="0">
                <a:solidFill>
                  <a:srgbClr val="000000"/>
                </a:solidFill>
                <a:latin typeface="Times New Roman" panose="02020603050405020304" pitchFamily="18" charset="0"/>
                <a:ea typeface="Times New Roman" panose="02020603050405020304" pitchFamily="18" charset="0"/>
              </a:rPr>
              <a:t>млн. руб., </a:t>
            </a:r>
            <a:r>
              <a:rPr lang="ru-RU" dirty="0" smtClean="0">
                <a:solidFill>
                  <a:srgbClr val="000000"/>
                </a:solidFill>
                <a:latin typeface="Times New Roman" panose="02020603050405020304" pitchFamily="18" charset="0"/>
                <a:ea typeface="Times New Roman" panose="02020603050405020304" pitchFamily="18" charset="0"/>
              </a:rPr>
              <a:t>108,2 </a:t>
            </a:r>
            <a:r>
              <a:rPr lang="ru-RU" dirty="0">
                <a:solidFill>
                  <a:srgbClr val="000000"/>
                </a:solidFill>
                <a:latin typeface="Times New Roman" panose="02020603050405020304" pitchFamily="18" charset="0"/>
                <a:ea typeface="Times New Roman" panose="02020603050405020304" pitchFamily="18" charset="0"/>
              </a:rPr>
              <a:t>млн. руб., </a:t>
            </a:r>
            <a:r>
              <a:rPr lang="ru-RU" dirty="0" smtClean="0">
                <a:solidFill>
                  <a:srgbClr val="000000"/>
                </a:solidFill>
                <a:latin typeface="Times New Roman" panose="02020603050405020304" pitchFamily="18" charset="0"/>
                <a:ea typeface="Times New Roman" panose="02020603050405020304" pitchFamily="18" charset="0"/>
              </a:rPr>
              <a:t>114,4 </a:t>
            </a:r>
            <a:r>
              <a:rPr lang="ru-RU" dirty="0">
                <a:solidFill>
                  <a:srgbClr val="000000"/>
                </a:solidFill>
                <a:latin typeface="Times New Roman" panose="02020603050405020304" pitchFamily="18" charset="0"/>
                <a:ea typeface="Times New Roman" panose="02020603050405020304" pitchFamily="18" charset="0"/>
              </a:rPr>
              <a:t>млн. руб. соответственно.</a:t>
            </a:r>
            <a:endParaRPr lang="ru-RU" sz="1200" dirty="0">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19627"/>
            <a:ext cx="12192000" cy="912823"/>
          </a:xfrm>
          <a:prstGeom prst="rect">
            <a:avLst/>
          </a:prstGeom>
          <a:ln>
            <a:solidFill>
              <a:srgbClr val="00B050"/>
            </a:solidFill>
          </a:ln>
          <a:effectLst>
            <a:glow rad="12700">
              <a:schemeClr val="accent1">
                <a:alpha val="40000"/>
              </a:schemeClr>
            </a:glow>
          </a:effectLst>
        </p:spPr>
      </p:pic>
      <p:sp>
        <p:nvSpPr>
          <p:cNvPr id="6" name="Прямоугольник 5"/>
          <p:cNvSpPr/>
          <p:nvPr/>
        </p:nvSpPr>
        <p:spPr>
          <a:xfrm>
            <a:off x="1985320" y="138992"/>
            <a:ext cx="9580605" cy="923330"/>
          </a:xfrm>
          <a:prstGeom prst="rect">
            <a:avLst/>
          </a:prstGeom>
        </p:spPr>
        <p:txBody>
          <a:bodyPr wrap="square">
            <a:spAutoFit/>
          </a:bodyPr>
          <a:lstStyle/>
          <a:p>
            <a:pPr marL="179705" indent="-226695" algn="ctr"/>
            <a:r>
              <a:rPr lang="ru-RU" dirty="0">
                <a:latin typeface="Times New Roman" panose="02020603050405020304" pitchFamily="18" charset="0"/>
                <a:ea typeface="Times New Roman" panose="02020603050405020304" pitchFamily="18" charset="0"/>
              </a:rPr>
              <a:t>Межбюджетные трансферты, перечисляемые в бюджет Тульской области в </a:t>
            </a:r>
            <a:r>
              <a:rPr lang="ru-RU" dirty="0" smtClean="0">
                <a:latin typeface="Times New Roman" panose="02020603050405020304" pitchFamily="18" charset="0"/>
                <a:ea typeface="Times New Roman" panose="02020603050405020304" pitchFamily="18" charset="0"/>
              </a:rPr>
              <a:t>2023-2025 годах</a:t>
            </a:r>
          </a:p>
          <a:p>
            <a:pPr marL="179705" indent="-226695" algn="ctr"/>
            <a:r>
              <a:rPr lang="ru-RU" dirty="0" smtClean="0">
                <a:latin typeface="Times New Roman" panose="02020603050405020304" pitchFamily="18" charset="0"/>
                <a:ea typeface="Times New Roman" panose="02020603050405020304" pitchFamily="18" charset="0"/>
              </a:rPr>
              <a:t>(</a:t>
            </a:r>
            <a:r>
              <a:rPr lang="ru-RU" dirty="0">
                <a:latin typeface="Times New Roman" panose="02020603050405020304" pitchFamily="18" charset="0"/>
                <a:cs typeface="Times New Roman" panose="02020603050405020304" pitchFamily="18" charset="0"/>
              </a:rPr>
              <a:t>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28.06.2023 № </a:t>
            </a:r>
            <a:r>
              <a:rPr lang="en-US" dirty="0" smtClean="0">
                <a:ln w="0"/>
                <a:latin typeface="Times New Roman" panose="02020603050405020304" pitchFamily="18" charset="0"/>
                <a:cs typeface="Times New Roman" panose="02020603050405020304" pitchFamily="18" charset="0"/>
              </a:rPr>
              <a:t>50</a:t>
            </a:r>
            <a:r>
              <a:rPr lang="ru-RU" dirty="0" smtClean="0">
                <a:ln w="0"/>
                <a:latin typeface="Times New Roman" panose="02020603050405020304" pitchFamily="18" charset="0"/>
                <a:cs typeface="Times New Roman" panose="02020603050405020304" pitchFamily="18" charset="0"/>
              </a:rPr>
              <a:t>/</a:t>
            </a:r>
            <a:r>
              <a:rPr lang="en-US" dirty="0" smtClean="0">
                <a:ln w="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marL="179705" indent="-226695" algn="ctr"/>
            <a:endParaRPr lang="ru-RU" dirty="0">
              <a:latin typeface="Times New Roman" panose="02020603050405020304" pitchFamily="18" charset="0"/>
              <a:ea typeface="Times New Roman" panose="02020603050405020304" pitchFamily="18" charset="0"/>
            </a:endParaRPr>
          </a:p>
        </p:txBody>
      </p:sp>
      <p:pic>
        <p:nvPicPr>
          <p:cNvPr id="7" name="Рисунок 6"/>
          <p:cNvPicPr>
            <a:picLocks noChangeAspect="1"/>
          </p:cNvPicPr>
          <p:nvPr/>
        </p:nvPicPr>
        <p:blipFill rotWithShape="1">
          <a:blip r:embed="rId3"/>
          <a:srcRect b="49150"/>
          <a:stretch/>
        </p:blipFill>
        <p:spPr>
          <a:xfrm>
            <a:off x="286303" y="1795673"/>
            <a:ext cx="4483605" cy="4193236"/>
          </a:xfrm>
          <a:prstGeom prst="rect">
            <a:avLst/>
          </a:prstGeom>
        </p:spPr>
      </p:pic>
    </p:spTree>
    <p:extLst>
      <p:ext uri="{BB962C8B-B14F-4D97-AF65-F5344CB8AC3E}">
        <p14:creationId xmlns:p14="http://schemas.microsoft.com/office/powerpoint/2010/main" val="3341879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7732" y="1828618"/>
            <a:ext cx="10878084" cy="797441"/>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i="1" u="sng" dirty="0">
                <a:solidFill>
                  <a:schemeClr val="tx1"/>
                </a:solidFill>
                <a:latin typeface="Times New Roman" panose="02020603050405020304" pitchFamily="18" charset="0"/>
                <a:cs typeface="Times New Roman" panose="02020603050405020304" pitchFamily="18" charset="0"/>
              </a:rPr>
              <a:t>Муниципальная программа </a:t>
            </a:r>
            <a:r>
              <a:rPr lang="ru-RU" i="1" dirty="0">
                <a:solidFill>
                  <a:schemeClr val="tx1"/>
                </a:solidFill>
                <a:latin typeface="Times New Roman" panose="02020603050405020304" pitchFamily="18" charset="0"/>
                <a:cs typeface="Times New Roman" panose="02020603050405020304" pitchFamily="18" charset="0"/>
              </a:rPr>
              <a:t>– это совокупность мер, направленных на достижение единой цели, задач и ожидаемого результата, определение и реализацию которых осуществляет </a:t>
            </a:r>
            <a:r>
              <a:rPr lang="ru-RU" i="1" dirty="0" smtClean="0">
                <a:solidFill>
                  <a:schemeClr val="tx1"/>
                </a:solidFill>
                <a:latin typeface="Times New Roman" panose="02020603050405020304" pitchFamily="18" charset="0"/>
                <a:cs typeface="Times New Roman" panose="02020603050405020304" pitchFamily="18" charset="0"/>
              </a:rPr>
              <a:t>ответственный исполнитель муниципальной программы </a:t>
            </a:r>
            <a:r>
              <a:rPr lang="ru-RU" i="1" dirty="0">
                <a:solidFill>
                  <a:schemeClr val="tx1"/>
                </a:solidFill>
                <a:latin typeface="Times New Roman" panose="02020603050405020304" pitchFamily="18" charset="0"/>
                <a:cs typeface="Times New Roman" panose="02020603050405020304" pitchFamily="18" charset="0"/>
              </a:rPr>
              <a:t>в соответствии с возложенными на него функциями. </a:t>
            </a:r>
          </a:p>
        </p:txBody>
      </p:sp>
      <p:sp>
        <p:nvSpPr>
          <p:cNvPr id="6" name="Прямоугольник 5"/>
          <p:cNvSpPr/>
          <p:nvPr/>
        </p:nvSpPr>
        <p:spPr>
          <a:xfrm>
            <a:off x="656958" y="3756466"/>
            <a:ext cx="10878084" cy="1323439"/>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	Бюджет муниципального образования город Тула на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2024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2025 </a:t>
            </a:r>
            <a:r>
              <a:rPr lang="ru-RU" sz="1600" dirty="0">
                <a:latin typeface="Times New Roman" panose="02020603050405020304" pitchFamily="18" charset="0"/>
                <a:cs typeface="Times New Roman" panose="02020603050405020304" pitchFamily="18" charset="0"/>
              </a:rPr>
              <a:t>годов сформирован на основе </a:t>
            </a:r>
            <a:r>
              <a:rPr lang="ru-RU" sz="1600" dirty="0" smtClean="0">
                <a:latin typeface="Times New Roman" panose="02020603050405020304" pitchFamily="18" charset="0"/>
                <a:cs typeface="Times New Roman" panose="02020603050405020304" pitchFamily="18" charset="0"/>
              </a:rPr>
              <a:t>26 </a:t>
            </a:r>
            <a:r>
              <a:rPr lang="ru-RU" sz="1600" dirty="0">
                <a:latin typeface="Times New Roman" panose="02020603050405020304" pitchFamily="18" charset="0"/>
                <a:cs typeface="Times New Roman" panose="02020603050405020304" pitchFamily="18" charset="0"/>
              </a:rPr>
              <a:t>муниципальных программ. </a:t>
            </a:r>
          </a:p>
          <a:p>
            <a:pPr algn="just"/>
            <a:r>
              <a:rPr lang="ru-RU" sz="1600" dirty="0">
                <a:latin typeface="Times New Roman" panose="02020603050405020304" pitchFamily="18" charset="0"/>
                <a:cs typeface="Times New Roman" panose="02020603050405020304" pitchFamily="18" charset="0"/>
              </a:rPr>
              <a:t>	</a:t>
            </a:r>
          </a:p>
          <a:p>
            <a:pPr algn="just"/>
            <a:r>
              <a:rPr lang="ru-RU" sz="1600" dirty="0">
                <a:latin typeface="Times New Roman" panose="02020603050405020304" pitchFamily="18" charset="0"/>
                <a:cs typeface="Times New Roman" panose="02020603050405020304" pitchFamily="18" charset="0"/>
              </a:rPr>
              <a:t>	Все муниципальные программы муниципального образования город Тула аккумулируют </a:t>
            </a:r>
            <a:r>
              <a:rPr lang="ru-RU" sz="1600" dirty="0" smtClean="0">
                <a:latin typeface="Times New Roman" panose="02020603050405020304" pitchFamily="18" charset="0"/>
                <a:cs typeface="Times New Roman" panose="02020603050405020304" pitchFamily="18" charset="0"/>
              </a:rPr>
              <a:t>порядка </a:t>
            </a:r>
            <a:r>
              <a:rPr lang="ru-RU" sz="1600" dirty="0">
                <a:latin typeface="Times New Roman" panose="02020603050405020304" pitchFamily="18" charset="0"/>
                <a:cs typeface="Times New Roman" panose="02020603050405020304" pitchFamily="18" charset="0"/>
              </a:rPr>
              <a:t>90% всех расходов.</a:t>
            </a:r>
          </a:p>
        </p:txBody>
      </p:sp>
      <p:pic>
        <p:nvPicPr>
          <p:cNvPr id="9" name="Рисунок 8"/>
          <p:cNvPicPr>
            <a:picLocks noChangeAspect="1"/>
          </p:cNvPicPr>
          <p:nvPr/>
        </p:nvPicPr>
        <p:blipFill>
          <a:blip r:embed="rId2"/>
          <a:stretch>
            <a:fillRect/>
          </a:stretch>
        </p:blipFill>
        <p:spPr>
          <a:xfrm>
            <a:off x="0" y="14875"/>
            <a:ext cx="12192000" cy="971850"/>
          </a:xfrm>
          <a:prstGeom prst="rect">
            <a:avLst/>
          </a:prstGeom>
          <a:ln>
            <a:solidFill>
              <a:srgbClr val="00B050"/>
            </a:solidFill>
          </a:ln>
          <a:effectLst>
            <a:glow rad="12700">
              <a:schemeClr val="accent1">
                <a:alpha val="40000"/>
              </a:schemeClr>
            </a:glow>
          </a:effectLst>
        </p:spPr>
      </p:pic>
      <p:sp>
        <p:nvSpPr>
          <p:cNvPr id="10" name="Прямоугольник 9"/>
          <p:cNvSpPr/>
          <p:nvPr/>
        </p:nvSpPr>
        <p:spPr>
          <a:xfrm>
            <a:off x="382771" y="257307"/>
            <a:ext cx="11173045" cy="461665"/>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Муниципальные программы</a:t>
            </a:r>
          </a:p>
        </p:txBody>
      </p:sp>
      <p:pic>
        <p:nvPicPr>
          <p:cNvPr id="2" name="Рисунок 1"/>
          <p:cNvPicPr>
            <a:picLocks noChangeAspect="1"/>
          </p:cNvPicPr>
          <p:nvPr/>
        </p:nvPicPr>
        <p:blipFill>
          <a:blip r:embed="rId3"/>
          <a:stretch>
            <a:fillRect/>
          </a:stretch>
        </p:blipFill>
        <p:spPr>
          <a:xfrm>
            <a:off x="9479310" y="5353473"/>
            <a:ext cx="2783388" cy="1520478"/>
          </a:xfrm>
          <a:prstGeom prst="rect">
            <a:avLst/>
          </a:prstGeom>
        </p:spPr>
      </p:pic>
      <p:pic>
        <p:nvPicPr>
          <p:cNvPr id="3" name="Рисунок 2"/>
          <p:cNvPicPr>
            <a:picLocks noChangeAspect="1"/>
          </p:cNvPicPr>
          <p:nvPr/>
        </p:nvPicPr>
        <p:blipFill>
          <a:blip r:embed="rId4"/>
          <a:stretch>
            <a:fillRect/>
          </a:stretch>
        </p:blipFill>
        <p:spPr>
          <a:xfrm rot="10800000" flipV="1">
            <a:off x="7102443" y="5360693"/>
            <a:ext cx="2435958" cy="1520478"/>
          </a:xfrm>
          <a:prstGeom prst="rect">
            <a:avLst/>
          </a:prstGeom>
        </p:spPr>
      </p:pic>
      <p:pic>
        <p:nvPicPr>
          <p:cNvPr id="5" name="Рисунок 4"/>
          <p:cNvPicPr>
            <a:picLocks noChangeAspect="1"/>
          </p:cNvPicPr>
          <p:nvPr/>
        </p:nvPicPr>
        <p:blipFill>
          <a:blip r:embed="rId5"/>
          <a:stretch>
            <a:fillRect/>
          </a:stretch>
        </p:blipFill>
        <p:spPr>
          <a:xfrm>
            <a:off x="3124993" y="5353472"/>
            <a:ext cx="3977450" cy="1528454"/>
          </a:xfrm>
          <a:prstGeom prst="rect">
            <a:avLst/>
          </a:prstGeom>
        </p:spPr>
      </p:pic>
      <p:pic>
        <p:nvPicPr>
          <p:cNvPr id="7" name="Рисунок 6"/>
          <p:cNvPicPr>
            <a:picLocks noChangeAspect="1"/>
          </p:cNvPicPr>
          <p:nvPr/>
        </p:nvPicPr>
        <p:blipFill>
          <a:blip r:embed="rId6"/>
          <a:stretch>
            <a:fillRect/>
          </a:stretch>
        </p:blipFill>
        <p:spPr>
          <a:xfrm>
            <a:off x="0" y="5354595"/>
            <a:ext cx="3124993" cy="1503404"/>
          </a:xfrm>
          <a:prstGeom prst="rect">
            <a:avLst/>
          </a:prstGeom>
        </p:spPr>
      </p:pic>
    </p:spTree>
    <p:extLst>
      <p:ext uri="{BB962C8B-B14F-4D97-AF65-F5344CB8AC3E}">
        <p14:creationId xmlns:p14="http://schemas.microsoft.com/office/powerpoint/2010/main" val="294283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873702102"/>
              </p:ext>
            </p:extLst>
          </p:nvPr>
        </p:nvGraphicFramePr>
        <p:xfrm>
          <a:off x="-1" y="858391"/>
          <a:ext cx="12192002" cy="5019436"/>
        </p:xfrm>
        <a:graphic>
          <a:graphicData uri="http://schemas.openxmlformats.org/drawingml/2006/table">
            <a:tbl>
              <a:tblPr firstRow="1" bandRow="1">
                <a:tableStyleId>{5C22544A-7EE6-4342-B048-85BDC9FD1C3A}</a:tableStyleId>
              </a:tblPr>
              <a:tblGrid>
                <a:gridCol w="486030"/>
                <a:gridCol w="7850846"/>
                <a:gridCol w="698483"/>
                <a:gridCol w="688064"/>
                <a:gridCol w="818496"/>
                <a:gridCol w="886045"/>
                <a:gridCol w="764038"/>
              </a:tblGrid>
              <a:tr h="691276">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478687">
                <a:tc>
                  <a:txBody>
                    <a:bodyPr/>
                    <a:lstStyle/>
                    <a:p>
                      <a:pPr algn="ctr"/>
                      <a:r>
                        <a:rPr lang="ru-RU" sz="1300" dirty="0" smtClean="0">
                          <a:latin typeface="Times New Roman" panose="02020603050405020304" pitchFamily="18" charset="0"/>
                          <a:cs typeface="Times New Roman" panose="02020603050405020304" pitchFamily="18" charset="0"/>
                        </a:rPr>
                        <a:t>1</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образования" </a:t>
                      </a:r>
                    </a:p>
                    <a:p>
                      <a:r>
                        <a:rPr lang="ru-RU" sz="13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8 475,7</a:t>
                      </a:r>
                    </a:p>
                  </a:txBody>
                  <a:tcPr anchor="b"/>
                </a:tc>
                <a:tc>
                  <a:txBody>
                    <a:bodyPr/>
                    <a:lstStyle/>
                    <a:p>
                      <a:pPr algn="ctr"/>
                      <a:r>
                        <a:rPr lang="ru-RU" sz="1300" b="1" dirty="0" smtClean="0">
                          <a:latin typeface="Times New Roman" panose="02020603050405020304" pitchFamily="18" charset="0"/>
                          <a:cs typeface="Times New Roman" panose="02020603050405020304" pitchFamily="18" charset="0"/>
                        </a:rPr>
                        <a:t>9 169,9</a:t>
                      </a:r>
                    </a:p>
                  </a:txBody>
                  <a:tcPr anchor="b"/>
                </a:tc>
                <a:tc>
                  <a:txBody>
                    <a:bodyPr/>
                    <a:lstStyle/>
                    <a:p>
                      <a:pPr algn="ctr"/>
                      <a:r>
                        <a:rPr lang="ru-RU" sz="1300" b="1" dirty="0" smtClean="0">
                          <a:latin typeface="Times New Roman" panose="02020603050405020304" pitchFamily="18" charset="0"/>
                          <a:cs typeface="Times New Roman" panose="02020603050405020304" pitchFamily="18" charset="0"/>
                        </a:rPr>
                        <a:t>11 176,1</a:t>
                      </a:r>
                    </a:p>
                  </a:txBody>
                  <a:tcPr anchor="b"/>
                </a:tc>
                <a:tc>
                  <a:txBody>
                    <a:bodyPr/>
                    <a:lstStyle/>
                    <a:p>
                      <a:pPr algn="ctr"/>
                      <a:r>
                        <a:rPr lang="ru-RU" sz="1300" b="1" dirty="0" smtClean="0">
                          <a:latin typeface="Times New Roman" panose="02020603050405020304" pitchFamily="18" charset="0"/>
                          <a:cs typeface="Times New Roman" panose="02020603050405020304" pitchFamily="18" charset="0"/>
                        </a:rPr>
                        <a:t>10 798,6</a:t>
                      </a:r>
                      <a:endParaRPr lang="ru-RU" sz="1300" b="1" dirty="0">
                        <a:latin typeface="Times New Roman" panose="02020603050405020304" pitchFamily="18" charset="0"/>
                        <a:cs typeface="Times New Roman" panose="02020603050405020304" pitchFamily="18" charset="0"/>
                      </a:endParaRPr>
                    </a:p>
                  </a:txBody>
                  <a:tcPr anchor="b"/>
                </a:tc>
                <a:tc>
                  <a:txBody>
                    <a:bodyPr/>
                    <a:lstStyle/>
                    <a:p>
                      <a:pPr algn="ctr"/>
                      <a:r>
                        <a:rPr lang="ru-RU" sz="1300" b="1" dirty="0" smtClean="0">
                          <a:latin typeface="Times New Roman" panose="02020603050405020304" pitchFamily="18" charset="0"/>
                          <a:cs typeface="Times New Roman" panose="02020603050405020304" pitchFamily="18" charset="0"/>
                        </a:rPr>
                        <a:t>11 040,0</a:t>
                      </a:r>
                      <a:endParaRPr lang="ru-RU" sz="1300" b="1" dirty="0">
                        <a:latin typeface="Times New Roman" panose="02020603050405020304" pitchFamily="18" charset="0"/>
                        <a:cs typeface="Times New Roman" panose="02020603050405020304" pitchFamily="18" charset="0"/>
                      </a:endParaRPr>
                    </a:p>
                  </a:txBody>
                  <a:tcPr anchor="b"/>
                </a:tc>
              </a:tr>
              <a:tr h="284220">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47,1%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43,4%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44,8%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46,7%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51,1%</a:t>
                      </a:r>
                      <a:endParaRPr lang="ru-RU" sz="1300" dirty="0">
                        <a:latin typeface="Times New Roman" panose="02020603050405020304" pitchFamily="18" charset="0"/>
                        <a:cs typeface="Times New Roman" panose="02020603050405020304" pitchFamily="18" charset="0"/>
                      </a:endParaRPr>
                    </a:p>
                  </a:txBody>
                  <a:tcPr anchor="ctr"/>
                </a:tc>
              </a:tr>
              <a:tr h="2812284">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Рост доступности и качества дошкольного,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Обеспечение прав граждан на доступное и качественное дошкольное образование.</a:t>
                      </a:r>
                    </a:p>
                    <a:p>
                      <a:pPr algn="just"/>
                      <a:r>
                        <a:rPr lang="ru-RU" sz="1300" dirty="0" smtClean="0">
                          <a:latin typeface="Times New Roman" panose="02020603050405020304" pitchFamily="18" charset="0"/>
                          <a:cs typeface="Times New Roman" panose="02020603050405020304" pitchFamily="18" charset="0"/>
                        </a:rPr>
                        <a:t>2. Обеспечение прав граждан на доступное и качественное   общее образование для обучающихся в соответствии с требованиями инновационной экономики и запросами граждан, развитие муниципальной системы образования как сферы социализации детей. </a:t>
                      </a:r>
                    </a:p>
                    <a:p>
                      <a:pPr algn="just"/>
                      <a:r>
                        <a:rPr lang="ru-RU" sz="1300" dirty="0" smtClean="0">
                          <a:latin typeface="Times New Roman" panose="02020603050405020304" pitchFamily="18" charset="0"/>
                          <a:cs typeface="Times New Roman" panose="02020603050405020304" pitchFamily="18" charset="0"/>
                        </a:rPr>
                        <a:t>3. Обеспечение прав граждан на доступное и качественное дополнительное образование. </a:t>
                      </a:r>
                    </a:p>
                    <a:p>
                      <a:pPr algn="just"/>
                      <a:r>
                        <a:rPr lang="ru-RU" sz="1300" dirty="0" smtClean="0">
                          <a:latin typeface="Times New Roman" panose="02020603050405020304" pitchFamily="18" charset="0"/>
                          <a:cs typeface="Times New Roman" panose="02020603050405020304" pitchFamily="18" charset="0"/>
                        </a:rPr>
                        <a:t>4. Обеспечение детей муниципальных образовательных учреждений организованными формами отдыха, оздоровления и занятости в каникулярный период.</a:t>
                      </a:r>
                    </a:p>
                    <a:p>
                      <a:pPr algn="just"/>
                      <a:r>
                        <a:rPr lang="ru-RU" sz="1300" dirty="0" smtClean="0">
                          <a:latin typeface="Times New Roman" panose="02020603050405020304" pitchFamily="18" charset="0"/>
                          <a:cs typeface="Times New Roman" panose="02020603050405020304" pitchFamily="18" charset="0"/>
                        </a:rPr>
                        <a:t>5. Обеспечение реализации муниципальной программы муниципального образования город Тула «Развитие образования».</a:t>
                      </a:r>
                      <a:endParaRPr lang="ru-RU" sz="1300" dirty="0">
                        <a:latin typeface="Times New Roman" panose="02020603050405020304" pitchFamily="18" charset="0"/>
                        <a:cs typeface="Times New Roman" panose="02020603050405020304" pitchFamily="18" charset="0"/>
                      </a:endParaRPr>
                    </a:p>
                  </a:txBody>
                  <a:tcPr anchor="b"/>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673153">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a:t>
                      </a: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культуры и туризма"</a:t>
                      </a:r>
                    </a:p>
                    <a:p>
                      <a:r>
                        <a:rPr lang="ru-RU" sz="1300" b="1" dirty="0" smtClean="0">
                          <a:latin typeface="Times New Roman" panose="02020603050405020304" pitchFamily="18" charset="0"/>
                          <a:cs typeface="Times New Roman" panose="02020603050405020304" pitchFamily="18" charset="0"/>
                        </a:rPr>
                        <a:t>Всего</a:t>
                      </a:r>
                    </a:p>
                  </a:txBody>
                  <a:tcPr anchor="b"/>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840,2</a:t>
                      </a:r>
                    </a:p>
                  </a:txBody>
                  <a:tcPr anchor="b"/>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903,7</a:t>
                      </a:r>
                    </a:p>
                  </a:txBody>
                  <a:tcPr anchor="b"/>
                </a:tc>
                <a:tc>
                  <a:txBody>
                    <a:bodyPr/>
                    <a:lstStyle/>
                    <a:p>
                      <a:pPr algn="ctr"/>
                      <a:r>
                        <a:rPr lang="ru-RU" sz="1300" b="1" dirty="0" smtClean="0">
                          <a:latin typeface="Times New Roman" panose="02020603050405020304" pitchFamily="18" charset="0"/>
                          <a:cs typeface="Times New Roman" panose="02020603050405020304" pitchFamily="18" charset="0"/>
                        </a:rPr>
                        <a:t>1 311,4</a:t>
                      </a:r>
                    </a:p>
                  </a:txBody>
                  <a:tcPr anchor="b"/>
                </a:tc>
                <a:tc>
                  <a:txBody>
                    <a:bodyPr/>
                    <a:lstStyle/>
                    <a:p>
                      <a:pPr algn="ctr"/>
                      <a:r>
                        <a:rPr lang="ru-RU" sz="1300" b="1" dirty="0" smtClean="0">
                          <a:latin typeface="Times New Roman" panose="02020603050405020304" pitchFamily="18" charset="0"/>
                          <a:cs typeface="Times New Roman" panose="02020603050405020304" pitchFamily="18" charset="0"/>
                        </a:rPr>
                        <a:t>1 135,4</a:t>
                      </a:r>
                      <a:endParaRPr lang="ru-RU" sz="1300" b="1" dirty="0">
                        <a:latin typeface="Times New Roman" panose="02020603050405020304" pitchFamily="18" charset="0"/>
                        <a:cs typeface="Times New Roman" panose="02020603050405020304" pitchFamily="18" charset="0"/>
                      </a:endParaRPr>
                    </a:p>
                  </a:txBody>
                  <a:tcPr anchor="b"/>
                </a:tc>
                <a:tc>
                  <a:txBody>
                    <a:bodyPr/>
                    <a:lstStyle/>
                    <a:p>
                      <a:pPr algn="ctr"/>
                      <a:r>
                        <a:rPr lang="ru-RU" sz="1300" b="1" dirty="0" smtClean="0">
                          <a:latin typeface="Times New Roman" panose="02020603050405020304" pitchFamily="18" charset="0"/>
                          <a:cs typeface="Times New Roman" panose="02020603050405020304" pitchFamily="18" charset="0"/>
                        </a:rPr>
                        <a:t>1 203,3</a:t>
                      </a:r>
                      <a:endParaRPr lang="ru-RU" sz="1300" b="1" dirty="0">
                        <a:latin typeface="Times New Roman" panose="02020603050405020304" pitchFamily="18" charset="0"/>
                        <a:cs typeface="Times New Roman" panose="02020603050405020304" pitchFamily="18" charset="0"/>
                      </a:endParaRPr>
                    </a:p>
                  </a:txBody>
                  <a:tcPr anchor="b"/>
                </a:tc>
              </a:tr>
            </a:tbl>
          </a:graphicData>
        </a:graphic>
      </p:graphicFrame>
      <p:pic>
        <p:nvPicPr>
          <p:cNvPr id="8" name="Рисунок 7"/>
          <p:cNvPicPr>
            <a:picLocks noChangeAspect="1"/>
          </p:cNvPicPr>
          <p:nvPr/>
        </p:nvPicPr>
        <p:blipFill>
          <a:blip r:embed="rId2"/>
          <a:stretch>
            <a:fillRect/>
          </a:stretch>
        </p:blipFill>
        <p:spPr>
          <a:xfrm>
            <a:off x="-1" y="2485"/>
            <a:ext cx="12192000" cy="815096"/>
          </a:xfrm>
          <a:prstGeom prst="rect">
            <a:avLst/>
          </a:prstGeom>
          <a:ln>
            <a:solidFill>
              <a:srgbClr val="00B050"/>
            </a:solidFill>
          </a:ln>
          <a:effectLst>
            <a:glow rad="12700">
              <a:schemeClr val="accent1">
                <a:alpha val="40000"/>
              </a:schemeClr>
            </a:glow>
          </a:effectLst>
        </p:spPr>
      </p:pic>
      <p:sp>
        <p:nvSpPr>
          <p:cNvPr id="9" name="Прямоугольник 8"/>
          <p:cNvSpPr/>
          <p:nvPr/>
        </p:nvSpPr>
        <p:spPr>
          <a:xfrm>
            <a:off x="1515291" y="14877"/>
            <a:ext cx="10946674"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Перечень и объем бюджетных ассигнований на реализацию муниципальных программ города Тулы                на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годы (решение Тульской городской Думы </a:t>
            </a:r>
            <a:r>
              <a:rPr lang="ru-RU" dirty="0">
                <a:ln w="0"/>
                <a:latin typeface="Times New Roman" panose="02020603050405020304" pitchFamily="18" charset="0"/>
                <a:cs typeface="Times New Roman" panose="02020603050405020304" pitchFamily="18" charset="0"/>
              </a:rPr>
              <a:t>от </a:t>
            </a:r>
            <a:r>
              <a:rPr lang="ru-RU" dirty="0" smtClean="0">
                <a:ln w="0"/>
                <a:latin typeface="Times New Roman" panose="02020603050405020304" pitchFamily="18" charset="0"/>
                <a:cs typeface="Times New Roman" panose="02020603050405020304" pitchFamily="18" charset="0"/>
              </a:rPr>
              <a:t>28.06.2023 </a:t>
            </a:r>
            <a:r>
              <a:rPr lang="ru-RU" dirty="0">
                <a:ln w="0"/>
                <a:latin typeface="Times New Roman" panose="02020603050405020304" pitchFamily="18" charset="0"/>
                <a:cs typeface="Times New Roman" panose="02020603050405020304" pitchFamily="18" charset="0"/>
              </a:rPr>
              <a:t>№ </a:t>
            </a:r>
            <a:r>
              <a:rPr lang="en-US" dirty="0" smtClean="0">
                <a:ln w="0"/>
                <a:latin typeface="Times New Roman" panose="02020603050405020304" pitchFamily="18" charset="0"/>
                <a:cs typeface="Times New Roman" panose="02020603050405020304" pitchFamily="18" charset="0"/>
              </a:rPr>
              <a:t>50</a:t>
            </a:r>
            <a:r>
              <a:rPr lang="ru-RU" dirty="0" smtClean="0">
                <a:ln w="0"/>
                <a:latin typeface="Times New Roman" panose="02020603050405020304" pitchFamily="18" charset="0"/>
                <a:cs typeface="Times New Roman" panose="02020603050405020304" pitchFamily="18" charset="0"/>
              </a:rPr>
              <a:t>/</a:t>
            </a:r>
            <a:r>
              <a:rPr lang="en-US" dirty="0" smtClean="0">
                <a:ln w="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1244071" y="522196"/>
            <a:ext cx="1022068" cy="307777"/>
          </a:xfrm>
          <a:prstGeom prst="rect">
            <a:avLst/>
          </a:prstGeom>
        </p:spPr>
        <p:txBody>
          <a:bodyPr wrap="squar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1333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79013501"/>
              </p:ext>
            </p:extLst>
          </p:nvPr>
        </p:nvGraphicFramePr>
        <p:xfrm>
          <a:off x="0" y="1"/>
          <a:ext cx="12192000" cy="6360689"/>
        </p:xfrm>
        <a:graphic>
          <a:graphicData uri="http://schemas.openxmlformats.org/drawingml/2006/table">
            <a:tbl>
              <a:tblPr firstRow="1" bandRow="1">
                <a:tableStyleId>{5C22544A-7EE6-4342-B048-85BDC9FD1C3A}</a:tableStyleId>
              </a:tblPr>
              <a:tblGrid>
                <a:gridCol w="486030"/>
                <a:gridCol w="7936673"/>
                <a:gridCol w="718765"/>
                <a:gridCol w="718765"/>
                <a:gridCol w="769382"/>
                <a:gridCol w="789629"/>
                <a:gridCol w="772756"/>
              </a:tblGrid>
              <a:tr h="656322">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2020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2021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277114">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5,2%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4,9%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5,6%</a:t>
                      </a:r>
                      <a:endParaRPr lang="ru-RU" sz="1300" dirty="0">
                        <a:latin typeface="Times New Roman" panose="02020603050405020304" pitchFamily="18" charset="0"/>
                        <a:cs typeface="Times New Roman" panose="02020603050405020304" pitchFamily="18" charset="0"/>
                      </a:endParaRPr>
                    </a:p>
                  </a:txBody>
                  <a:tcPr anchor="ctr"/>
                </a:tc>
              </a:tr>
              <a:tr h="1487664">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r>
                        <a:rPr lang="ru-RU" sz="1200" dirty="0" smtClean="0">
                          <a:latin typeface="Times New Roman" panose="02020603050405020304" pitchFamily="18" charset="0"/>
                          <a:cs typeface="Times New Roman" panose="02020603050405020304" pitchFamily="18" charset="0"/>
                        </a:rPr>
                        <a:t>Обеспечение граждан доступными и качественными услугами в сфере культуры и событийного туризма.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Создание условий для организации досуга, развитие событийного туризма и обеспечение жителей муниципального образования город Тула услугами муниципальных учреждений культуры.</a:t>
                      </a:r>
                    </a:p>
                    <a:p>
                      <a:pPr algn="just"/>
                      <a:r>
                        <a:rPr lang="ru-RU" sz="1200" dirty="0" smtClean="0">
                          <a:latin typeface="Times New Roman" panose="02020603050405020304" pitchFamily="18" charset="0"/>
                          <a:cs typeface="Times New Roman" panose="02020603050405020304" pitchFamily="18" charset="0"/>
                        </a:rPr>
                        <a:t>2. Совершенствование системы дополнительного образования в сфере культуры.</a:t>
                      </a:r>
                    </a:p>
                    <a:p>
                      <a:pPr algn="just"/>
                      <a:r>
                        <a:rPr lang="ru-RU" sz="1200" dirty="0" smtClean="0">
                          <a:latin typeface="Times New Roman" panose="02020603050405020304" pitchFamily="18" charset="0"/>
                          <a:cs typeface="Times New Roman" panose="02020603050405020304" pitchFamily="18" charset="0"/>
                        </a:rPr>
                        <a:t>3. Обеспечение условий для реализации муниципальной программы муниципального образования город Тула «Развитие культуры». </a:t>
                      </a:r>
                      <a:endParaRPr lang="ru-RU" sz="1200" dirty="0">
                        <a:latin typeface="Times New Roman" panose="02020603050405020304" pitchFamily="18" charset="0"/>
                        <a:cs typeface="Times New Roman" panose="02020603050405020304" pitchFamily="18" charset="0"/>
                      </a:endParaRPr>
                    </a:p>
                  </a:txBody>
                  <a:tcPr anchor="b"/>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r>
              <a:tr h="618213">
                <a:tc>
                  <a:txBody>
                    <a:bodyPr/>
                    <a:lstStyle/>
                    <a:p>
                      <a:pPr algn="ctr"/>
                      <a:r>
                        <a:rPr lang="ru-RU" sz="1300" dirty="0" smtClean="0">
                          <a:latin typeface="Times New Roman" panose="02020603050405020304" pitchFamily="18" charset="0"/>
                          <a:cs typeface="Times New Roman" panose="02020603050405020304" pitchFamily="18" charset="0"/>
                        </a:rPr>
                        <a:t>3</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"Развитие физической культуры и спорта"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468,0</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544,0</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666,6</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693,8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726,3</a:t>
                      </a:r>
                      <a:endParaRPr lang="ru-RU" sz="1300" b="1" dirty="0">
                        <a:latin typeface="Times New Roman" panose="02020603050405020304" pitchFamily="18" charset="0"/>
                        <a:cs typeface="Times New Roman" panose="02020603050405020304" pitchFamily="18" charset="0"/>
                      </a:endParaRPr>
                    </a:p>
                  </a:txBody>
                  <a:tcPr anchor="ctr"/>
                </a:tc>
              </a:tr>
              <a:tr h="277114">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3,4%</a:t>
                      </a:r>
                      <a:endParaRPr lang="ru-RU" sz="1300" dirty="0">
                        <a:latin typeface="Times New Roman" panose="02020603050405020304" pitchFamily="18" charset="0"/>
                        <a:cs typeface="Times New Roman" panose="02020603050405020304" pitchFamily="18" charset="0"/>
                      </a:endParaRPr>
                    </a:p>
                  </a:txBody>
                  <a:tcPr anchor="ctr"/>
                </a:tc>
              </a:tr>
              <a:tr h="1662683">
                <a:tc>
                  <a:txBody>
                    <a:bodyPr/>
                    <a:lstStyle/>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Создание условий, обеспечивающих возможность  и доступность различным категориям  и возрастным группам населения для регулярных занятий  физической  культурой  и спортом, повышение  качества  предоставления муниципальных услуг в сфере физической культуры и спорта.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Создание  условий для развития физической культуры и массового спорта на территории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Обеспечение условий для реализации муниципальной программы муниципального образования город Тула «Развитие физической культуры и спорта».</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1185716">
                <a:tc>
                  <a:txBody>
                    <a:bodyPr/>
                    <a:lstStyle/>
                    <a:p>
                      <a:pPr algn="ctr"/>
                      <a:r>
                        <a:rPr lang="ru-RU" sz="1300" dirty="0" smtClean="0">
                          <a:latin typeface="Times New Roman" panose="02020603050405020304" pitchFamily="18" charset="0"/>
                          <a:cs typeface="Times New Roman" panose="02020603050405020304" pitchFamily="18" charset="0"/>
                        </a:rPr>
                        <a:t>4</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"Обеспечение доступным, комфортным жильем отдельных категорий граждан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123,9</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143,1</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208,3</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269,5</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222,4</a:t>
                      </a:r>
                      <a:endParaRPr lang="ru-RU" sz="13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622529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64274350"/>
              </p:ext>
            </p:extLst>
          </p:nvPr>
        </p:nvGraphicFramePr>
        <p:xfrm>
          <a:off x="0" y="45427"/>
          <a:ext cx="12192001" cy="6764605"/>
        </p:xfrm>
        <a:graphic>
          <a:graphicData uri="http://schemas.openxmlformats.org/drawingml/2006/table">
            <a:tbl>
              <a:tblPr firstRow="1" bandRow="1">
                <a:tableStyleId>{5C22544A-7EE6-4342-B048-85BDC9FD1C3A}</a:tableStyleId>
              </a:tblPr>
              <a:tblGrid>
                <a:gridCol w="469557"/>
                <a:gridCol w="7990704"/>
                <a:gridCol w="733168"/>
                <a:gridCol w="726675"/>
                <a:gridCol w="754706"/>
                <a:gridCol w="778046"/>
                <a:gridCol w="739145"/>
              </a:tblGrid>
              <a:tr h="669294">
                <a:tc>
                  <a:txBody>
                    <a:bodyPr/>
                    <a:lstStyle/>
                    <a:p>
                      <a:pPr algn="ctr"/>
                      <a:endParaRPr lang="ru-RU" sz="1400" b="1" dirty="0" smtClean="0">
                        <a:latin typeface="Times New Roman" panose="02020603050405020304" pitchFamily="18" charset="0"/>
                        <a:cs typeface="Times New Roman" panose="02020603050405020304" pitchFamily="18" charset="0"/>
                      </a:endParaRPr>
                    </a:p>
                    <a:p>
                      <a:pPr algn="ct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0" dirty="0" smtClean="0">
                        <a:latin typeface="Times New Roman" panose="02020603050405020304" pitchFamily="18" charset="0"/>
                        <a:cs typeface="Times New Roman" panose="02020603050405020304" pitchFamily="18" charset="0"/>
                      </a:endParaRPr>
                    </a:p>
                  </a:txBody>
                  <a:tcPr/>
                </a:tc>
              </a:tr>
              <a:tr h="282591">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1,0 %</a:t>
                      </a:r>
                      <a:endParaRPr lang="ru-RU" sz="1300" dirty="0">
                        <a:latin typeface="Times New Roman" panose="02020603050405020304" pitchFamily="18" charset="0"/>
                        <a:cs typeface="Times New Roman" panose="02020603050405020304" pitchFamily="18" charset="0"/>
                      </a:endParaRPr>
                    </a:p>
                  </a:txBody>
                  <a:tcPr anchor="ctr"/>
                </a:tc>
              </a:tr>
              <a:tr h="2409459">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Цель муниципальной программы: </a:t>
                      </a:r>
                    </a:p>
                    <a:p>
                      <a:r>
                        <a:rPr lang="ru-RU" sz="1200" dirty="0" smtClean="0">
                          <a:latin typeface="Times New Roman" panose="02020603050405020304" pitchFamily="18" charset="0"/>
                          <a:cs typeface="Times New Roman" panose="02020603050405020304" pitchFamily="18" charset="0"/>
                        </a:rPr>
                        <a:t>Обеспечение доступным и комфортным жильем отдельных категорий граждан муниципального образования город Тула.</a:t>
                      </a:r>
                    </a:p>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жилыми помещениями малоимущих граждан, признанных нуждающимися в жилых помещениях в установленном порядке, и граждан, проживающих в домах, признанных непригодными для проживания.</a:t>
                      </a:r>
                    </a:p>
                    <a:p>
                      <a:pPr algn="just"/>
                      <a:r>
                        <a:rPr lang="ru-RU" sz="1200" dirty="0" smtClean="0">
                          <a:latin typeface="Times New Roman" panose="02020603050405020304" pitchFamily="18" charset="0"/>
                          <a:cs typeface="Times New Roman" panose="02020603050405020304" pitchFamily="18" charset="0"/>
                        </a:rPr>
                        <a:t>2. Выкуп жилых помещений у собственников при изъятии земельных участков под аварийными многоквартирными домами.</a:t>
                      </a:r>
                    </a:p>
                    <a:p>
                      <a:pPr algn="just"/>
                      <a:r>
                        <a:rPr lang="ru-RU" sz="1200" dirty="0" smtClean="0">
                          <a:latin typeface="Times New Roman" panose="02020603050405020304" pitchFamily="18" charset="0"/>
                          <a:cs typeface="Times New Roman" panose="02020603050405020304" pitchFamily="18" charset="0"/>
                        </a:rPr>
                        <a:t>3. Обеспечение жильем отдельных категорий граждан в целях реализации полномочий органов местного самоуправления.</a:t>
                      </a:r>
                    </a:p>
                    <a:p>
                      <a:pPr algn="just"/>
                      <a:r>
                        <a:rPr lang="ru-RU" sz="1200" dirty="0" smtClean="0">
                          <a:latin typeface="Times New Roman" panose="02020603050405020304" pitchFamily="18" charset="0"/>
                          <a:cs typeface="Times New Roman" panose="02020603050405020304" pitchFamily="18" charset="0"/>
                        </a:rPr>
                        <a:t>4. Переселение граждан, проживающих в аварийном жилом фонде.</a:t>
                      </a:r>
                    </a:p>
                    <a:p>
                      <a:pPr algn="just"/>
                      <a:r>
                        <a:rPr lang="ru-RU" sz="1200" dirty="0" smtClean="0">
                          <a:latin typeface="Times New Roman" panose="02020603050405020304" pitchFamily="18" charset="0"/>
                          <a:cs typeface="Times New Roman" panose="02020603050405020304" pitchFamily="18" charset="0"/>
                        </a:rPr>
                        <a:t>5. Поддержка в решении жилищной проблемы молодых семей, признанных в установленном порядке нуждающимися в улучшении жилищных условий.</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785243">
                <a:tc>
                  <a:txBody>
                    <a:bodyPr/>
                    <a:lstStyle/>
                    <a:p>
                      <a:pPr algn="ctr"/>
                      <a:r>
                        <a:rPr lang="ru-RU" sz="1300" dirty="0" smtClean="0">
                          <a:latin typeface="Times New Roman" panose="02020603050405020304" pitchFamily="18" charset="0"/>
                          <a:cs typeface="Times New Roman" panose="02020603050405020304" pitchFamily="18" charset="0"/>
                        </a:rPr>
                        <a:t>5</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"Развитие транспорта и повышение безопасности дорожного движения в муниципальном образовании город Тула на 2020-2026 годы"</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2 524,4</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2 226,5</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2 484,7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1 979,1</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1 984,7</a:t>
                      </a:r>
                      <a:endParaRPr lang="ru-RU" sz="1300" b="1" dirty="0">
                        <a:latin typeface="Times New Roman" panose="02020603050405020304" pitchFamily="18" charset="0"/>
                        <a:cs typeface="Times New Roman" panose="02020603050405020304" pitchFamily="18" charset="0"/>
                      </a:endParaRPr>
                    </a:p>
                  </a:txBody>
                  <a:tcPr anchor="ctr"/>
                </a:tc>
              </a:tr>
              <a:tr h="28259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14,0%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10,5%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10,0%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8,5%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9,2%</a:t>
                      </a:r>
                      <a:endParaRPr lang="ru-RU" sz="1300" dirty="0">
                        <a:latin typeface="Times New Roman" panose="02020603050405020304" pitchFamily="18" charset="0"/>
                        <a:cs typeface="Times New Roman" panose="02020603050405020304" pitchFamily="18" charset="0"/>
                      </a:endParaRPr>
                    </a:p>
                  </a:txBody>
                  <a:tcPr anchor="ctr"/>
                </a:tc>
              </a:tr>
              <a:tr h="1056842">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Цели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1.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1160110">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транспортного обслуживания населения муниципального образования город Тула.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 Обеспечение безопасности дорожного движения посредством совершенствования улично-дорожной сети.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3.Обеспечение реализации муниципальной программы муниципального образования города Тула «Развитие транспорта и повышение безопасности дорожного движения в муниципальном образовании город Тула».</a:t>
                      </a:r>
                    </a:p>
                    <a:p>
                      <a:pPr algn="just"/>
                      <a:endParaRPr lang="ru-RU" sz="12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139692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815989"/>
              </p:ext>
            </p:extLst>
          </p:nvPr>
        </p:nvGraphicFramePr>
        <p:xfrm>
          <a:off x="0" y="31928"/>
          <a:ext cx="12192000" cy="6812517"/>
        </p:xfrm>
        <a:graphic>
          <a:graphicData uri="http://schemas.openxmlformats.org/drawingml/2006/table">
            <a:tbl>
              <a:tblPr firstRow="1" bandRow="1">
                <a:tableStyleId>{5C22544A-7EE6-4342-B048-85BDC9FD1C3A}</a:tableStyleId>
              </a:tblPr>
              <a:tblGrid>
                <a:gridCol w="442076"/>
                <a:gridCol w="8073710"/>
                <a:gridCol w="713527"/>
                <a:gridCol w="713527"/>
                <a:gridCol w="752305"/>
                <a:gridCol w="736794"/>
                <a:gridCol w="760061"/>
              </a:tblGrid>
              <a:tr h="746997">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629391">
                <a:tc>
                  <a:txBody>
                    <a:bodyPr/>
                    <a:lstStyle/>
                    <a:p>
                      <a:pPr algn="ctr"/>
                      <a:r>
                        <a:rPr lang="ru-RU" sz="1200" dirty="0" smtClean="0">
                          <a:latin typeface="Times New Roman" panose="02020603050405020304" pitchFamily="18" charset="0"/>
                          <a:cs typeface="Times New Roman" panose="02020603050405020304" pitchFamily="18" charset="0"/>
                        </a:rPr>
                        <a:t>6</a:t>
                      </a:r>
                      <a:endParaRPr lang="ru-RU" sz="12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"Энергосбережение и повышение энергетической эффективности в муниципальном образовании город Тула"</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3,5</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3,7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34,1</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34,9</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34,5</a:t>
                      </a:r>
                      <a:endParaRPr lang="ru-RU" sz="1300" b="1" dirty="0">
                        <a:latin typeface="Times New Roman" panose="02020603050405020304" pitchFamily="18" charset="0"/>
                        <a:cs typeface="Times New Roman" panose="02020603050405020304" pitchFamily="18" charset="0"/>
                      </a:endParaRPr>
                    </a:p>
                  </a:txBody>
                  <a:tcPr anchor="ctr"/>
                </a:tc>
              </a:tr>
              <a:tr h="289522">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r>
              <a:tr h="1180015">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Повышение эффективности использования энергетических ресурсов в муниципальном образовании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Обеспечение энергосбережения в муниципальных учреждениях муниципального образования город Тула.</a:t>
                      </a:r>
                    </a:p>
                    <a:p>
                      <a:pPr algn="just"/>
                      <a:r>
                        <a:rPr lang="ru-RU" sz="1200" dirty="0" smtClean="0">
                          <a:latin typeface="Times New Roman" panose="02020603050405020304" pitchFamily="18" charset="0"/>
                          <a:cs typeface="Times New Roman" panose="02020603050405020304" pitchFamily="18" charset="0"/>
                        </a:rPr>
                        <a:t>2. Сокращение на территории муниципального образования город Тула количества бесхозяйных объектов недвижимого имущества, используемых для передачи энергетических ресурсов (включая газоснабжение, тепло и электроснабжение).</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629391">
                <a:tc>
                  <a:txBody>
                    <a:bodyPr/>
                    <a:lstStyle/>
                    <a:p>
                      <a:pPr algn="ctr"/>
                      <a:r>
                        <a:rPr lang="ru-RU" sz="1300" dirty="0" smtClean="0">
                          <a:latin typeface="Times New Roman" panose="02020603050405020304" pitchFamily="18" charset="0"/>
                          <a:cs typeface="Times New Roman" panose="02020603050405020304" pitchFamily="18" charset="0"/>
                        </a:rPr>
                        <a:t>7</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a:t>
                      </a:r>
                      <a:r>
                        <a:rPr lang="ru-RU" sz="1200" kern="1200" dirty="0" smtClean="0">
                          <a:solidFill>
                            <a:schemeClr val="dk1"/>
                          </a:solidFill>
                          <a:effectLst/>
                          <a:latin typeface="Times New Roman" panose="02020603050405020304" pitchFamily="18" charset="0"/>
                          <a:ea typeface="+mn-ea"/>
                          <a:cs typeface="Times New Roman" panose="02020603050405020304" pitchFamily="18" charset="0"/>
                        </a:rPr>
                        <a:t>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a:t>
                      </a:r>
                      <a:r>
                        <a:rPr lang="ru-RU" sz="1200" dirty="0" smtClean="0">
                          <a:latin typeface="Times New Roman" panose="02020603050405020304" pitchFamily="18" charset="0"/>
                          <a:cs typeface="Times New Roman" panose="02020603050405020304" pitchFamily="18" charset="0"/>
                        </a:rPr>
                        <a:t>"</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18,4</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17,2</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20,9</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20,9</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21,0</a:t>
                      </a:r>
                      <a:endParaRPr lang="ru-RU" sz="1300" b="1" dirty="0">
                        <a:latin typeface="Times New Roman" panose="02020603050405020304" pitchFamily="18" charset="0"/>
                        <a:cs typeface="Times New Roman" panose="02020603050405020304" pitchFamily="18" charset="0"/>
                      </a:endParaRPr>
                    </a:p>
                  </a:txBody>
                  <a:tcPr anchor="ctr"/>
                </a:tc>
              </a:tr>
              <a:tr h="28744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r>
              <a:tr h="2995425">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solidFill>
                            <a:schemeClr val="tx1"/>
                          </a:solidFill>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solidFill>
                            <a:schemeClr val="tx1"/>
                          </a:solidFill>
                          <a:latin typeface="Times New Roman" panose="02020603050405020304" pitchFamily="18" charset="0"/>
                          <a:cs typeface="Times New Roman" panose="02020603050405020304" pitchFamily="18" charset="0"/>
                        </a:rPr>
                        <a:t>Развитие института территориальных общественных самоуправлений, социально ориентированных некоммерческих организаций, вовлечение большего количества жителей муниципального образования город Тула в деятельность местного самоуправления.</a:t>
                      </a:r>
                    </a:p>
                    <a:p>
                      <a:r>
                        <a:rPr lang="ru-RU" sz="1200" b="1" dirty="0" smtClean="0">
                          <a:solidFill>
                            <a:schemeClr val="tx1"/>
                          </a:solidFill>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solidFill>
                            <a:schemeClr val="tx1"/>
                          </a:solidFill>
                          <a:latin typeface="Times New Roman" panose="02020603050405020304" pitchFamily="18" charset="0"/>
                          <a:cs typeface="Times New Roman" panose="02020603050405020304" pitchFamily="18" charset="0"/>
                        </a:rPr>
                        <a:t>1. Повышение эффективности взаимодействия администрации города Тулы, социально ориентированных некоммерческих организаций и территориальных общественных самоуправлений</a:t>
                      </a:r>
                      <a:r>
                        <a:rPr lang="ru-RU" sz="1200" baseline="0" dirty="0" smtClean="0">
                          <a:solidFill>
                            <a:schemeClr val="tx1"/>
                          </a:solidFill>
                          <a:latin typeface="Times New Roman" panose="02020603050405020304" pitchFamily="18" charset="0"/>
                          <a:cs typeface="Times New Roman" panose="02020603050405020304" pitchFamily="18" charset="0"/>
                        </a:rPr>
                        <a:t> посредством информированности населения о деятельности органов местного самоуправления</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r>
                        <a:rPr lang="ru-RU" sz="1200" dirty="0" smtClean="0">
                          <a:solidFill>
                            <a:schemeClr val="tx1"/>
                          </a:solidFill>
                          <a:latin typeface="Times New Roman" panose="02020603050405020304" pitchFamily="18" charset="0"/>
                          <a:cs typeface="Times New Roman" panose="02020603050405020304" pitchFamily="18" charset="0"/>
                        </a:rPr>
                        <a:t>2. Реализация механизма муниципальной</a:t>
                      </a:r>
                      <a:r>
                        <a:rPr lang="ru-RU" sz="1200" baseline="0" dirty="0" smtClean="0">
                          <a:solidFill>
                            <a:schemeClr val="tx1"/>
                          </a:solidFill>
                          <a:latin typeface="Times New Roman" panose="02020603050405020304" pitchFamily="18" charset="0"/>
                          <a:cs typeface="Times New Roman" panose="02020603050405020304" pitchFamily="18" charset="0"/>
                        </a:rPr>
                        <a:t>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 научного, культурного потенциала жителей муниципального образования город Тула для решения вопросов местного значения.</a:t>
                      </a:r>
                    </a:p>
                    <a:p>
                      <a:pPr algn="just"/>
                      <a:r>
                        <a:rPr lang="ru-RU" sz="1200" dirty="0" smtClean="0">
                          <a:solidFill>
                            <a:schemeClr val="tx1"/>
                          </a:solidFill>
                          <a:latin typeface="Times New Roman" panose="02020603050405020304" pitchFamily="18" charset="0"/>
                          <a:cs typeface="Times New Roman" panose="02020603050405020304" pitchFamily="18" charset="0"/>
                        </a:rPr>
                        <a:t>3. Создание условий для развития территориальных общественных самоуправлений для решения вопросов местного значения.</a:t>
                      </a:r>
                    </a:p>
                    <a:p>
                      <a:pPr algn="just"/>
                      <a:r>
                        <a:rPr lang="ru-RU" sz="1200" dirty="0" smtClean="0">
                          <a:solidFill>
                            <a:schemeClr val="tx1"/>
                          </a:solidFill>
                          <a:latin typeface="Times New Roman" panose="02020603050405020304" pitchFamily="18" charset="0"/>
                          <a:cs typeface="Times New Roman" panose="02020603050405020304" pitchFamily="18" charset="0"/>
                        </a:rPr>
                        <a:t>4.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30127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051991754"/>
              </p:ext>
            </p:extLst>
          </p:nvPr>
        </p:nvGraphicFramePr>
        <p:xfrm>
          <a:off x="1511591" y="3328508"/>
          <a:ext cx="9474200" cy="3285617"/>
        </p:xfrm>
        <a:graphic>
          <a:graphicData uri="http://schemas.openxmlformats.org/drawingml/2006/table">
            <a:tbl>
              <a:tblPr firstRow="1" firstCol="1" bandRow="1">
                <a:tableStyleId>{5C22544A-7EE6-4342-B048-85BDC9FD1C3A}</a:tableStyleId>
              </a:tblPr>
              <a:tblGrid>
                <a:gridCol w="3860800"/>
                <a:gridCol w="5613400"/>
              </a:tblGrid>
              <a:tr h="0">
                <a:tc>
                  <a:txBody>
                    <a:bodyPr/>
                    <a:lstStyle/>
                    <a:p>
                      <a:pPr>
                        <a:lnSpc>
                          <a:spcPct val="107000"/>
                        </a:lnSpc>
                        <a:spcAft>
                          <a:spcPts val="0"/>
                        </a:spcAft>
                      </a:pPr>
                      <a:r>
                        <a:rPr lang="ru-RU" sz="1800" kern="1200" dirty="0" smtClean="0">
                          <a:effectLst/>
                          <a:latin typeface="Times New Roman" panose="02020603050405020304" pitchFamily="18" charset="0"/>
                          <a:cs typeface="Times New Roman" panose="02020603050405020304" pitchFamily="18" charset="0"/>
                        </a:rPr>
                        <a:t>Начальник </a:t>
                      </a:r>
                      <a:r>
                        <a:rPr lang="ru-RU" sz="1800" kern="1200" dirty="0">
                          <a:effectLst/>
                          <a:latin typeface="Times New Roman" panose="02020603050405020304" pitchFamily="18" charset="0"/>
                          <a:cs typeface="Times New Roman" panose="02020603050405020304" pitchFamily="18" charset="0"/>
                        </a:rPr>
                        <a:t>финансового управления администрации города Тулы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err="1" smtClean="0">
                          <a:effectLst/>
                          <a:latin typeface="Times New Roman" panose="02020603050405020304" pitchFamily="18" charset="0"/>
                          <a:cs typeface="Times New Roman" panose="02020603050405020304" pitchFamily="18" charset="0"/>
                        </a:rPr>
                        <a:t>Чубуева</a:t>
                      </a:r>
                      <a:r>
                        <a:rPr lang="ru-RU" sz="1800" kern="1200" dirty="0" smtClean="0">
                          <a:effectLst/>
                          <a:latin typeface="Times New Roman" panose="02020603050405020304" pitchFamily="18" charset="0"/>
                          <a:cs typeface="Times New Roman" panose="02020603050405020304" pitchFamily="18" charset="0"/>
                        </a:rPr>
                        <a:t> Элеонора Робертовна</a:t>
                      </a:r>
                      <a:endParaRPr lang="ru-RU"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Адрес</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300041, г. Тула, пр. Ленина, д. 2</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220345">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Телефон</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8(4872) 55-60-65</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Адрес электронной почты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en-US" sz="1800" u="sng" kern="1200" dirty="0">
                          <a:effectLst/>
                          <a:latin typeface="Times New Roman" panose="02020603050405020304" pitchFamily="18" charset="0"/>
                          <a:cs typeface="Times New Roman" panose="02020603050405020304" pitchFamily="18" charset="0"/>
                          <a:hlinkClick r:id="rId2"/>
                        </a:rPr>
                        <a:t>tula</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a:effectLst/>
                          <a:latin typeface="Times New Roman" panose="02020603050405020304" pitchFamily="18" charset="0"/>
                          <a:cs typeface="Times New Roman" panose="02020603050405020304" pitchFamily="18" charset="0"/>
                          <a:hlinkClick r:id="rId2"/>
                        </a:rPr>
                        <a:t>fo</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a:effectLst/>
                          <a:latin typeface="Times New Roman" panose="02020603050405020304" pitchFamily="18" charset="0"/>
                          <a:cs typeface="Times New Roman" panose="02020603050405020304" pitchFamily="18" charset="0"/>
                          <a:hlinkClick r:id="rId2"/>
                        </a:rPr>
                        <a:t>tularegion</a:t>
                      </a:r>
                      <a:r>
                        <a:rPr lang="ru-RU" sz="1800" u="sng" kern="1200" dirty="0">
                          <a:effectLst/>
                          <a:latin typeface="Times New Roman" panose="02020603050405020304" pitchFamily="18" charset="0"/>
                          <a:cs typeface="Times New Roman" panose="02020603050405020304" pitchFamily="18" charset="0"/>
                          <a:hlinkClick r:id="rId2"/>
                        </a:rPr>
                        <a:t>.</a:t>
                      </a:r>
                      <a:r>
                        <a:rPr lang="en-US" sz="1800" u="sng" kern="1200" dirty="0">
                          <a:effectLst/>
                          <a:latin typeface="Times New Roman" panose="02020603050405020304" pitchFamily="18" charset="0"/>
                          <a:cs typeface="Times New Roman" panose="02020603050405020304" pitchFamily="18" charset="0"/>
                          <a:hlinkClick r:id="rId2"/>
                        </a:rPr>
                        <a:t>ru</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Режим работы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gn="just">
                        <a:lnSpc>
                          <a:spcPct val="107000"/>
                        </a:lnSpc>
                        <a:spcAft>
                          <a:spcPts val="0"/>
                        </a:spcAft>
                      </a:pPr>
                      <a:r>
                        <a:rPr lang="ru-RU" sz="1800" kern="1200" dirty="0" smtClean="0">
                          <a:effectLst/>
                          <a:latin typeface="Times New Roman" panose="02020603050405020304" pitchFamily="18" charset="0"/>
                          <a:cs typeface="Times New Roman" panose="02020603050405020304" pitchFamily="18" charset="0"/>
                        </a:rPr>
                        <a:t>пн. </a:t>
                      </a:r>
                      <a:r>
                        <a:rPr lang="ru-RU" sz="1800" kern="1200" dirty="0">
                          <a:effectLst/>
                          <a:latin typeface="Times New Roman" panose="02020603050405020304" pitchFamily="18" charset="0"/>
                          <a:cs typeface="Times New Roman" panose="02020603050405020304" pitchFamily="18" charset="0"/>
                        </a:rPr>
                        <a:t>- чт. с 9-00 часов до 18-00 часов</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пт. с 9-00 часов до 17-00 часов</a:t>
                      </a:r>
                      <a:endParaRPr lang="ru-RU" sz="11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800" kern="1200" dirty="0">
                          <a:effectLst/>
                          <a:latin typeface="Times New Roman" panose="02020603050405020304" pitchFamily="18" charset="0"/>
                          <a:cs typeface="Times New Roman" panose="02020603050405020304" pitchFamily="18" charset="0"/>
                        </a:rPr>
                        <a:t>Выходные дни –суббота, воскресенье</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r>
              <a:tr h="0">
                <a:tc>
                  <a:txBody>
                    <a:bodyPr/>
                    <a:lstStyle/>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Личный прием граждан</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Каждый третий</a:t>
                      </a:r>
                      <a:r>
                        <a:rPr lang="ru-RU" sz="1800" baseline="0" dirty="0" smtClean="0">
                          <a:effectLst/>
                          <a:latin typeface="Times New Roman" panose="02020603050405020304" pitchFamily="18" charset="0"/>
                          <a:ea typeface="Calibri" panose="020F0502020204030204" pitchFamily="34" charset="0"/>
                          <a:cs typeface="Times New Roman" panose="02020603050405020304" pitchFamily="18" charset="0"/>
                        </a:rPr>
                        <a:t> четверг месяца</a:t>
                      </a:r>
                    </a:p>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с 15-00 часов до 17-00 часов</a:t>
                      </a:r>
                    </a:p>
                  </a:txBody>
                  <a:tcPr marL="68580" marR="68580" marT="9525" marB="0"/>
                </a:tc>
              </a:tr>
            </a:tbl>
          </a:graphicData>
        </a:graphic>
      </p:graphicFrame>
      <p:sp>
        <p:nvSpPr>
          <p:cNvPr id="5" name="Прямоугольник 4"/>
          <p:cNvSpPr/>
          <p:nvPr/>
        </p:nvSpPr>
        <p:spPr>
          <a:xfrm>
            <a:off x="3085063" y="285709"/>
            <a:ext cx="7437120" cy="461665"/>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Контактная информация</a:t>
            </a:r>
          </a:p>
        </p:txBody>
      </p:sp>
      <p:sp>
        <p:nvSpPr>
          <p:cNvPr id="6" name="Прямоугольник 5"/>
          <p:cNvSpPr/>
          <p:nvPr/>
        </p:nvSpPr>
        <p:spPr>
          <a:xfrm>
            <a:off x="4081767" y="1245048"/>
            <a:ext cx="5793189" cy="388696"/>
          </a:xfrm>
          <a:prstGeom prst="rect">
            <a:avLst/>
          </a:prstGeom>
        </p:spPr>
        <p:txBody>
          <a:bodyPr wrap="none">
            <a:spAutoFit/>
          </a:bodyPr>
          <a:lstStyle/>
          <a:p>
            <a:pPr>
              <a:lnSpc>
                <a:spcPct val="107000"/>
              </a:lnSpc>
              <a:spcAft>
                <a:spcPts val="800"/>
              </a:spcAft>
            </a:pPr>
            <a:r>
              <a:rPr 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Финансовое управление администрации города Тулы</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591" y="809461"/>
            <a:ext cx="1801368" cy="2121408"/>
          </a:xfrm>
          <a:prstGeom prst="rect">
            <a:avLst/>
          </a:prstGeom>
        </p:spPr>
      </p:pic>
    </p:spTree>
    <p:extLst>
      <p:ext uri="{BB962C8B-B14F-4D97-AF65-F5344CB8AC3E}">
        <p14:creationId xmlns:p14="http://schemas.microsoft.com/office/powerpoint/2010/main" val="2105546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50239696"/>
              </p:ext>
            </p:extLst>
          </p:nvPr>
        </p:nvGraphicFramePr>
        <p:xfrm>
          <a:off x="0" y="77638"/>
          <a:ext cx="12192000" cy="6842760"/>
        </p:xfrm>
        <a:graphic>
          <a:graphicData uri="http://schemas.openxmlformats.org/drawingml/2006/table">
            <a:tbl>
              <a:tblPr firstRow="1" bandRow="1">
                <a:tableStyleId>{5C22544A-7EE6-4342-B048-85BDC9FD1C3A}</a:tableStyleId>
              </a:tblPr>
              <a:tblGrid>
                <a:gridCol w="442076"/>
                <a:gridCol w="8073710"/>
                <a:gridCol w="713527"/>
                <a:gridCol w="713527"/>
                <a:gridCol w="752305"/>
                <a:gridCol w="736794"/>
                <a:gridCol w="760061"/>
              </a:tblGrid>
              <a:tr h="679546">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679546">
                <a:tc>
                  <a:txBody>
                    <a:bodyPr/>
                    <a:lstStyle/>
                    <a:p>
                      <a:pPr algn="ctr"/>
                      <a:r>
                        <a:rPr lang="ru-RU" sz="1300" dirty="0" smtClean="0">
                          <a:latin typeface="Times New Roman" panose="02020603050405020304" pitchFamily="18" charset="0"/>
                          <a:cs typeface="Times New Roman" panose="02020603050405020304" pitchFamily="18" charset="0"/>
                        </a:rPr>
                        <a:t>8</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200" dirty="0" smtClean="0">
                          <a:latin typeface="Times New Roman" panose="02020603050405020304" pitchFamily="18" charset="0"/>
                          <a:cs typeface="Times New Roman" panose="02020603050405020304" pitchFamily="18" charset="0"/>
                        </a:rPr>
                        <a:t>Муниципальная программа "Развитие муниципальной службы в администрации муниципального образования город Тула"</a:t>
                      </a:r>
                    </a:p>
                    <a:p>
                      <a:r>
                        <a:rPr lang="ru-RU" sz="12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1,4</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0,6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1,8</a:t>
                      </a:r>
                      <a:endParaRPr lang="ru-RU" sz="1300" b="1" dirty="0">
                        <a:latin typeface="Times New Roman" panose="02020603050405020304" pitchFamily="18" charset="0"/>
                        <a:cs typeface="Times New Roman" panose="02020603050405020304" pitchFamily="18" charset="0"/>
                      </a:endParaRPr>
                    </a:p>
                  </a:txBody>
                  <a:tcPr anchor="ctr"/>
                </a:tc>
              </a:tr>
              <a:tr h="28692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r>
              <a:tr h="226515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Обеспечение профессионального развития муниципальных служащих и повышение кадрового потенциала администрации города Тулы. Совершенствование организации муниципальной службы  в администрации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Внедрение эффективных технологий кадровой работы, направленных на подбор квалифицированных кадров для  муниципальной службы, оценку эффективности деятельности муниципальных служащих, повышение их профессиональной  компетентности, создание условий для результативной профессиональной  служебной деятельности и должностного (служебного) роста.</a:t>
                      </a:r>
                    </a:p>
                    <a:p>
                      <a:pPr algn="just"/>
                      <a:r>
                        <a:rPr lang="ru-RU" sz="1200" dirty="0" smtClean="0">
                          <a:latin typeface="Times New Roman" panose="02020603050405020304" pitchFamily="18" charset="0"/>
                          <a:cs typeface="Times New Roman" panose="02020603050405020304" pitchFamily="18" charset="0"/>
                        </a:rPr>
                        <a:t>2. Реализация современных программ дополнительного профессионального и высшего образования.</a:t>
                      </a:r>
                    </a:p>
                    <a:p>
                      <a:pPr algn="just"/>
                      <a:r>
                        <a:rPr lang="ru-RU" sz="1200" dirty="0" smtClean="0">
                          <a:latin typeface="Times New Roman" panose="02020603050405020304" pitchFamily="18" charset="0"/>
                          <a:cs typeface="Times New Roman" panose="02020603050405020304" pitchFamily="18" charset="0"/>
                        </a:rPr>
                        <a:t>3. Привлечение на муниципальную службу квалифицированных специалистов, укрепление кадрового потенциала. 4.</a:t>
                      </a:r>
                      <a:r>
                        <a:rPr lang="ru-RU" sz="1200" baseline="0" dirty="0" smtClean="0">
                          <a:latin typeface="Times New Roman" panose="02020603050405020304" pitchFamily="18" charset="0"/>
                          <a:cs typeface="Times New Roman" panose="02020603050405020304" pitchFamily="18" charset="0"/>
                        </a:rPr>
                        <a:t> Осуществление мер противодействия и профилактики коррупционных проявлений на муниципальной службе.</a:t>
                      </a:r>
                      <a:endParaRPr lang="ru-RU" sz="12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679546">
                <a:tc>
                  <a:txBody>
                    <a:bodyPr/>
                    <a:lstStyle/>
                    <a:p>
                      <a:pPr algn="ctr"/>
                      <a:r>
                        <a:rPr lang="ru-RU" sz="1300" dirty="0" smtClean="0">
                          <a:latin typeface="Times New Roman" panose="02020603050405020304" pitchFamily="18" charset="0"/>
                          <a:cs typeface="Times New Roman" panose="02020603050405020304" pitchFamily="18" charset="0"/>
                        </a:rPr>
                        <a:t>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250" dirty="0" smtClean="0">
                          <a:latin typeface="Times New Roman" panose="02020603050405020304" pitchFamily="18" charset="0"/>
                          <a:cs typeface="Times New Roman" panose="02020603050405020304" pitchFamily="18" charset="0"/>
                        </a:rPr>
                        <a:t>Муниципальная программа "Развитие и поддержка субъектов малого и среднего предпринимательства муниципального образования город Тула"</a:t>
                      </a:r>
                    </a:p>
                    <a:p>
                      <a:r>
                        <a:rPr lang="ru-RU" sz="125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2,5</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2,5</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2,6</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a:latin typeface="Times New Roman" panose="02020603050405020304" pitchFamily="18" charset="0"/>
                        <a:cs typeface="Times New Roman" panose="02020603050405020304" pitchFamily="18" charset="0"/>
                      </a:endParaRPr>
                    </a:p>
                    <a:p>
                      <a:pPr algn="ctr"/>
                      <a:endParaRPr lang="ru-RU" sz="1300" b="1" dirty="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2,6</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2,6</a:t>
                      </a:r>
                      <a:endParaRPr lang="ru-RU" sz="1300" b="1" dirty="0">
                        <a:latin typeface="Times New Roman" panose="02020603050405020304" pitchFamily="18" charset="0"/>
                        <a:cs typeface="Times New Roman" panose="02020603050405020304" pitchFamily="18" charset="0"/>
                      </a:endParaRPr>
                    </a:p>
                  </a:txBody>
                  <a:tcPr anchor="ctr"/>
                </a:tc>
              </a:tr>
              <a:tr h="28692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r>
              <a:tr h="190273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00" dirty="0" smtClean="0">
                          <a:latin typeface="Times New Roman" panose="02020603050405020304" pitchFamily="18" charset="0"/>
                          <a:cs typeface="Times New Roman" panose="02020603050405020304" pitchFamily="18" charset="0"/>
                        </a:rPr>
                        <a:t>Формирование благоприятных условий для устойчивого развития субъектов малого и среднего предпринимательства и осуществления их деятельности, способствующих созданию новых рабочих мест, развитию реального сектора экономики, пополнению бюджета муниципального образования город Тула.</a:t>
                      </a:r>
                    </a:p>
                    <a:p>
                      <a:pPr algn="just"/>
                      <a:r>
                        <a:rPr lang="ru-RU" sz="12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00" dirty="0" smtClean="0">
                          <a:latin typeface="Times New Roman" panose="02020603050405020304" pitchFamily="18" charset="0"/>
                          <a:cs typeface="Times New Roman" panose="02020603050405020304" pitchFamily="18" charset="0"/>
                        </a:rPr>
                        <a:t>1. Развитие инфраструктуры, информационной и консультационной, имущественной составляющих поддержки малого и среднего предпринимательства, популяризация положительного опыта деятельности субъектов малого и среднего предпринимательства.</a:t>
                      </a:r>
                    </a:p>
                    <a:p>
                      <a:pPr algn="just"/>
                      <a:r>
                        <a:rPr lang="ru-RU" sz="1200" dirty="0" smtClean="0">
                          <a:latin typeface="Times New Roman" panose="02020603050405020304" pitchFamily="18" charset="0"/>
                          <a:cs typeface="Times New Roman" panose="02020603050405020304" pitchFamily="18" charset="0"/>
                        </a:rPr>
                        <a:t>2. Разработка и внедрение комплексных мероприятий в сфере поддержки малых и средних предприятий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15381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71549099"/>
              </p:ext>
            </p:extLst>
          </p:nvPr>
        </p:nvGraphicFramePr>
        <p:xfrm>
          <a:off x="0" y="0"/>
          <a:ext cx="12192000" cy="6608112"/>
        </p:xfrm>
        <a:graphic>
          <a:graphicData uri="http://schemas.openxmlformats.org/drawingml/2006/table">
            <a:tbl>
              <a:tblPr firstRow="1" bandRow="1">
                <a:tableStyleId>{5C22544A-7EE6-4342-B048-85BDC9FD1C3A}</a:tableStyleId>
              </a:tblPr>
              <a:tblGrid>
                <a:gridCol w="461319"/>
                <a:gridCol w="8000177"/>
                <a:gridCol w="713527"/>
                <a:gridCol w="713527"/>
                <a:gridCol w="752305"/>
                <a:gridCol w="783900"/>
                <a:gridCol w="767245"/>
              </a:tblGrid>
              <a:tr h="667265">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828830">
                <a:tc>
                  <a:txBody>
                    <a:bodyPr/>
                    <a:lstStyle/>
                    <a:p>
                      <a:pPr algn="ctr"/>
                      <a:r>
                        <a:rPr lang="ru-RU" sz="1300" dirty="0" smtClean="0">
                          <a:latin typeface="Times New Roman" panose="02020603050405020304" pitchFamily="18" charset="0"/>
                          <a:cs typeface="Times New Roman" panose="02020603050405020304" pitchFamily="18" charset="0"/>
                        </a:rPr>
                        <a:t>10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"Комплексное благоустройство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1 941,2</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2 011,4</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2 691,6</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2 740,1</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2 754,2</a:t>
                      </a:r>
                      <a:endParaRPr lang="ru-RU" sz="1300" b="1" dirty="0">
                        <a:latin typeface="Times New Roman" panose="02020603050405020304" pitchFamily="18" charset="0"/>
                        <a:cs typeface="Times New Roman" panose="02020603050405020304" pitchFamily="18" charset="0"/>
                      </a:endParaRPr>
                    </a:p>
                  </a:txBody>
                  <a:tcPr anchor="ctr"/>
                </a:tc>
              </a:tr>
              <a:tr h="347582">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10,8%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9,5%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10,8%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11,8%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12,8%</a:t>
                      </a:r>
                      <a:endParaRPr lang="ru-RU" sz="1300" dirty="0">
                        <a:latin typeface="Times New Roman" panose="02020603050405020304" pitchFamily="18" charset="0"/>
                        <a:cs typeface="Times New Roman" panose="02020603050405020304" pitchFamily="18" charset="0"/>
                      </a:endParaRPr>
                    </a:p>
                  </a:txBody>
                  <a:tcPr anchor="ctr"/>
                </a:tc>
              </a:tr>
              <a:tr h="27473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Создание комфортной, благоприятной среды для проживания и отдыха населения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50" dirty="0" smtClean="0">
                          <a:latin typeface="Times New Roman" panose="02020603050405020304" pitchFamily="18" charset="0"/>
                          <a:cs typeface="Times New Roman" panose="02020603050405020304" pitchFamily="18" charset="0"/>
                        </a:rPr>
                        <a:t>1. Обеспечение благоустройства и поддержания санитарного порядка на территории муниципального образования город Тула. </a:t>
                      </a:r>
                    </a:p>
                    <a:p>
                      <a:pPr algn="just"/>
                      <a:r>
                        <a:rPr lang="ru-RU" sz="1250" dirty="0" smtClean="0">
                          <a:latin typeface="Times New Roman" panose="02020603050405020304" pitchFamily="18" charset="0"/>
                          <a:cs typeface="Times New Roman" panose="02020603050405020304" pitchFamily="18" charset="0"/>
                        </a:rPr>
                        <a:t>2.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 </a:t>
                      </a:r>
                    </a:p>
                    <a:p>
                      <a:pPr algn="just"/>
                      <a:r>
                        <a:rPr lang="ru-RU" sz="1250" dirty="0" smtClean="0">
                          <a:latin typeface="Times New Roman" panose="02020603050405020304" pitchFamily="18" charset="0"/>
                          <a:cs typeface="Times New Roman" panose="02020603050405020304" pitchFamily="18" charset="0"/>
                        </a:rPr>
                        <a:t>3. Обеспечение реализации муниципальной программы муниципального образования город Тула «Комплексное благоустройство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942075">
                <a:tc>
                  <a:txBody>
                    <a:bodyPr/>
                    <a:lstStyle/>
                    <a:p>
                      <a:pPr algn="ctr"/>
                      <a:r>
                        <a:rPr lang="ru-RU" sz="1300" dirty="0" smtClean="0">
                          <a:latin typeface="Times New Roman" panose="02020603050405020304" pitchFamily="18" charset="0"/>
                          <a:cs typeface="Times New Roman" panose="02020603050405020304" pitchFamily="18" charset="0"/>
                        </a:rPr>
                        <a:t>11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"Управление муниципальным имуществом муниципального образования город Тула"</a:t>
                      </a:r>
                    </a:p>
                    <a:p>
                      <a:pPr algn="l"/>
                      <a:r>
                        <a:rPr lang="ru-RU" sz="1300" b="1" dirty="0" smtClean="0">
                          <a:latin typeface="Times New Roman" panose="02020603050405020304" pitchFamily="18" charset="0"/>
                          <a:cs typeface="Times New Roman" panose="02020603050405020304" pitchFamily="18" charset="0"/>
                        </a:rPr>
                        <a:t>Всего</a:t>
                      </a: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164,5</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266,5</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203,9</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184,2</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200,0</a:t>
                      </a:r>
                      <a:endParaRPr lang="ru-RU" sz="1300" b="1" dirty="0">
                        <a:latin typeface="Times New Roman" panose="02020603050405020304" pitchFamily="18" charset="0"/>
                        <a:cs typeface="Times New Roman" panose="02020603050405020304" pitchFamily="18" charset="0"/>
                      </a:endParaRPr>
                    </a:p>
                  </a:txBody>
                  <a:tcPr anchor="ctr"/>
                </a:tc>
              </a:tr>
              <a:tr h="298625">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0,9%</a:t>
                      </a:r>
                      <a:endParaRPr lang="ru-RU" sz="1300" dirty="0">
                        <a:latin typeface="Times New Roman" panose="02020603050405020304" pitchFamily="18" charset="0"/>
                        <a:cs typeface="Times New Roman" panose="02020603050405020304" pitchFamily="18" charset="0"/>
                      </a:endParaRPr>
                    </a:p>
                  </a:txBody>
                  <a:tcPr anchor="ctr"/>
                </a:tc>
              </a:tr>
              <a:tr h="65655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Повышение эффективности в управлении и распоряжении муниципальным имуществом.</a:t>
                      </a:r>
                    </a:p>
                    <a:p>
                      <a:pPr algn="just"/>
                      <a:r>
                        <a:rPr lang="ru-RU" sz="1300" dirty="0" smtClean="0">
                          <a:latin typeface="Times New Roman" panose="02020603050405020304" pitchFamily="18" charset="0"/>
                          <a:cs typeface="Times New Roman" panose="02020603050405020304" pitchFamily="18" charset="0"/>
                        </a:rPr>
                        <a:t>2. Обеспечение реализации муниципальной программы муниципального образования город Тула «Управление муниципальным имуществом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469787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06208408"/>
              </p:ext>
            </p:extLst>
          </p:nvPr>
        </p:nvGraphicFramePr>
        <p:xfrm>
          <a:off x="8626" y="-18978"/>
          <a:ext cx="12192001" cy="3116580"/>
        </p:xfrm>
        <a:graphic>
          <a:graphicData uri="http://schemas.openxmlformats.org/drawingml/2006/table">
            <a:tbl>
              <a:tblPr firstRow="1" bandRow="1">
                <a:tableStyleId>{5C22544A-7EE6-4342-B048-85BDC9FD1C3A}</a:tableStyleId>
              </a:tblPr>
              <a:tblGrid>
                <a:gridCol w="442077"/>
                <a:gridCol w="8019420"/>
                <a:gridCol w="713527"/>
                <a:gridCol w="713527"/>
                <a:gridCol w="752305"/>
                <a:gridCol w="774838"/>
                <a:gridCol w="776307"/>
              </a:tblGrid>
              <a:tr h="332324">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347637">
                <a:tc>
                  <a:txBody>
                    <a:bodyPr/>
                    <a:lstStyle/>
                    <a:p>
                      <a:pPr algn="ctr"/>
                      <a:r>
                        <a:rPr lang="ru-RU" sz="1300" dirty="0" smtClean="0">
                          <a:latin typeface="Times New Roman" panose="02020603050405020304" pitchFamily="18" charset="0"/>
                          <a:cs typeface="Times New Roman" panose="02020603050405020304" pitchFamily="18" charset="0"/>
                        </a:rPr>
                        <a:t>12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250" dirty="0" smtClean="0">
                          <a:latin typeface="Times New Roman" panose="02020603050405020304" pitchFamily="18" charset="0"/>
                          <a:cs typeface="Times New Roman" panose="02020603050405020304" pitchFamily="18" charset="0"/>
                        </a:rPr>
                        <a:t>Муниципальная программа "Управление муниципальными финансами"</a:t>
                      </a:r>
                    </a:p>
                    <a:p>
                      <a:r>
                        <a:rPr lang="ru-RU" sz="125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371,2</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337,2</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442,1</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568,7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673,5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r>
              <a:tr h="243840">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2,5%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3,1%</a:t>
                      </a:r>
                      <a:endParaRPr lang="ru-RU" sz="1300" dirty="0">
                        <a:latin typeface="Times New Roman" panose="02020603050405020304" pitchFamily="18" charset="0"/>
                        <a:cs typeface="Times New Roman" panose="02020603050405020304" pitchFamily="18" charset="0"/>
                      </a:endParaRPr>
                    </a:p>
                  </a:txBody>
                  <a:tcPr anchor="ctr"/>
                </a:tc>
              </a:tr>
              <a:tr h="141214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solidFill>
                            <a:schemeClr val="tx1"/>
                          </a:solidFill>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solidFill>
                            <a:schemeClr val="tx1"/>
                          </a:solidFill>
                          <a:latin typeface="Times New Roman" panose="02020603050405020304" pitchFamily="18" charset="0"/>
                          <a:cs typeface="Times New Roman" panose="02020603050405020304" pitchFamily="18" charset="0"/>
                        </a:rPr>
                        <a:t>Обеспечение долгосрочной сбалансированности и устойчивости бюджета муниципального образования город Тула, повышение качества управления муниципальными финансами.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solidFill>
                            <a:schemeClr val="tx1"/>
                          </a:solidFill>
                          <a:latin typeface="Times New Roman" panose="02020603050405020304" pitchFamily="18" charset="0"/>
                          <a:cs typeface="Times New Roman" panose="02020603050405020304" pitchFamily="18" charset="0"/>
                        </a:rPr>
                        <a:t>Задачи муниципальной программы:</a:t>
                      </a: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ru-RU" sz="1150" dirty="0" smtClean="0">
                          <a:solidFill>
                            <a:schemeClr val="tx1"/>
                          </a:solidFill>
                          <a:latin typeface="Times New Roman" panose="02020603050405020304" pitchFamily="18" charset="0"/>
                          <a:cs typeface="Times New Roman" panose="02020603050405020304" pitchFamily="18" charset="0"/>
                        </a:rPr>
                        <a:t>Обеспечение бюджетного процесса в муниципальном образовании город Тула. (до 2021 года)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solidFill>
                            <a:schemeClr val="tx1"/>
                          </a:solidFill>
                          <a:latin typeface="Times New Roman" panose="02020603050405020304" pitchFamily="18" charset="0"/>
                          <a:cs typeface="Times New Roman" panose="02020603050405020304" pitchFamily="18" charset="0"/>
                        </a:rPr>
                        <a:t>Организация</a:t>
                      </a:r>
                      <a:r>
                        <a:rPr lang="ru-RU" sz="1150" baseline="0" dirty="0" smtClean="0">
                          <a:solidFill>
                            <a:schemeClr val="tx1"/>
                          </a:solidFill>
                          <a:latin typeface="Times New Roman" panose="02020603050405020304" pitchFamily="18" charset="0"/>
                          <a:cs typeface="Times New Roman" panose="02020603050405020304" pitchFamily="18" charset="0"/>
                        </a:rPr>
                        <a:t> планирования и исполнения бюджета, повышение качества управления муниципальными финансами, эффективности и прозрачности использования бюджетных средств.</a:t>
                      </a:r>
                      <a:endParaRPr lang="ru-RU" sz="1150" dirty="0" smtClean="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solidFill>
                            <a:schemeClr val="tx1"/>
                          </a:solidFill>
                          <a:latin typeface="Times New Roman" panose="02020603050405020304" pitchFamily="18" charset="0"/>
                          <a:cs typeface="Times New Roman" panose="02020603050405020304" pitchFamily="18" charset="0"/>
                        </a:rPr>
                        <a:t>2. Обеспечение реализации муниципальной программы муниципального образования город Тула «Управление муниципальными финансами». </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4231087749"/>
              </p:ext>
            </p:extLst>
          </p:nvPr>
        </p:nvGraphicFramePr>
        <p:xfrm>
          <a:off x="-1" y="3097602"/>
          <a:ext cx="12192001" cy="3535967"/>
        </p:xfrm>
        <a:graphic>
          <a:graphicData uri="http://schemas.openxmlformats.org/drawingml/2006/table">
            <a:tbl>
              <a:tblPr firstRow="1" bandRow="1">
                <a:tableStyleId>{5C22544A-7EE6-4342-B048-85BDC9FD1C3A}</a:tableStyleId>
              </a:tblPr>
              <a:tblGrid>
                <a:gridCol w="442077"/>
                <a:gridCol w="8019420"/>
                <a:gridCol w="713527"/>
                <a:gridCol w="713527"/>
                <a:gridCol w="752305"/>
                <a:gridCol w="774838"/>
                <a:gridCol w="776307"/>
              </a:tblGrid>
              <a:tr h="243840">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0" dirty="0" smtClean="0">
                          <a:solidFill>
                            <a:schemeClr val="tx1"/>
                          </a:solidFill>
                          <a:latin typeface="Times New Roman" panose="02020603050405020304" pitchFamily="18" charset="0"/>
                          <a:cs typeface="Times New Roman" panose="02020603050405020304" pitchFamily="18" charset="0"/>
                        </a:rPr>
                        <a:t>Муниципальная программа "</a:t>
                      </a:r>
                      <a:r>
                        <a:rPr lang="ru-RU" sz="1300" b="0" kern="1200" dirty="0" smtClean="0">
                          <a:solidFill>
                            <a:schemeClr val="tx1"/>
                          </a:solidFill>
                          <a:effectLst/>
                          <a:latin typeface="Times New Roman" panose="02020603050405020304" pitchFamily="18" charset="0"/>
                          <a:ea typeface="+mn-ea"/>
                          <a:cs typeface="Times New Roman" panose="02020603050405020304" pitchFamily="18" charset="0"/>
                        </a:rPr>
                        <a:t>Обеспечение общественной безопасности, профилактика правонарушений, террористических и экстремистских проявлений на территории муниципального образования город Тула</a:t>
                      </a:r>
                      <a:r>
                        <a:rPr lang="ru-RU" sz="1300" b="0" dirty="0" smtClean="0">
                          <a:solidFill>
                            <a:schemeClr val="tx1"/>
                          </a:solidFill>
                          <a:latin typeface="Times New Roman" panose="02020603050405020304" pitchFamily="18" charset="0"/>
                          <a:cs typeface="Times New Roman" panose="02020603050405020304" pitchFamily="18" charset="0"/>
                        </a:rPr>
                        <a:t>" </a:t>
                      </a:r>
                    </a:p>
                    <a:p>
                      <a:pPr algn="l"/>
                      <a:r>
                        <a:rPr lang="ru-RU" sz="1300" b="1" dirty="0" smtClean="0">
                          <a:solidFill>
                            <a:schemeClr val="tx1"/>
                          </a:solidFill>
                          <a:latin typeface="Times New Roman" panose="02020603050405020304" pitchFamily="18" charset="0"/>
                          <a:cs typeface="Times New Roman" panose="02020603050405020304" pitchFamily="18" charset="0"/>
                        </a:rPr>
                        <a:t>Всего</a:t>
                      </a:r>
                      <a:endParaRPr lang="ru-RU" sz="1300"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24,3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42,0</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37,6</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35,9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35,9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40000"/>
                        <a:lumOff val="60000"/>
                      </a:schemeClr>
                    </a:solidFill>
                  </a:tcPr>
                </a:tc>
              </a:tr>
              <a:tr h="31400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r>
              <a:tr h="822385">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Совершенствование системы профилактики правонарушений на территории муниципального образования город Тула, участие в профилактике терроризма и экстремизма, а также в минимизации и (или) ликвидации их последствий.</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b="1" dirty="0" smtClean="0">
                          <a:latin typeface="Times New Roman" panose="02020603050405020304" pitchFamily="18" charset="0"/>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1. Реализация мер по профилактике правонарушений, терроризма и экстремизма, а также минимизации и (или) ликвидации их последствий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Times New Roman" panose="02020603050405020304" pitchFamily="18" charset="0"/>
                          <a:cs typeface="Times New Roman" panose="02020603050405020304" pitchFamily="18" charset="0"/>
                        </a:rPr>
                        <a:t>2. Совершенствование работы по предупреждению и профилактике преступлений и правонарушений, совершаемых на улицах и других общественных местах (в том числе, развитие правоохранительного сегмента АПК «Безопасный город»).</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292148">
                <a:tc>
                  <a:txBody>
                    <a:bodyPr/>
                    <a:lstStyle/>
                    <a:p>
                      <a:pPr algn="ctr"/>
                      <a:r>
                        <a:rPr lang="ru-RU" sz="1300" dirty="0" smtClean="0">
                          <a:latin typeface="Times New Roman" panose="02020603050405020304" pitchFamily="18" charset="0"/>
                          <a:cs typeface="Times New Roman" panose="02020603050405020304" pitchFamily="18" charset="0"/>
                        </a:rPr>
                        <a:t>14</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"Комплексные меры противодействия злоупотреблению наркотиками и их незаконному обороту в муниципальном  образовании  город  Тула"</a:t>
                      </a:r>
                    </a:p>
                    <a:p>
                      <a:pPr algn="l"/>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0,5</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0,5</a:t>
                      </a:r>
                    </a:p>
                  </a:txBody>
                  <a:tcPr anchor="ctr"/>
                </a:tc>
              </a:tr>
              <a:tr h="356846">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a:t>
                      </a: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967732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25591283"/>
              </p:ext>
            </p:extLst>
          </p:nvPr>
        </p:nvGraphicFramePr>
        <p:xfrm>
          <a:off x="0" y="-65416"/>
          <a:ext cx="12192001" cy="6281806"/>
        </p:xfrm>
        <a:graphic>
          <a:graphicData uri="http://schemas.openxmlformats.org/drawingml/2006/table">
            <a:tbl>
              <a:tblPr firstRow="1" bandRow="1">
                <a:tableStyleId>{5C22544A-7EE6-4342-B048-85BDC9FD1C3A}</a:tableStyleId>
              </a:tblPr>
              <a:tblGrid>
                <a:gridCol w="477795"/>
                <a:gridCol w="7999213"/>
                <a:gridCol w="713527"/>
                <a:gridCol w="713527"/>
                <a:gridCol w="775573"/>
                <a:gridCol w="760061"/>
                <a:gridCol w="752305"/>
              </a:tblGrid>
              <a:tr h="38717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865795">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1" dirty="0" smtClean="0">
                          <a:latin typeface="Times New Roman" panose="02020603050405020304" pitchFamily="18" charset="0"/>
                          <a:cs typeface="Times New Roman" panose="02020603050405020304" pitchFamily="18" charset="0"/>
                        </a:rPr>
                        <a:t>Снижение уровня незаконного употребления наркотических и других </a:t>
                      </a:r>
                      <a:r>
                        <a:rPr lang="ru-RU" sz="1251" dirty="0" err="1" smtClean="0">
                          <a:latin typeface="Times New Roman" panose="02020603050405020304" pitchFamily="18" charset="0"/>
                          <a:cs typeface="Times New Roman" panose="02020603050405020304" pitchFamily="18" charset="0"/>
                        </a:rPr>
                        <a:t>психоактивных</a:t>
                      </a:r>
                      <a:r>
                        <a:rPr lang="ru-RU" sz="1251" dirty="0" smtClean="0">
                          <a:latin typeface="Times New Roman" panose="02020603050405020304" pitchFamily="18" charset="0"/>
                          <a:cs typeface="Times New Roman" panose="02020603050405020304" pitchFamily="18" charset="0"/>
                        </a:rPr>
                        <a:t> веществ, психотропных и (или) одурманивающих веществ, алкогольной и спиртосодержащей продукции, пива и напитков, изготавливаемых на его основе,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1. Реализация мероприятий, в том числе в рамках межведомственного взаимодействия по выявлению,            предупреждению и противодействию злоупотреблению наркотиками и их независимому обороту.</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2. Повышение эффективности противодействия и профилактики незаконного употребления наркотиков и других </a:t>
                      </a:r>
                      <a:r>
                        <a:rPr lang="ru-RU" sz="1250" dirty="0" err="1" smtClean="0">
                          <a:latin typeface="Times New Roman" panose="02020603050405020304" pitchFamily="18" charset="0"/>
                          <a:cs typeface="Times New Roman" panose="02020603050405020304" pitchFamily="18" charset="0"/>
                        </a:rPr>
                        <a:t>психоактивных</a:t>
                      </a:r>
                      <a:r>
                        <a:rPr lang="ru-RU" sz="1250" dirty="0" smtClean="0">
                          <a:latin typeface="Times New Roman" panose="02020603050405020304" pitchFamily="18" charset="0"/>
                          <a:cs typeface="Times New Roman" panose="02020603050405020304" pitchFamily="18" charset="0"/>
                        </a:rPr>
                        <a:t> веществ среди подростков и молодежи.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3. Пропаганда здорового образа жизни, привлечение подростков  и молодежи к различным культурно-массовым, спортивным мероприятиям, наглядно пропагандирующим активный и здоровый образ жизни.</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653902">
                <a:tc>
                  <a:txBody>
                    <a:bodyPr/>
                    <a:lstStyle/>
                    <a:p>
                      <a:pPr algn="ctr"/>
                      <a:r>
                        <a:rPr lang="ru-RU" sz="1300" dirty="0" smtClean="0">
                          <a:latin typeface="Times New Roman" panose="02020603050405020304" pitchFamily="18" charset="0"/>
                          <a:cs typeface="Times New Roman" panose="02020603050405020304" pitchFamily="18" charset="0"/>
                        </a:rPr>
                        <a:t>15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Муниципальная программа "Реализация проекта "Народный бюджет" в муниципальном образовании город Тула"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104,0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250,9</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174,1</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5,0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latin typeface="Times New Roman" panose="02020603050405020304" pitchFamily="18" charset="0"/>
                          <a:cs typeface="Times New Roman" panose="02020603050405020304" pitchFamily="18" charset="0"/>
                        </a:rPr>
                        <a:t>5,0</a:t>
                      </a:r>
                      <a:endParaRPr lang="ru-RU" sz="1300" b="1" dirty="0">
                        <a:latin typeface="Times New Roman" panose="02020603050405020304" pitchFamily="18" charset="0"/>
                        <a:cs typeface="Times New Roman" panose="02020603050405020304" pitchFamily="18" charset="0"/>
                      </a:endParaRPr>
                    </a:p>
                  </a:txBody>
                  <a:tcPr anchor="ctr"/>
                </a:tc>
              </a:tr>
              <a:tr h="213805">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0,02%</a:t>
                      </a:r>
                      <a:endParaRPr lang="ru-RU" sz="1300" dirty="0">
                        <a:latin typeface="Times New Roman" panose="02020603050405020304" pitchFamily="18" charset="0"/>
                        <a:cs typeface="Times New Roman" panose="02020603050405020304" pitchFamily="18" charset="0"/>
                      </a:endParaRPr>
                    </a:p>
                  </a:txBody>
                  <a:tcPr anchor="ctr"/>
                </a:tc>
              </a:tr>
              <a:tr h="1512414">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pPr>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lnSpc>
                          <a:spcPct val="100000"/>
                        </a:lnSpc>
                      </a:pPr>
                      <a:r>
                        <a:rPr lang="ru-RU" sz="1250" dirty="0" smtClean="0">
                          <a:latin typeface="Times New Roman" panose="02020603050405020304" pitchFamily="18" charset="0"/>
                          <a:cs typeface="Times New Roman" panose="02020603050405020304" pitchFamily="18" charset="0"/>
                        </a:rPr>
                        <a:t>Реализация социально значимых проектов, на территории муниципального образования город Тула, путем привлечения граждан и организаций к деятельности органов местного самоуправления в решении проблем местного значения.</a:t>
                      </a:r>
                    </a:p>
                    <a:p>
                      <a:pPr algn="just">
                        <a:lnSpc>
                          <a:spcPct val="100000"/>
                        </a:lnSpc>
                      </a:pPr>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lnSpc>
                          <a:spcPct val="100000"/>
                        </a:lnSpc>
                      </a:pPr>
                      <a:r>
                        <a:rPr lang="ru-RU" sz="1200" dirty="0" smtClean="0">
                          <a:latin typeface="Times New Roman" panose="02020603050405020304" pitchFamily="18" charset="0"/>
                          <a:cs typeface="Times New Roman" panose="02020603050405020304" pitchFamily="18" charset="0"/>
                        </a:rPr>
                        <a:t>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 в подготовке, реализации, контроле качества и в приемке работ, выполняемых в рамках программы, а также в последующем содержании и обеспечении сохранности объектов.</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810265">
                <a:tc>
                  <a:txBody>
                    <a:bodyPr/>
                    <a:lstStyle/>
                    <a:p>
                      <a:pPr algn="ctr"/>
                      <a:r>
                        <a:rPr lang="ru-RU" sz="1300" dirty="0" smtClean="0">
                          <a:latin typeface="Times New Roman" panose="02020603050405020304" pitchFamily="18" charset="0"/>
                          <a:cs typeface="Times New Roman" panose="02020603050405020304" pitchFamily="18" charset="0"/>
                        </a:rPr>
                        <a:t>16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r>
                        <a:rPr lang="ru-RU" sz="1250" baseline="0" dirty="0" smtClean="0">
                          <a:latin typeface="Times New Roman" panose="02020603050405020304" pitchFamily="18" charset="0"/>
                          <a:cs typeface="Times New Roman" panose="02020603050405020304" pitchFamily="18"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48,8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65,0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74,4</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84,9</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84,3</a:t>
                      </a:r>
                      <a:endParaRPr lang="ru-RU" sz="13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343577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9208059"/>
              </p:ext>
            </p:extLst>
          </p:nvPr>
        </p:nvGraphicFramePr>
        <p:xfrm>
          <a:off x="1" y="-90410"/>
          <a:ext cx="12191999" cy="6555644"/>
        </p:xfrm>
        <a:graphic>
          <a:graphicData uri="http://schemas.openxmlformats.org/drawingml/2006/table">
            <a:tbl>
              <a:tblPr firstRow="1" bandRow="1">
                <a:tableStyleId>{5C22544A-7EE6-4342-B048-85BDC9FD1C3A}</a:tableStyleId>
              </a:tblPr>
              <a:tblGrid>
                <a:gridCol w="486031"/>
                <a:gridCol w="8035173"/>
                <a:gridCol w="706220"/>
                <a:gridCol w="706220"/>
                <a:gridCol w="768306"/>
                <a:gridCol w="752785"/>
                <a:gridCol w="737264"/>
              </a:tblGrid>
              <a:tr h="453081">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252012">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r>
              <a:tr h="252902">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lnSpc>
                          <a:spcPct val="100000"/>
                        </a:lnSpc>
                      </a:pPr>
                      <a:r>
                        <a:rPr lang="ru-RU" sz="1250" b="1" dirty="0" smtClean="0">
                          <a:latin typeface="Times New Roman" panose="02020603050405020304" pitchFamily="18" charset="0"/>
                          <a:cs typeface="Times New Roman" panose="02020603050405020304" pitchFamily="18" charset="0"/>
                        </a:rPr>
                        <a:t>Цель муниципальной программы: </a:t>
                      </a:r>
                    </a:p>
                    <a:p>
                      <a:pPr algn="just">
                        <a:lnSpc>
                          <a:spcPct val="100000"/>
                        </a:lnSpc>
                      </a:pPr>
                      <a:r>
                        <a:rPr lang="ru-RU" sz="125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Центрального территориального округа муниципального образования город Тула.</a:t>
                      </a:r>
                    </a:p>
                    <a:p>
                      <a:pPr algn="just">
                        <a:lnSpc>
                          <a:spcPct val="100000"/>
                        </a:lnSpc>
                      </a:pPr>
                      <a:r>
                        <a:rPr lang="ru-RU" sz="1250" b="1" dirty="0" smtClean="0">
                          <a:latin typeface="Times New Roman" panose="02020603050405020304" pitchFamily="18" charset="0"/>
                          <a:cs typeface="Times New Roman" panose="02020603050405020304" pitchFamily="18" charset="0"/>
                        </a:rPr>
                        <a:t>Задачи муниципальной программы:</a:t>
                      </a:r>
                    </a:p>
                    <a:p>
                      <a:pPr algn="just">
                        <a:lnSpc>
                          <a:spcPct val="100000"/>
                        </a:lnSpc>
                      </a:pPr>
                      <a:r>
                        <a:rPr lang="ru-RU" sz="125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a:t>
                      </a:r>
                    </a:p>
                    <a:p>
                      <a:pPr algn="just">
                        <a:lnSpc>
                          <a:spcPct val="100000"/>
                        </a:lnSpc>
                      </a:pPr>
                      <a:r>
                        <a:rPr lang="ru-RU" sz="125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Центрального  территориального округа муниципального образования город Тула.</a:t>
                      </a:r>
                    </a:p>
                    <a:p>
                      <a:pPr algn="just">
                        <a:lnSpc>
                          <a:spcPct val="100000"/>
                        </a:lnSpc>
                      </a:pPr>
                      <a:r>
                        <a:rPr lang="ru-RU" sz="1250" dirty="0" smtClean="0">
                          <a:latin typeface="Times New Roman" panose="02020603050405020304" pitchFamily="18" charset="0"/>
                          <a:cs typeface="Times New Roman" panose="02020603050405020304" pitchFamily="18" charset="0"/>
                        </a:rPr>
                        <a:t>3. Организация и проведение мероприятий для жителей Центрального территориального округа муниципального образования город Тула.</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5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718724">
                <a:tc>
                  <a:txBody>
                    <a:bodyPr/>
                    <a:lstStyle/>
                    <a:p>
                      <a:pPr algn="ctr"/>
                      <a:r>
                        <a:rPr lang="ru-RU" sz="1250" dirty="0" smtClean="0">
                          <a:latin typeface="Times New Roman" panose="02020603050405020304" pitchFamily="18" charset="0"/>
                          <a:cs typeface="Times New Roman" panose="02020603050405020304" pitchFamily="18" charset="0"/>
                        </a:rPr>
                        <a:t>17</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Привокзального территориального округа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5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43,8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60,8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79,1</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81,2</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80,9</a:t>
                      </a:r>
                      <a:endParaRPr lang="ru-RU" sz="1300" b="1" dirty="0">
                        <a:latin typeface="Times New Roman" panose="02020603050405020304" pitchFamily="18" charset="0"/>
                        <a:cs typeface="Times New Roman" panose="02020603050405020304" pitchFamily="18" charset="0"/>
                      </a:endParaRPr>
                    </a:p>
                  </a:txBody>
                  <a:tcPr anchor="ctr"/>
                </a:tc>
              </a:tr>
              <a:tr h="222993">
                <a:tc>
                  <a:txBody>
                    <a:bodyPr/>
                    <a:lstStyle/>
                    <a:p>
                      <a:pPr algn="ct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r>
              <a:tr h="329102">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25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a:t>
                      </a:r>
                      <a:endParaRPr lang="ru-RU" sz="1250" b="1" dirty="0" smtClean="0">
                        <a:latin typeface="Times New Roman" panose="02020603050405020304" pitchFamily="18" charset="0"/>
                        <a:cs typeface="Times New Roman" panose="02020603050405020304" pitchFamily="18" charset="0"/>
                      </a:endParaRPr>
                    </a:p>
                    <a:p>
                      <a:pPr algn="just"/>
                      <a:r>
                        <a:rPr lang="ru-RU" sz="125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25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a:t>
                      </a:r>
                    </a:p>
                    <a:p>
                      <a:pPr algn="just"/>
                      <a:r>
                        <a:rPr lang="ru-RU" sz="1250" dirty="0" smtClean="0">
                          <a:solidFill>
                            <a:schemeClr val="tx1"/>
                          </a:solidFill>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Привокзального территориального округа муниципального образования город Тула. </a:t>
                      </a:r>
                    </a:p>
                    <a:p>
                      <a:pPr algn="just"/>
                      <a:r>
                        <a:rPr lang="ru-RU" sz="1250" dirty="0" smtClean="0">
                          <a:latin typeface="Times New Roman" panose="02020603050405020304" pitchFamily="18" charset="0"/>
                          <a:cs typeface="Times New Roman" panose="02020603050405020304" pitchFamily="18" charset="0"/>
                        </a:rPr>
                        <a:t>3. Организация и проведение мероприятий для населения Привокзального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251091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149968370"/>
              </p:ext>
            </p:extLst>
          </p:nvPr>
        </p:nvGraphicFramePr>
        <p:xfrm>
          <a:off x="1" y="0"/>
          <a:ext cx="12191999" cy="6788799"/>
        </p:xfrm>
        <a:graphic>
          <a:graphicData uri="http://schemas.openxmlformats.org/drawingml/2006/table">
            <a:tbl>
              <a:tblPr firstRow="1" bandRow="1">
                <a:tableStyleId>{5C22544A-7EE6-4342-B048-85BDC9FD1C3A}</a:tableStyleId>
              </a:tblPr>
              <a:tblGrid>
                <a:gridCol w="469556"/>
                <a:gridCol w="8043383"/>
                <a:gridCol w="727805"/>
                <a:gridCol w="727805"/>
                <a:gridCol w="743949"/>
                <a:gridCol w="743623"/>
                <a:gridCol w="735878"/>
              </a:tblGrid>
              <a:tr h="732086">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72713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Привокзального территориального округа муниципального образования город Тула».</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884604">
                <a:tc>
                  <a:txBody>
                    <a:bodyPr/>
                    <a:lstStyle/>
                    <a:p>
                      <a:pPr algn="ctr"/>
                      <a:r>
                        <a:rPr lang="ru-RU" sz="1300" dirty="0" smtClean="0">
                          <a:latin typeface="Times New Roman" panose="02020603050405020304" pitchFamily="18" charset="0"/>
                          <a:cs typeface="Times New Roman" panose="02020603050405020304" pitchFamily="18" charset="0"/>
                        </a:rPr>
                        <a:t>18</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29,3</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37,4</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40,9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45,8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47,3</a:t>
                      </a:r>
                      <a:endParaRPr lang="ru-RU" sz="1300" b="1" dirty="0">
                        <a:latin typeface="Times New Roman" panose="02020603050405020304" pitchFamily="18" charset="0"/>
                        <a:cs typeface="Times New Roman" panose="02020603050405020304" pitchFamily="18" charset="0"/>
                      </a:endParaRPr>
                    </a:p>
                  </a:txBody>
                  <a:tcPr anchor="ctr"/>
                </a:tc>
              </a:tr>
              <a:tr h="30256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r>
              <a:tr h="196435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Советского территориального округа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Советского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Советского территориального округа муниципального образования город Тула.</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884604">
                <a:tc>
                  <a:txBody>
                    <a:bodyPr/>
                    <a:lstStyle/>
                    <a:p>
                      <a:pPr algn="ctr"/>
                      <a:r>
                        <a:rPr lang="ru-RU" sz="1300" dirty="0" smtClean="0">
                          <a:latin typeface="Times New Roman" panose="02020603050405020304" pitchFamily="18" charset="0"/>
                          <a:cs typeface="Times New Roman" panose="02020603050405020304" pitchFamily="18" charset="0"/>
                        </a:rPr>
                        <a:t>19</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76,2</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80,4</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79,7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85,0</a:t>
                      </a:r>
                    </a:p>
                    <a:p>
                      <a:pPr algn="ct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88,0</a:t>
                      </a:r>
                      <a:endParaRPr lang="ru-RU" sz="1300" b="1" dirty="0">
                        <a:latin typeface="Times New Roman" panose="02020603050405020304" pitchFamily="18" charset="0"/>
                        <a:cs typeface="Times New Roman" panose="02020603050405020304" pitchFamily="18" charset="0"/>
                      </a:endParaRPr>
                    </a:p>
                  </a:txBody>
                  <a:tcPr anchor="ctr"/>
                </a:tc>
              </a:tr>
              <a:tr h="31607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r>
              <a:tr h="31607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964262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41727103"/>
              </p:ext>
            </p:extLst>
          </p:nvPr>
        </p:nvGraphicFramePr>
        <p:xfrm>
          <a:off x="0" y="0"/>
          <a:ext cx="12192001" cy="6700999"/>
        </p:xfrm>
        <a:graphic>
          <a:graphicData uri="http://schemas.openxmlformats.org/drawingml/2006/table">
            <a:tbl>
              <a:tblPr firstRow="1" bandRow="1">
                <a:tableStyleId>{5C22544A-7EE6-4342-B048-85BDC9FD1C3A}</a:tableStyleId>
              </a:tblPr>
              <a:tblGrid>
                <a:gridCol w="477795"/>
                <a:gridCol w="7819861"/>
                <a:gridCol w="778869"/>
                <a:gridCol w="778869"/>
                <a:gridCol w="748023"/>
                <a:gridCol w="809715"/>
                <a:gridCol w="778869"/>
              </a:tblGrid>
              <a:tr h="378941">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696439">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82749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Зареченского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Зареченского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283382">
                <a:tc>
                  <a:txBody>
                    <a:bodyPr/>
                    <a:lstStyle/>
                    <a:p>
                      <a:pPr algn="ctr"/>
                      <a:r>
                        <a:rPr lang="ru-RU" sz="1300" dirty="0" smtClean="0">
                          <a:latin typeface="Times New Roman" panose="02020603050405020304" pitchFamily="18" charset="0"/>
                          <a:cs typeface="Times New Roman" panose="02020603050405020304" pitchFamily="18" charset="0"/>
                        </a:rPr>
                        <a:t>20</a:t>
                      </a:r>
                      <a:endParaRPr lang="ru-RU" sz="1300" dirty="0">
                        <a:latin typeface="Times New Roman" panose="02020603050405020304" pitchFamily="18" charset="0"/>
                        <a:cs typeface="Times New Roman" panose="02020603050405020304" pitchFamily="18" charset="0"/>
                      </a:endParaRPr>
                    </a:p>
                  </a:txBody>
                  <a:tcPr anchor="ctr"/>
                </a:tc>
                <a:tc>
                  <a:txBody>
                    <a:bodyPr/>
                    <a:lstStyle/>
                    <a:p>
                      <a:r>
                        <a:rPr lang="ru-RU" sz="1300" dirty="0" smtClean="0">
                          <a:latin typeface="Times New Roman" panose="02020603050405020304" pitchFamily="18" charset="0"/>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Пролетарского территориального округа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43,8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52,8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64,0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74,2</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73,5</a:t>
                      </a:r>
                      <a:endParaRPr lang="ru-RU" sz="1300" b="1" dirty="0">
                        <a:latin typeface="Times New Roman" panose="02020603050405020304" pitchFamily="18" charset="0"/>
                        <a:cs typeface="Times New Roman" panose="02020603050405020304" pitchFamily="18" charset="0"/>
                      </a:endParaRPr>
                    </a:p>
                  </a:txBody>
                  <a:tcPr anchor="ctr"/>
                </a:tc>
              </a:tr>
              <a:tr h="283382">
                <a:tc>
                  <a:txBody>
                    <a:bodyPr/>
                    <a:lstStyle/>
                    <a:p>
                      <a:pPr algn="ctr"/>
                      <a:endParaRPr lang="ru-RU" sz="1250" dirty="0">
                        <a:latin typeface="Times New Roman" panose="02020603050405020304" pitchFamily="18" charset="0"/>
                        <a:cs typeface="Times New Roman" panose="02020603050405020304" pitchFamily="18" charset="0"/>
                      </a:endParaRPr>
                    </a:p>
                  </a:txBody>
                  <a:tcPr anchor="ctr"/>
                </a:tc>
                <a:tc>
                  <a:txBody>
                    <a:bodyPr/>
                    <a:lstStyle/>
                    <a:p>
                      <a:pPr algn="just"/>
                      <a:r>
                        <a:rPr lang="ru-RU" sz="1250" dirty="0" smtClean="0">
                          <a:latin typeface="Times New Roman" panose="02020603050405020304" pitchFamily="18" charset="0"/>
                          <a:cs typeface="Times New Roman" panose="02020603050405020304" pitchFamily="18" charset="0"/>
                        </a:rPr>
                        <a:t>Удельный вес в общем объеме</a:t>
                      </a:r>
                      <a:r>
                        <a:rPr lang="ru-RU" sz="1250" baseline="0" dirty="0" smtClean="0">
                          <a:latin typeface="Times New Roman" panose="02020603050405020304" pitchFamily="18" charset="0"/>
                          <a:cs typeface="Times New Roman" panose="02020603050405020304" pitchFamily="18" charset="0"/>
                        </a:rPr>
                        <a:t> расходов</a:t>
                      </a:r>
                      <a:endParaRPr lang="ru-RU" sz="1250" dirty="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0,3%</a:t>
                      </a:r>
                      <a:endParaRPr lang="ru-RU" sz="1300" dirty="0">
                        <a:latin typeface="Times New Roman" panose="02020603050405020304" pitchFamily="18" charset="0"/>
                        <a:cs typeface="Times New Roman" panose="02020603050405020304" pitchFamily="18" charset="0"/>
                      </a:endParaRPr>
                    </a:p>
                  </a:txBody>
                  <a:tcPr anchor="ctr"/>
                </a:tc>
              </a:tr>
              <a:tr h="406125">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благоустройства, жизнедеятельности и удовлетворение потребностей жителей на территории Пролетарского территориального округа муниципального образования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Ликвидация (снос) аварийного жилищного фонда и нежилых строений на территории  Пролетарского территориального округа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3. Организация и проведение мероприятий для жителей Пролетарского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753803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2271471"/>
              </p:ext>
            </p:extLst>
          </p:nvPr>
        </p:nvGraphicFramePr>
        <p:xfrm>
          <a:off x="0" y="0"/>
          <a:ext cx="12192000" cy="6302350"/>
        </p:xfrm>
        <a:graphic>
          <a:graphicData uri="http://schemas.openxmlformats.org/drawingml/2006/table">
            <a:tbl>
              <a:tblPr firstRow="1" bandRow="1">
                <a:tableStyleId>{5C22544A-7EE6-4342-B048-85BDC9FD1C3A}</a:tableStyleId>
              </a:tblPr>
              <a:tblGrid>
                <a:gridCol w="449261"/>
                <a:gridCol w="7970500"/>
                <a:gridCol w="728111"/>
                <a:gridCol w="728111"/>
                <a:gridCol w="782333"/>
                <a:gridCol w="759095"/>
                <a:gridCol w="774589"/>
              </a:tblGrid>
              <a:tr h="709270">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645077">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Пролетарского территориального округа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280753">
                <a:tc>
                  <a:txBody>
                    <a:bodyPr/>
                    <a:lstStyle/>
                    <a:p>
                      <a:pPr algn="ctr"/>
                      <a:r>
                        <a:rPr lang="ru-RU" sz="1300" dirty="0" smtClean="0">
                          <a:latin typeface="Times New Roman" panose="02020603050405020304" pitchFamily="18" charset="0"/>
                          <a:cs typeface="Times New Roman" panose="02020603050405020304" pitchFamily="18" charset="0"/>
                        </a:rPr>
                        <a:t>21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"Повышение качества жилищного фонда и создание комфортных условий для проживания населения муниципального образования город Тула" </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299,3</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302,7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414,2</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199,0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121,3</a:t>
                      </a:r>
                      <a:endParaRPr lang="ru-RU" sz="1300" b="1" dirty="0">
                        <a:latin typeface="Times New Roman" panose="02020603050405020304" pitchFamily="18" charset="0"/>
                        <a:cs typeface="Times New Roman" panose="02020603050405020304" pitchFamily="18" charset="0"/>
                      </a:endParaRPr>
                    </a:p>
                  </a:txBody>
                  <a:tcPr anchor="ctr"/>
                </a:tc>
              </a:tr>
              <a:tr h="223245">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0,6%</a:t>
                      </a:r>
                      <a:endParaRPr lang="ru-RU" sz="1300" dirty="0">
                        <a:latin typeface="Times New Roman" panose="02020603050405020304" pitchFamily="18" charset="0"/>
                        <a:cs typeface="Times New Roman" panose="02020603050405020304" pitchFamily="18" charset="0"/>
                      </a:endParaRPr>
                    </a:p>
                  </a:txBody>
                  <a:tcPr anchor="ctr"/>
                </a:tc>
              </a:tr>
              <a:tr h="1181819">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Создание комфортных условий проживания населения и улучшение качества жилищно-коммунального обслуживания в муниципальном образовании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Обеспечение жизнедеятельности, повышение качества жилищного фонда, приведение коммунальных сетей в нормативное состояние.</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280753">
                <a:tc>
                  <a:txBody>
                    <a:bodyPr/>
                    <a:lstStyle/>
                    <a:p>
                      <a:pPr algn="ctr"/>
                      <a:r>
                        <a:rPr lang="ru-RU" sz="1300" dirty="0" smtClean="0">
                          <a:latin typeface="Times New Roman" panose="02020603050405020304" pitchFamily="18" charset="0"/>
                          <a:cs typeface="Times New Roman" panose="02020603050405020304" pitchFamily="18" charset="0"/>
                        </a:rPr>
                        <a:t>22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"Защита населения и объектов от чрезвычайных ситуаций природного и техногенного характера на территории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127,5</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300" b="1" dirty="0" smtClean="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300" b="1" dirty="0" smtClean="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a:t>
                      </a:r>
                    </a:p>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a:t>
                      </a:r>
                    </a:p>
                  </a:txBody>
                  <a:tcPr anchor="ctr"/>
                </a:tc>
              </a:tr>
              <a:tr h="23406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r>
              <a:tr h="311701">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безопасности населения и объектов от угроз природного и техногенного характера.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предупреждению  и минимизации ущерба от чрезвычайных ситуаций на территории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72161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45271900"/>
              </p:ext>
            </p:extLst>
          </p:nvPr>
        </p:nvGraphicFramePr>
        <p:xfrm>
          <a:off x="0" y="62795"/>
          <a:ext cx="12192001" cy="5912436"/>
        </p:xfrm>
        <a:graphic>
          <a:graphicData uri="http://schemas.openxmlformats.org/drawingml/2006/table">
            <a:tbl>
              <a:tblPr firstRow="1" bandRow="1">
                <a:tableStyleId>{5C22544A-7EE6-4342-B048-85BDC9FD1C3A}</a:tableStyleId>
              </a:tblPr>
              <a:tblGrid>
                <a:gridCol w="510746"/>
                <a:gridCol w="7960872"/>
                <a:gridCol w="720824"/>
                <a:gridCol w="720824"/>
                <a:gridCol w="759578"/>
                <a:gridCol w="775080"/>
                <a:gridCol w="744077"/>
              </a:tblGrid>
              <a:tr h="72821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627723">
                <a:tc>
                  <a:txBody>
                    <a:bodyPr/>
                    <a:lstStyle/>
                    <a:p>
                      <a:pPr algn="ctr"/>
                      <a:r>
                        <a:rPr lang="ru-RU" sz="1300" dirty="0" smtClean="0">
                          <a:latin typeface="Times New Roman" panose="02020603050405020304" pitchFamily="18" charset="0"/>
                          <a:cs typeface="Times New Roman" panose="02020603050405020304" pitchFamily="18" charset="0"/>
                        </a:rPr>
                        <a:t>22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"Защита населения и объектов от чрезвычайных ситуаций природного и техногенного характера, обеспечение мероприятий по гражданской обороне на территории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a:t>
                      </a:r>
                    </a:p>
                  </a:txBody>
                  <a:tcPr anchor="ct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141,7</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165,3</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159,3</a:t>
                      </a: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169,7</a:t>
                      </a:r>
                    </a:p>
                  </a:txBody>
                  <a:tcPr anchor="ctr"/>
                </a:tc>
              </a:tr>
              <a:tr h="275212">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0,7%</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0,8%</a:t>
                      </a:r>
                      <a:endParaRPr lang="ru-RU" sz="1300" dirty="0">
                        <a:latin typeface="Times New Roman" panose="02020603050405020304" pitchFamily="18" charset="0"/>
                        <a:cs typeface="Times New Roman" panose="02020603050405020304" pitchFamily="18" charset="0"/>
                      </a:endParaRPr>
                    </a:p>
                  </a:txBody>
                  <a:tcPr anchor="ctr"/>
                </a:tc>
              </a:tr>
              <a:tr h="27926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безопасности населения и объектов от угроз природного и техногенного характера.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Выполнение комплекса работ по предупреждению  и минимизации ущерба от чрезвычайных ситуаций на территории муниципального образования город Тула.</a:t>
                      </a:r>
                    </a:p>
                    <a:p>
                      <a:pPr algn="just"/>
                      <a:r>
                        <a:rPr lang="ru-RU" sz="1300" dirty="0" smtClean="0">
                          <a:latin typeface="Times New Roman" panose="02020603050405020304" pitchFamily="18" charset="0"/>
                          <a:cs typeface="Times New Roman" panose="02020603050405020304" pitchFamily="18" charset="0"/>
                        </a:rPr>
                        <a:t>2.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288253">
                <a:tc>
                  <a:txBody>
                    <a:bodyPr/>
                    <a:lstStyle/>
                    <a:p>
                      <a:pPr algn="ctr"/>
                      <a:r>
                        <a:rPr lang="ru-RU" sz="1300" dirty="0" smtClean="0">
                          <a:latin typeface="Times New Roman" panose="02020603050405020304" pitchFamily="18" charset="0"/>
                          <a:cs typeface="Times New Roman" panose="02020603050405020304" pitchFamily="18" charset="0"/>
                        </a:rPr>
                        <a:t>23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«Осуществление градостроительной деятельности на территории муниципального образования город Тула"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2 027,0</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4 086,7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4 310,8</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3 691,7</a:t>
                      </a:r>
                      <a:endParaRPr lang="ru-RU" sz="1300" b="1"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1 902,3</a:t>
                      </a:r>
                      <a:endParaRPr lang="ru-RU" sz="1300" b="1" dirty="0">
                        <a:latin typeface="Times New Roman" panose="02020603050405020304" pitchFamily="18" charset="0"/>
                        <a:cs typeface="Times New Roman" panose="02020603050405020304" pitchFamily="18" charset="0"/>
                      </a:endParaRPr>
                    </a:p>
                  </a:txBody>
                  <a:tcPr anchor="ctr"/>
                </a:tc>
              </a:tr>
              <a:tr h="368378">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11,3%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19,4%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17,3%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16,0%</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8,8%</a:t>
                      </a:r>
                      <a:endParaRPr lang="ru-RU" sz="1300" dirty="0">
                        <a:latin typeface="Times New Roman" panose="02020603050405020304" pitchFamily="18" charset="0"/>
                        <a:cs typeface="Times New Roman" panose="02020603050405020304" pitchFamily="18" charset="0"/>
                      </a:endParaRPr>
                    </a:p>
                  </a:txBody>
                  <a:tcPr anchor="ctr"/>
                </a:tc>
              </a:tr>
              <a:tr h="368378">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Обеспечение территориального планирования и капитального строительства в муниципальном образовании город Тула.</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Осуществление территориального планирования, градостроительного зонирования, планировки территорий, обеспечение описания местоположения границ объектов землеустройства в муниципальном образовании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619247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32415478"/>
              </p:ext>
            </p:extLst>
          </p:nvPr>
        </p:nvGraphicFramePr>
        <p:xfrm>
          <a:off x="0" y="131806"/>
          <a:ext cx="12192001" cy="5714316"/>
        </p:xfrm>
        <a:graphic>
          <a:graphicData uri="http://schemas.openxmlformats.org/drawingml/2006/table">
            <a:tbl>
              <a:tblPr firstRow="1" bandRow="1">
                <a:tableStyleId>{5C22544A-7EE6-4342-B048-85BDC9FD1C3A}</a:tableStyleId>
              </a:tblPr>
              <a:tblGrid>
                <a:gridCol w="510746"/>
                <a:gridCol w="7960872"/>
                <a:gridCol w="720824"/>
                <a:gridCol w="720824"/>
                <a:gridCol w="759578"/>
                <a:gridCol w="775080"/>
                <a:gridCol w="744077"/>
              </a:tblGrid>
              <a:tr h="72821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627723">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just"/>
                      <a:r>
                        <a:rPr lang="ru-RU" sz="1300" dirty="0" smtClean="0">
                          <a:latin typeface="Times New Roman" panose="02020603050405020304" pitchFamily="18" charset="0"/>
                          <a:cs typeface="Times New Roman" panose="02020603050405020304" pitchFamily="18" charset="0"/>
                        </a:rPr>
                        <a:t>2. Создание новых объектов муниципальной собственности, реконструкция, модернизация или перевооружение, капитальный ремонт существующих объектов муниципальной собственности в муниципальном образовании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3. Обеспечение реализации муниципальной программы муниципального образования город Тула «Осуществление градостроительной деятельности на территории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275212">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24</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"Доступная среда"</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3,2</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1,0</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10,1</a:t>
                      </a:r>
                    </a:p>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5,1</a:t>
                      </a:r>
                    </a:p>
                    <a:p>
                      <a:pPr algn="ct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5,3</a:t>
                      </a:r>
                      <a:endParaRPr lang="ru-RU" sz="1300" b="1" dirty="0">
                        <a:latin typeface="Times New Roman" panose="02020603050405020304" pitchFamily="18" charset="0"/>
                        <a:cs typeface="Times New Roman" panose="02020603050405020304" pitchFamily="18" charset="0"/>
                      </a:endParaRPr>
                    </a:p>
                  </a:txBody>
                  <a:tcPr/>
                </a:tc>
              </a:tr>
              <a:tr h="279263">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0,02%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0,02%</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0,03%</a:t>
                      </a:r>
                      <a:endParaRPr lang="ru-RU" sz="1300" dirty="0">
                        <a:latin typeface="Times New Roman" panose="02020603050405020304" pitchFamily="18" charset="0"/>
                        <a:cs typeface="Times New Roman" panose="02020603050405020304" pitchFamily="18" charset="0"/>
                      </a:endParaRPr>
                    </a:p>
                  </a:txBody>
                  <a:tcPr anchor="ctr"/>
                </a:tc>
              </a:tr>
              <a:tr h="288253">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just"/>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just"/>
                      <a:r>
                        <a:rPr lang="ru-RU" sz="1300" dirty="0" smtClean="0">
                          <a:latin typeface="Times New Roman" panose="02020603050405020304" pitchFamily="18" charset="0"/>
                          <a:cs typeface="Times New Roman" panose="02020603050405020304" pitchFamily="18" charset="0"/>
                        </a:rPr>
                        <a:t>Создание условий для обеспечения беспрепятственного доступа инвалидов к муниципальным объектам социальной инфраструктуры в сфере образования, культуры, спорта, физической культуры и молодежной политики (далее – в приоритетных сферах жизнедеятельности инвалидов) и преодоление социальной разобщенности в обществе.</a:t>
                      </a:r>
                    </a:p>
                    <a:p>
                      <a:pPr algn="just"/>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just"/>
                      <a:r>
                        <a:rPr lang="ru-RU" sz="1300" dirty="0" smtClean="0">
                          <a:latin typeface="Times New Roman" panose="02020603050405020304" pitchFamily="18" charset="0"/>
                          <a:cs typeface="Times New Roman" panose="02020603050405020304" pitchFamily="18" charset="0"/>
                        </a:rPr>
                        <a:t>1.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a:t>
                      </a:r>
                    </a:p>
                    <a:p>
                      <a:pPr algn="just"/>
                      <a:r>
                        <a:rPr lang="ru-RU" sz="1300" dirty="0" smtClean="0">
                          <a:latin typeface="Times New Roman" panose="02020603050405020304" pitchFamily="18" charset="0"/>
                          <a:cs typeface="Times New Roman" panose="02020603050405020304" pitchFamily="18" charset="0"/>
                        </a:rPr>
                        <a:t>2. Обеспечение условий для социализации и интеграции инвалидов в общество.</a:t>
                      </a: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tc>
              </a:tr>
              <a:tr h="368378">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25</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"Формирование</a:t>
                      </a:r>
                      <a:r>
                        <a:rPr lang="ru-RU" sz="1300" baseline="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современной городской среды на 2018-2024 годы"</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159,9</a:t>
                      </a:r>
                      <a:endParaRPr lang="ru-RU" sz="1300" dirty="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p>
                  </a:txBody>
                  <a:tcPr anchor="ctr"/>
                </a:tc>
              </a:tr>
              <a:tr h="368378">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0,9%</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3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491392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7075" y="1041977"/>
            <a:ext cx="7001690" cy="3709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a:spLocks noChangeArrowheads="1"/>
          </p:cNvSpPr>
          <p:nvPr/>
        </p:nvSpPr>
        <p:spPr bwMode="auto">
          <a:xfrm>
            <a:off x="1688188" y="17417"/>
            <a:ext cx="90594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ru-RU" altLang="ru-RU" sz="3200" dirty="0">
                <a:latin typeface="Times New Roman" panose="02020603050405020304" pitchFamily="18" charset="0"/>
                <a:ea typeface="Times New Roman" panose="02020603050405020304" pitchFamily="18" charset="0"/>
                <a:cs typeface="Times New Roman" panose="02020603050405020304" pitchFamily="18" charset="0"/>
              </a:rPr>
              <a:t/>
            </a:r>
            <a:br>
              <a:rPr lang="ru-RU" altLang="ru-RU" sz="3200" dirty="0">
                <a:latin typeface="Times New Roman" panose="02020603050405020304" pitchFamily="18" charset="0"/>
                <a:ea typeface="Times New Roman" panose="02020603050405020304" pitchFamily="18" charset="0"/>
                <a:cs typeface="Times New Roman" panose="02020603050405020304" pitchFamily="18" charset="0"/>
              </a:rPr>
            </a:br>
            <a:r>
              <a:rPr lang="ru-RU" altLang="ru-RU"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Муниципальное образование город Тула</a:t>
            </a:r>
            <a:endParaRPr lang="ru-RU" altLang="ru-RU"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968536" y="5072896"/>
            <a:ext cx="10833463" cy="1785104"/>
          </a:xfrm>
          <a:prstGeom prst="rect">
            <a:avLst/>
          </a:prstGeom>
        </p:spPr>
        <p:txBody>
          <a:bodyPr wrap="square">
            <a:spAutoFit/>
          </a:bodyPr>
          <a:lstStyle/>
          <a:p>
            <a:pPr indent="449263" eaLnBrk="0" fontAlgn="base" hangingPunct="0">
              <a:spcBef>
                <a:spcPct val="0"/>
              </a:spcBef>
              <a:spcAft>
                <a:spcPct val="0"/>
              </a:spcAft>
            </a:pPr>
            <a:r>
              <a:rPr lang="ru-RU" altLang="ru-RU"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Площадь муниципального образования город Тула – 1495,56 кв. км</a:t>
            </a:r>
            <a:endParaRPr lang="ru-RU" alt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Среднегодовая численность населения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на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2021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(факт)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532737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чел</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alt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                                                                       на 2022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(оценка) </a:t>
            </a:r>
            <a:r>
              <a:rPr lang="ru-RU" altLang="ru-RU" b="1"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smtClean="0">
                <a:latin typeface="Times New Roman" panose="02020603050405020304" pitchFamily="18" charset="0"/>
                <a:ea typeface="Times New Roman" panose="02020603050405020304" pitchFamily="18" charset="0"/>
                <a:cs typeface="Times New Roman" panose="02020603050405020304" pitchFamily="18" charset="0"/>
              </a:rPr>
              <a:t>542516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чел.;</a:t>
            </a:r>
            <a:endParaRPr lang="ru-RU" alt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на 2023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(прогноз) –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521273 чел</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a:t>
            </a:r>
            <a:endParaRPr lang="ru-RU" alt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alt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на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2024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(прогноз) –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515903 чел;</a:t>
            </a:r>
          </a:p>
          <a:p>
            <a:pPr indent="449263" eaLnBrk="0" fontAlgn="base" hangingPunct="0">
              <a:spcBef>
                <a:spcPct val="0"/>
              </a:spcBef>
              <a:spcAft>
                <a:spcPct val="0"/>
              </a:spcAft>
            </a:pPr>
            <a:r>
              <a:rPr lang="ru-RU" altLang="ru-RU" sz="1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на 2025 </a:t>
            </a: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год (прогноз) </a:t>
            </a:r>
            <a:r>
              <a:rPr lang="ru-RU" altLang="ru-RU" b="1" dirty="0" smtClean="0">
                <a:latin typeface="Times New Roman" panose="02020603050405020304" pitchFamily="18" charset="0"/>
                <a:ea typeface="Times New Roman" panose="02020603050405020304" pitchFamily="18" charset="0"/>
                <a:cs typeface="Times New Roman" panose="02020603050405020304" pitchFamily="18" charset="0"/>
              </a:rPr>
              <a:t>– 510830 чел.</a:t>
            </a:r>
            <a:endParaRPr lang="ru-RU" altLang="ru-RU"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221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7211300"/>
              </p:ext>
            </p:extLst>
          </p:nvPr>
        </p:nvGraphicFramePr>
        <p:xfrm>
          <a:off x="0" y="284672"/>
          <a:ext cx="12192001" cy="5548315"/>
        </p:xfrm>
        <a:graphic>
          <a:graphicData uri="http://schemas.openxmlformats.org/drawingml/2006/table">
            <a:tbl>
              <a:tblPr firstRow="1" bandRow="1">
                <a:tableStyleId>{5C22544A-7EE6-4342-B048-85BDC9FD1C3A}</a:tableStyleId>
              </a:tblPr>
              <a:tblGrid>
                <a:gridCol w="486032"/>
                <a:gridCol w="7700436"/>
                <a:gridCol w="793630"/>
                <a:gridCol w="819510"/>
                <a:gridCol w="810883"/>
                <a:gridCol w="819509"/>
                <a:gridCol w="762001"/>
              </a:tblGrid>
              <a:tr h="594239">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1935646">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l"/>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l"/>
                      <a:r>
                        <a:rPr lang="ru-RU" sz="1200" dirty="0" smtClean="0">
                          <a:latin typeface="Times New Roman" panose="02020603050405020304" pitchFamily="18" charset="0"/>
                          <a:cs typeface="Times New Roman" panose="02020603050405020304" pitchFamily="18" charset="0"/>
                        </a:rPr>
                        <a:t>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a:t>
                      </a:r>
                    </a:p>
                    <a:p>
                      <a:pPr algn="l"/>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l"/>
                      <a:r>
                        <a:rPr lang="ru-RU" sz="1200" dirty="0" smtClean="0">
                          <a:latin typeface="Times New Roman" panose="02020603050405020304" pitchFamily="18" charset="0"/>
                          <a:cs typeface="Times New Roman" panose="02020603050405020304" pitchFamily="18" charset="0"/>
                        </a:rPr>
                        <a:t>1. Повышение уровня благоустройства территорий общего пользования населения на территории муниципального образования город Тула. </a:t>
                      </a:r>
                    </a:p>
                    <a:p>
                      <a:pPr algn="l"/>
                      <a:r>
                        <a:rPr lang="ru-RU" sz="1200" dirty="0" smtClean="0">
                          <a:latin typeface="Times New Roman" panose="02020603050405020304" pitchFamily="18" charset="0"/>
                          <a:cs typeface="Times New Roman" panose="02020603050405020304" pitchFamily="18" charset="0"/>
                        </a:rPr>
                        <a:t>2. Повышение уровня благоустройства дворовых территорий на территории муниципального образования город Тула. </a:t>
                      </a:r>
                    </a:p>
                    <a:p>
                      <a:pPr algn="l"/>
                      <a:r>
                        <a:rPr lang="ru-RU" sz="1200" dirty="0" smtClean="0">
                          <a:latin typeface="Times New Roman" panose="02020603050405020304" pitchFamily="18" charset="0"/>
                          <a:cs typeface="Times New Roman" panose="02020603050405020304" pitchFamily="18" charset="0"/>
                        </a:rPr>
                        <a:t>3.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a:t>
                      </a: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549595">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25</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dirty="0" smtClean="0">
                          <a:latin typeface="Times New Roman" panose="02020603050405020304" pitchFamily="18" charset="0"/>
                          <a:cs typeface="Times New Roman" panose="02020603050405020304" pitchFamily="18" charset="0"/>
                        </a:rPr>
                        <a:t>Муниципальная программа "Формирование</a:t>
                      </a:r>
                      <a:r>
                        <a:rPr lang="ru-RU" sz="1300" baseline="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современной городской среды"</a:t>
                      </a:r>
                    </a:p>
                    <a:p>
                      <a:r>
                        <a:rPr lang="ru-RU" sz="1300" b="1" dirty="0" smtClean="0">
                          <a:latin typeface="Times New Roman" panose="02020603050405020304" pitchFamily="18" charset="0"/>
                          <a:cs typeface="Times New Roman" panose="02020603050405020304" pitchFamily="18" charset="0"/>
                        </a:rPr>
                        <a:t>Всего</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273,6</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118,5</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141,0</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r>
                        <a:rPr lang="ru-RU" sz="1300" b="1" dirty="0" smtClean="0">
                          <a:latin typeface="Times New Roman" panose="02020603050405020304" pitchFamily="18" charset="0"/>
                          <a:cs typeface="Times New Roman" panose="02020603050405020304" pitchFamily="18" charset="0"/>
                        </a:rPr>
                        <a:t>2,9</a:t>
                      </a:r>
                      <a:endParaRPr lang="ru-RU" sz="1300" b="1" dirty="0">
                        <a:latin typeface="Times New Roman" panose="02020603050405020304" pitchFamily="18" charset="0"/>
                        <a:cs typeface="Times New Roman" panose="02020603050405020304" pitchFamily="18" charset="0"/>
                      </a:endParaRPr>
                    </a:p>
                  </a:txBody>
                  <a:tcPr/>
                </a:tc>
              </a:tr>
              <a:tr h="230779">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Удельный вес в общем объеме</a:t>
                      </a:r>
                      <a:r>
                        <a:rPr lang="ru-RU" sz="1300" baseline="0" dirty="0" smtClean="0">
                          <a:latin typeface="Times New Roman" panose="02020603050405020304" pitchFamily="18" charset="0"/>
                          <a:cs typeface="Times New Roman" panose="02020603050405020304" pitchFamily="18" charset="0"/>
                        </a:rPr>
                        <a:t> расходов</a:t>
                      </a:r>
                      <a:endParaRPr lang="ru-RU" sz="13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1,3%</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0,6%</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smtClean="0">
                          <a:latin typeface="Times New Roman" panose="02020603050405020304" pitchFamily="18" charset="0"/>
                          <a:cs typeface="Times New Roman" panose="02020603050405020304" pitchFamily="18" charset="0"/>
                        </a:rPr>
                        <a:t>0,01%</a:t>
                      </a:r>
                      <a:endParaRPr lang="ru-RU" sz="1300" dirty="0">
                        <a:latin typeface="Times New Roman" panose="02020603050405020304" pitchFamily="18" charset="0"/>
                        <a:cs typeface="Times New Roman" panose="02020603050405020304" pitchFamily="18" charset="0"/>
                      </a:endParaRPr>
                    </a:p>
                  </a:txBody>
                  <a:tcPr anchor="ctr"/>
                </a:tc>
              </a:tr>
              <a:tr h="1692381">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l"/>
                      <a:r>
                        <a:rPr lang="ru-RU" sz="1300" dirty="0" smtClean="0">
                          <a:latin typeface="Times New Roman" panose="02020603050405020304" pitchFamily="18" charset="0"/>
                          <a:cs typeface="Times New Roman" panose="02020603050405020304" pitchFamily="18" charset="0"/>
                        </a:rPr>
                        <a:t>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a:t>
                      </a:r>
                    </a:p>
                    <a:p>
                      <a:pPr algn="l"/>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l"/>
                      <a:r>
                        <a:rPr lang="ru-RU" sz="1300" dirty="0" smtClean="0">
                          <a:latin typeface="Times New Roman" panose="02020603050405020304" pitchFamily="18" charset="0"/>
                          <a:cs typeface="Times New Roman" panose="02020603050405020304" pitchFamily="18" charset="0"/>
                        </a:rPr>
                        <a:t>1. Повышение уровня благоустройства территорий общего пользования населения на территории муниципального образования город Тула. </a:t>
                      </a:r>
                    </a:p>
                    <a:p>
                      <a:pPr algn="l"/>
                      <a:r>
                        <a:rPr lang="ru-RU" sz="1300" dirty="0" smtClean="0">
                          <a:latin typeface="Times New Roman" panose="02020603050405020304" pitchFamily="18" charset="0"/>
                          <a:cs typeface="Times New Roman" panose="02020603050405020304" pitchFamily="18" charset="0"/>
                        </a:rPr>
                        <a:t>2. Повышение уровня благоустройства дворовых территорий на территории муниципального образования город Тула. </a:t>
                      </a:r>
                    </a:p>
                    <a:p>
                      <a:pPr algn="l"/>
                      <a:r>
                        <a:rPr lang="ru-RU" sz="1300" dirty="0" smtClean="0">
                          <a:latin typeface="Times New Roman" panose="02020603050405020304" pitchFamily="18" charset="0"/>
                          <a:cs typeface="Times New Roman" panose="02020603050405020304" pitchFamily="18" charset="0"/>
                        </a:rPr>
                        <a:t>3.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a:t>
                      </a: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406437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37306234"/>
              </p:ext>
            </p:extLst>
          </p:nvPr>
        </p:nvGraphicFramePr>
        <p:xfrm>
          <a:off x="0" y="0"/>
          <a:ext cx="12192001" cy="4134613"/>
        </p:xfrm>
        <a:graphic>
          <a:graphicData uri="http://schemas.openxmlformats.org/drawingml/2006/table">
            <a:tbl>
              <a:tblPr firstRow="1" bandRow="1">
                <a:tableStyleId>{5C22544A-7EE6-4342-B048-85BDC9FD1C3A}</a:tableStyleId>
              </a:tblPr>
              <a:tblGrid>
                <a:gridCol w="486032"/>
                <a:gridCol w="7700436"/>
                <a:gridCol w="793630"/>
                <a:gridCol w="819510"/>
                <a:gridCol w="810883"/>
                <a:gridCol w="819509"/>
                <a:gridCol w="762001"/>
              </a:tblGrid>
              <a:tr h="597668">
                <a:tc>
                  <a:txBody>
                    <a:bodyPr/>
                    <a:lstStyle/>
                    <a:p>
                      <a:pPr algn="ctr"/>
                      <a:r>
                        <a:rPr lang="ru-RU" sz="1400" b="1" dirty="0" smtClean="0">
                          <a:latin typeface="Times New Roman" panose="02020603050405020304" pitchFamily="18" charset="0"/>
                          <a:cs typeface="Times New Roman" panose="02020603050405020304" pitchFamily="18" charset="0"/>
                        </a:rPr>
                        <a:t>№ п/п</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Наименование программы</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350" dirty="0" smtClean="0">
                          <a:latin typeface="Times New Roman" panose="02020603050405020304" pitchFamily="18" charset="0"/>
                          <a:cs typeface="Times New Roman" panose="02020603050405020304" pitchFamily="18" charset="0"/>
                        </a:rPr>
                        <a:t>2021 год </a:t>
                      </a:r>
                      <a:r>
                        <a:rPr lang="ru-RU" sz="1200" b="0" dirty="0" smtClean="0">
                          <a:latin typeface="Times New Roman" panose="02020603050405020304" pitchFamily="18" charset="0"/>
                          <a:cs typeface="Times New Roman" panose="02020603050405020304" pitchFamily="18" charset="0"/>
                        </a:rPr>
                        <a:t>(факт)</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2022 год </a:t>
                      </a:r>
                      <a:endParaRPr lang="ru-RU" sz="1350" dirty="0">
                        <a:latin typeface="Times New Roman" panose="02020603050405020304" pitchFamily="18" charset="0"/>
                        <a:cs typeface="Times New Roman" panose="02020603050405020304" pitchFamily="18" charset="0"/>
                      </a:endParaRPr>
                    </a:p>
                  </a:txBody>
                  <a:tcPr/>
                </a:tc>
                <a:tc>
                  <a:txBody>
                    <a:bodyPr/>
                    <a:lstStyle/>
                    <a:p>
                      <a:pPr algn="ctr"/>
                      <a:r>
                        <a:rPr lang="ru-RU" sz="1350" dirty="0" smtClean="0">
                          <a:latin typeface="Times New Roman" panose="02020603050405020304" pitchFamily="18" charset="0"/>
                          <a:cs typeface="Times New Roman" panose="02020603050405020304" pitchFamily="18" charset="0"/>
                        </a:rPr>
                        <a:t>2023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2024</a:t>
                      </a:r>
                    </a:p>
                    <a:p>
                      <a:pPr algn="ctr"/>
                      <a:r>
                        <a:rPr lang="ru-RU" sz="1350" baseline="0" dirty="0" smtClean="0">
                          <a:latin typeface="Times New Roman" panose="02020603050405020304" pitchFamily="18" charset="0"/>
                          <a:cs typeface="Times New Roman" panose="02020603050405020304" pitchFamily="18" charset="0"/>
                        </a:rPr>
                        <a:t> год</a:t>
                      </a:r>
                    </a:p>
                  </a:txBody>
                  <a:tcPr/>
                </a:tc>
                <a:tc>
                  <a:txBody>
                    <a:bodyPr/>
                    <a:lstStyle/>
                    <a:p>
                      <a:pPr algn="ctr"/>
                      <a:r>
                        <a:rPr lang="ru-RU" sz="1350" dirty="0" smtClean="0">
                          <a:latin typeface="Times New Roman" panose="02020603050405020304" pitchFamily="18" charset="0"/>
                          <a:cs typeface="Times New Roman" panose="02020603050405020304" pitchFamily="18" charset="0"/>
                        </a:rPr>
                        <a:t>2025</a:t>
                      </a:r>
                    </a:p>
                    <a:p>
                      <a:pPr algn="ctr"/>
                      <a:r>
                        <a:rPr lang="ru-RU" sz="1350" dirty="0" smtClean="0">
                          <a:latin typeface="Times New Roman" panose="02020603050405020304" pitchFamily="18" charset="0"/>
                          <a:cs typeface="Times New Roman" panose="02020603050405020304" pitchFamily="18" charset="0"/>
                        </a:rPr>
                        <a:t>год</a:t>
                      </a:r>
                    </a:p>
                  </a:txBody>
                  <a:tcPr/>
                </a:tc>
              </a:tr>
              <a:tr h="597668">
                <a:tc>
                  <a:txBody>
                    <a:bodyPr/>
                    <a:lstStyle/>
                    <a:p>
                      <a:pPr algn="ctr"/>
                      <a:endParaRPr lang="ru-RU" sz="1300" dirty="0" smtClean="0">
                        <a:latin typeface="Times New Roman" panose="02020603050405020304" pitchFamily="18" charset="0"/>
                        <a:cs typeface="Times New Roman" panose="02020603050405020304" pitchFamily="18" charset="0"/>
                      </a:endParaRPr>
                    </a:p>
                    <a:p>
                      <a:pPr algn="ctr"/>
                      <a:endParaRPr lang="ru-RU" sz="1300" dirty="0" smtClean="0">
                        <a:latin typeface="Times New Roman" panose="02020603050405020304" pitchFamily="18" charset="0"/>
                        <a:cs typeface="Times New Roman" panose="02020603050405020304" pitchFamily="18" charset="0"/>
                      </a:endParaRPr>
                    </a:p>
                    <a:p>
                      <a:pPr algn="ctr"/>
                      <a:r>
                        <a:rPr lang="ru-RU" sz="1300" dirty="0" smtClean="0">
                          <a:latin typeface="Times New Roman" panose="02020603050405020304" pitchFamily="18" charset="0"/>
                          <a:cs typeface="Times New Roman" panose="02020603050405020304" pitchFamily="18" charset="0"/>
                        </a:rPr>
                        <a:t>26</a:t>
                      </a: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250" dirty="0" smtClean="0">
                          <a:latin typeface="Times New Roman" panose="02020603050405020304" pitchFamily="18" charset="0"/>
                          <a:cs typeface="Times New Roman" panose="02020603050405020304" pitchFamily="18" charset="0"/>
                        </a:rPr>
                        <a:t>Муниципальная программа "</a:t>
                      </a:r>
                      <a:r>
                        <a:rPr lang="ru-RU" sz="1250" kern="1200" dirty="0" smtClean="0">
                          <a:solidFill>
                            <a:schemeClr val="dk1"/>
                          </a:solidFill>
                          <a:effectLst/>
                          <a:latin typeface="Times New Roman" panose="02020603050405020304" pitchFamily="18" charset="0"/>
                          <a:ea typeface="+mn-ea"/>
                          <a:cs typeface="Times New Roman" panose="02020603050405020304" pitchFamily="18" charset="0"/>
                        </a:rPr>
                        <a:t>Реализация семейной и молодежной политики в муниципальном образовании город Тула</a:t>
                      </a:r>
                      <a:r>
                        <a:rPr lang="ru-RU" sz="1250" dirty="0" smtClean="0">
                          <a:latin typeface="Times New Roman" panose="02020603050405020304" pitchFamily="18" charset="0"/>
                          <a:cs typeface="Times New Roman" panose="02020603050405020304" pitchFamily="18" charset="0"/>
                        </a:rPr>
                        <a:t>"</a:t>
                      </a:r>
                    </a:p>
                    <a:p>
                      <a:r>
                        <a:rPr lang="ru-RU" sz="1300" b="1" dirty="0" smtClean="0">
                          <a:latin typeface="Times New Roman" panose="02020603050405020304" pitchFamily="18" charset="0"/>
                          <a:cs typeface="Times New Roman" panose="02020603050405020304" pitchFamily="18" charset="0"/>
                        </a:rPr>
                        <a:t>Всего</a:t>
                      </a:r>
                      <a:endParaRPr lang="ru-RU" sz="1250" dirty="0" smtClean="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90,3</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94,1</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105,6</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99,9</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endParaRPr lang="ru-RU" sz="1300" b="1" dirty="0" smtClean="0">
                        <a:latin typeface="Times New Roman" panose="02020603050405020304" pitchFamily="18" charset="0"/>
                        <a:cs typeface="Times New Roman" panose="02020603050405020304" pitchFamily="18" charset="0"/>
                      </a:endParaRPr>
                    </a:p>
                    <a:p>
                      <a:pPr algn="ctr"/>
                      <a:r>
                        <a:rPr lang="ru-RU" sz="1300" b="1" dirty="0" smtClean="0">
                          <a:latin typeface="Times New Roman" panose="02020603050405020304" pitchFamily="18" charset="0"/>
                          <a:cs typeface="Times New Roman" panose="02020603050405020304" pitchFamily="18" charset="0"/>
                        </a:rPr>
                        <a:t>104,0</a:t>
                      </a:r>
                      <a:endParaRPr lang="ru-RU" sz="1300" b="1" dirty="0">
                        <a:latin typeface="Times New Roman" panose="02020603050405020304" pitchFamily="18" charset="0"/>
                        <a:cs typeface="Times New Roman" panose="02020603050405020304" pitchFamily="18" charset="0"/>
                      </a:endParaRPr>
                    </a:p>
                  </a:txBody>
                  <a:tcPr/>
                </a:tc>
              </a:tr>
              <a:tr h="252349">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Удельный вес в общем объеме</a:t>
                      </a:r>
                      <a:r>
                        <a:rPr lang="ru-RU" sz="1200" baseline="0" dirty="0" smtClean="0">
                          <a:latin typeface="Times New Roman" panose="02020603050405020304" pitchFamily="18" charset="0"/>
                          <a:cs typeface="Times New Roman" panose="02020603050405020304" pitchFamily="18" charset="0"/>
                        </a:rPr>
                        <a:t> расходов</a:t>
                      </a:r>
                      <a:endParaRPr lang="ru-RU" sz="1200" dirty="0" smtClean="0">
                        <a:latin typeface="Times New Roman" panose="02020603050405020304" pitchFamily="18" charset="0"/>
                        <a:cs typeface="Times New Roman" panose="02020603050405020304" pitchFamily="18" charset="0"/>
                      </a:endParaRPr>
                    </a:p>
                  </a:txBody>
                  <a:tcPr/>
                </a:tc>
                <a:tc>
                  <a:txBody>
                    <a:bodyPr/>
                    <a:lstStyle/>
                    <a:p>
                      <a:pPr algn="ctr"/>
                      <a:r>
                        <a:rPr lang="ru-RU" sz="1300" dirty="0" smtClean="0">
                          <a:latin typeface="Times New Roman" panose="02020603050405020304" pitchFamily="18" charset="0"/>
                          <a:cs typeface="Times New Roman" panose="02020603050405020304" pitchFamily="18" charset="0"/>
                        </a:rPr>
                        <a:t>0,5%</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dirty="0" smtClean="0">
                          <a:latin typeface="Times New Roman" panose="02020603050405020304" pitchFamily="18" charset="0"/>
                          <a:cs typeface="Times New Roman" panose="02020603050405020304" pitchFamily="18" charset="0"/>
                        </a:rPr>
                        <a:t>0,4%</a:t>
                      </a: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r>
                        <a:rPr lang="ru-RU" sz="1300" smtClean="0">
                          <a:latin typeface="Times New Roman" panose="02020603050405020304" pitchFamily="18" charset="0"/>
                          <a:cs typeface="Times New Roman" panose="02020603050405020304" pitchFamily="18" charset="0"/>
                        </a:rPr>
                        <a:t>0,5%</a:t>
                      </a:r>
                      <a:endParaRPr lang="ru-RU" sz="1300" dirty="0">
                        <a:latin typeface="Times New Roman" panose="02020603050405020304" pitchFamily="18" charset="0"/>
                        <a:cs typeface="Times New Roman" panose="02020603050405020304" pitchFamily="18" charset="0"/>
                      </a:endParaRPr>
                    </a:p>
                  </a:txBody>
                  <a:tcPr anchor="ctr"/>
                </a:tc>
              </a:tr>
              <a:tr h="1587140">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b="1" dirty="0" smtClean="0">
                          <a:latin typeface="Times New Roman" panose="02020603050405020304" pitchFamily="18" charset="0"/>
                          <a:cs typeface="Times New Roman" panose="02020603050405020304" pitchFamily="18" charset="0"/>
                        </a:rPr>
                        <a:t>Цель муниципальной программы: </a:t>
                      </a:r>
                    </a:p>
                    <a:p>
                      <a:pPr algn="l"/>
                      <a:r>
                        <a:rPr lang="ru-RU" sz="1250" dirty="0" smtClean="0">
                          <a:latin typeface="Times New Roman" panose="02020603050405020304" pitchFamily="18" charset="0"/>
                          <a:cs typeface="Times New Roman" panose="02020603050405020304" pitchFamily="18" charset="0"/>
                        </a:rPr>
                        <a:t>Повышение качества предоставления муниципальных услуг в сфере молодежной</a:t>
                      </a:r>
                      <a:r>
                        <a:rPr lang="ru-RU" sz="1250" baseline="0" dirty="0" smtClean="0">
                          <a:latin typeface="Times New Roman" panose="02020603050405020304" pitchFamily="18" charset="0"/>
                          <a:cs typeface="Times New Roman" panose="02020603050405020304" pitchFamily="18" charset="0"/>
                        </a:rPr>
                        <a:t> политики, содействие самореализации молодежи и семей, финансовая поддержка молодежных и семейных инициатив.</a:t>
                      </a:r>
                      <a:endParaRPr lang="ru-RU" sz="1250" dirty="0" smtClean="0">
                        <a:latin typeface="Times New Roman" panose="02020603050405020304" pitchFamily="18" charset="0"/>
                        <a:cs typeface="Times New Roman" panose="02020603050405020304" pitchFamily="18" charset="0"/>
                      </a:endParaRPr>
                    </a:p>
                    <a:p>
                      <a:pPr algn="l"/>
                      <a:r>
                        <a:rPr lang="ru-RU" sz="1300" b="1" dirty="0" smtClean="0">
                          <a:latin typeface="Times New Roman" panose="02020603050405020304" pitchFamily="18" charset="0"/>
                          <a:cs typeface="Times New Roman" panose="02020603050405020304" pitchFamily="18" charset="0"/>
                        </a:rPr>
                        <a:t>Задачи муниципальной программы:</a:t>
                      </a:r>
                    </a:p>
                    <a:p>
                      <a:pPr algn="l"/>
                      <a:r>
                        <a:rPr lang="ru-RU" sz="1250" dirty="0" smtClean="0">
                          <a:latin typeface="Times New Roman" panose="02020603050405020304" pitchFamily="18" charset="0"/>
                          <a:cs typeface="Times New Roman" panose="02020603050405020304" pitchFamily="18" charset="0"/>
                        </a:rPr>
                        <a:t>1. Вовлечение молодежи в социальную практику.</a:t>
                      </a:r>
                    </a:p>
                    <a:p>
                      <a:pPr algn="l"/>
                      <a:r>
                        <a:rPr lang="ru-RU" sz="1250" dirty="0" smtClean="0">
                          <a:latin typeface="Times New Roman" panose="02020603050405020304" pitchFamily="18" charset="0"/>
                          <a:cs typeface="Times New Roman" panose="02020603050405020304" pitchFamily="18" charset="0"/>
                        </a:rPr>
                        <a:t>2. Организация и проведение мероприятий в сфере семейной и молодежной политики.</a:t>
                      </a:r>
                    </a:p>
                    <a:p>
                      <a:pPr algn="l"/>
                      <a:r>
                        <a:rPr lang="ru-RU" sz="1250" dirty="0" smtClean="0">
                          <a:latin typeface="Times New Roman" panose="02020603050405020304" pitchFamily="18" charset="0"/>
                          <a:cs typeface="Times New Roman" panose="02020603050405020304" pitchFamily="18" charset="0"/>
                        </a:rPr>
                        <a:t>3. Сохранение и развитие материально-технической базы в муниципальных учреждений молодежной политики.</a:t>
                      </a:r>
                    </a:p>
                    <a:p>
                      <a:pPr algn="l"/>
                      <a:r>
                        <a:rPr lang="ru-RU" sz="1250" dirty="0" smtClean="0">
                          <a:latin typeface="Times New Roman" panose="02020603050405020304" pitchFamily="18" charset="0"/>
                          <a:cs typeface="Times New Roman" panose="02020603050405020304" pitchFamily="18" charset="0"/>
                        </a:rPr>
                        <a:t>4. Реализация законов Тульской области в сфере молодежной политики.</a:t>
                      </a:r>
                    </a:p>
                  </a:txBody>
                  <a:tcP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300" dirty="0">
                        <a:latin typeface="Times New Roman" panose="02020603050405020304" pitchFamily="18" charset="0"/>
                        <a:cs typeface="Times New Roman" panose="02020603050405020304" pitchFamily="18" charset="0"/>
                      </a:endParaRPr>
                    </a:p>
                  </a:txBody>
                  <a:tcPr anchor="ctr"/>
                </a:tc>
              </a:tr>
              <a:tr h="652273">
                <a:tc>
                  <a:txBody>
                    <a:bodyPr/>
                    <a:lstStyle/>
                    <a:p>
                      <a:pPr algn="ctr"/>
                      <a:endParaRPr lang="ru-RU" sz="1300" dirty="0">
                        <a:latin typeface="Times New Roman" panose="02020603050405020304" pitchFamily="18" charset="0"/>
                        <a:cs typeface="Times New Roman" panose="02020603050405020304" pitchFamily="18" charset="0"/>
                      </a:endParaRPr>
                    </a:p>
                  </a:txBody>
                  <a:tcPr/>
                </a:tc>
                <a:tc>
                  <a:txBody>
                    <a:bodyPr/>
                    <a:lstStyle/>
                    <a:p>
                      <a:pPr algn="l"/>
                      <a:r>
                        <a:rPr lang="ru-RU" sz="1300" b="1" dirty="0" smtClean="0">
                          <a:latin typeface="Times New Roman" panose="02020603050405020304" pitchFamily="18" charset="0"/>
                          <a:cs typeface="Times New Roman" panose="02020603050405020304" pitchFamily="18" charset="0"/>
                        </a:rPr>
                        <a:t>ИТОГО</a:t>
                      </a:r>
                      <a:endParaRPr lang="ru-RU" sz="125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18 012,7</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21 115,8</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24 918,9</a:t>
                      </a:r>
                      <a:endParaRPr lang="ru-RU" sz="13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23 138,1</a:t>
                      </a:r>
                    </a:p>
                  </a:txBody>
                  <a:tcPr anchor="ct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21 585,2</a:t>
                      </a:r>
                    </a:p>
                  </a:txBody>
                  <a:tcPr anchor="ctr"/>
                </a:tc>
              </a:tr>
            </a:tbl>
          </a:graphicData>
        </a:graphic>
      </p:graphicFrame>
    </p:spTree>
    <p:extLst>
      <p:ext uri="{BB962C8B-B14F-4D97-AF65-F5344CB8AC3E}">
        <p14:creationId xmlns:p14="http://schemas.microsoft.com/office/powerpoint/2010/main" val="456439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403"/>
            <a:ext cx="12192000" cy="771446"/>
          </a:xfrm>
          <a:prstGeom prst="rect">
            <a:avLst/>
          </a:prstGeom>
          <a:ln>
            <a:solidFill>
              <a:srgbClr val="00B050"/>
            </a:solidFill>
          </a:ln>
          <a:effectLst>
            <a:glow rad="12700">
              <a:schemeClr val="accent1">
                <a:alpha val="40000"/>
              </a:schemeClr>
            </a:glow>
          </a:effectLst>
        </p:spPr>
      </p:pic>
      <p:graphicFrame>
        <p:nvGraphicFramePr>
          <p:cNvPr id="14" name="Диаграмма 13"/>
          <p:cNvGraphicFramePr/>
          <p:nvPr>
            <p:extLst>
              <p:ext uri="{D42A27DB-BD31-4B8C-83A1-F6EECF244321}">
                <p14:modId xmlns:p14="http://schemas.microsoft.com/office/powerpoint/2010/main" val="2002887801"/>
              </p:ext>
            </p:extLst>
          </p:nvPr>
        </p:nvGraphicFramePr>
        <p:xfrm>
          <a:off x="255181" y="1271058"/>
          <a:ext cx="11769331" cy="4482761"/>
        </p:xfrm>
        <a:graphic>
          <a:graphicData uri="http://schemas.openxmlformats.org/drawingml/2006/chart">
            <c:chart xmlns:c="http://schemas.openxmlformats.org/drawingml/2006/chart" xmlns:r="http://schemas.openxmlformats.org/officeDocument/2006/relationships" r:id="rId3"/>
          </a:graphicData>
        </a:graphic>
      </p:graphicFrame>
      <p:sp>
        <p:nvSpPr>
          <p:cNvPr id="15" name="Прямоугольник 14"/>
          <p:cNvSpPr/>
          <p:nvPr/>
        </p:nvSpPr>
        <p:spPr>
          <a:xfrm>
            <a:off x="255181" y="771849"/>
            <a:ext cx="11663917"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	В целях обеспечения долгосрочной сбалансированности и устойчивости бюджета муниципального образования город Тула будет проводиться политика снижения </a:t>
            </a:r>
            <a:r>
              <a:rPr lang="ru-RU" sz="1600">
                <a:latin typeface="Times New Roman" panose="02020603050405020304" pitchFamily="18" charset="0"/>
                <a:cs typeface="Times New Roman" panose="02020603050405020304" pitchFamily="18" charset="0"/>
              </a:rPr>
              <a:t>дефицита </a:t>
            </a:r>
            <a:r>
              <a:rPr lang="ru-RU" sz="1600" smtClean="0">
                <a:latin typeface="Times New Roman" panose="02020603050405020304" pitchFamily="18" charset="0"/>
                <a:cs typeface="Times New Roman" panose="02020603050405020304" pitchFamily="18" charset="0"/>
              </a:rPr>
              <a:t>бюджета.</a:t>
            </a:r>
            <a:endParaRPr lang="ru-RU"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217704" y="0"/>
            <a:ext cx="9643729"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Размер </a:t>
            </a:r>
            <a:r>
              <a:rPr lang="ru-RU" dirty="0" smtClean="0">
                <a:latin typeface="Times New Roman" panose="02020603050405020304" pitchFamily="18" charset="0"/>
                <a:cs typeface="Times New Roman" panose="02020603050405020304" pitchFamily="18" charset="0"/>
              </a:rPr>
              <a:t>дефицита бюджета </a:t>
            </a:r>
            <a:r>
              <a:rPr lang="ru-RU" dirty="0">
                <a:latin typeface="Times New Roman" panose="02020603050405020304" pitchFamily="18" charset="0"/>
                <a:cs typeface="Times New Roman" panose="02020603050405020304" pitchFamily="18" charset="0"/>
              </a:rPr>
              <a:t>муниципального образования город Тула в </a:t>
            </a:r>
            <a:r>
              <a:rPr lang="ru-RU" dirty="0" smtClean="0">
                <a:latin typeface="Times New Roman" panose="02020603050405020304" pitchFamily="18" charset="0"/>
                <a:cs typeface="Times New Roman" panose="02020603050405020304" pitchFamily="18" charset="0"/>
              </a:rPr>
              <a:t>2023-2025 </a:t>
            </a:r>
            <a:r>
              <a:rPr lang="ru-RU" dirty="0">
                <a:latin typeface="Times New Roman" panose="02020603050405020304" pitchFamily="18" charset="0"/>
                <a:cs typeface="Times New Roman" panose="02020603050405020304" pitchFamily="18" charset="0"/>
              </a:rPr>
              <a:t>годах </a:t>
            </a:r>
            <a:r>
              <a:rPr lang="ru-RU" dirty="0" smtClean="0">
                <a:latin typeface="Times New Roman" panose="02020603050405020304" pitchFamily="18" charset="0"/>
                <a:cs typeface="Times New Roman" panose="02020603050405020304" pitchFamily="18" charset="0"/>
              </a:rPr>
              <a:t> </a:t>
            </a:r>
          </a:p>
          <a:p>
            <a:pPr algn="ctr"/>
            <a:r>
              <a:rPr lang="ru-RU" dirty="0" smtClean="0">
                <a:latin typeface="Times New Roman" panose="02020603050405020304" pitchFamily="18" charset="0"/>
                <a:cs typeface="Times New Roman" panose="02020603050405020304" pitchFamily="18" charset="0"/>
              </a:rPr>
              <a:t>(решение </a:t>
            </a:r>
            <a:r>
              <a:rPr lang="ru-RU" dirty="0">
                <a:latin typeface="Times New Roman" panose="02020603050405020304" pitchFamily="18" charset="0"/>
                <a:cs typeface="Times New Roman" panose="02020603050405020304" pitchFamily="18" charset="0"/>
              </a:rPr>
              <a:t>Тульской городской </a:t>
            </a:r>
            <a:r>
              <a:rPr lang="ru-RU" dirty="0" smtClean="0">
                <a:latin typeface="Times New Roman" panose="02020603050405020304" pitchFamily="18" charset="0"/>
                <a:cs typeface="Times New Roman" panose="02020603050405020304" pitchFamily="18" charset="0"/>
              </a:rPr>
              <a:t>Думы от 28.06.2023 № </a:t>
            </a:r>
            <a:r>
              <a:rPr lang="en-US" dirty="0" smtClean="0">
                <a:latin typeface="Times New Roman" panose="02020603050405020304" pitchFamily="18" charset="0"/>
                <a:cs typeface="Times New Roman" panose="02020603050405020304" pitchFamily="18" charset="0"/>
              </a:rPr>
              <a:t>50</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1103</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8254347" y="2856365"/>
            <a:ext cx="678231" cy="32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6,7%</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10065852" y="3813090"/>
            <a:ext cx="857692" cy="305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3,1%</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762663" y="1465509"/>
            <a:ext cx="1002262" cy="307777"/>
          </a:xfrm>
          <a:prstGeom prst="rect">
            <a:avLst/>
          </a:prstGeom>
        </p:spPr>
        <p:txBody>
          <a:bodyPr wrap="none">
            <a:spAutoFit/>
          </a:bodyPr>
          <a:lstStyle/>
          <a:p>
            <a:r>
              <a:rPr lang="ru-RU" sz="1400" dirty="0">
                <a:solidFill>
                  <a:srgbClr val="000000"/>
                </a:solidFill>
                <a:latin typeface="Times New Roman" panose="02020603050405020304" pitchFamily="18" charset="0"/>
              </a:rPr>
              <a:t>(млн. руб</a:t>
            </a:r>
            <a:r>
              <a:rPr lang="ru-RU" sz="1400" dirty="0">
                <a:solidFill>
                  <a:srgbClr val="000000"/>
                </a:solidFill>
                <a:latin typeface="Corbel" panose="020B0503020204020204" pitchFamily="34" charset="0"/>
              </a:rPr>
              <a:t>.)</a:t>
            </a:r>
            <a:endParaRPr lang="ru-RU" sz="1400" dirty="0">
              <a:latin typeface="Times New Roman" panose="02020603050405020304" pitchFamily="18" charset="0"/>
              <a:ea typeface="Times New Roman" panose="02020603050405020304" pitchFamily="18" charset="0"/>
            </a:endParaRPr>
          </a:p>
        </p:txBody>
      </p:sp>
      <p:sp>
        <p:nvSpPr>
          <p:cNvPr id="9" name="Прямоугольник 8"/>
          <p:cNvSpPr/>
          <p:nvPr/>
        </p:nvSpPr>
        <p:spPr>
          <a:xfrm>
            <a:off x="360595" y="5877372"/>
            <a:ext cx="11663917" cy="738664"/>
          </a:xfrm>
          <a:prstGeom prst="rect">
            <a:avLst/>
          </a:prstGeom>
        </p:spPr>
        <p:txBody>
          <a:bodyPr wrap="square">
            <a:spAutoFit/>
          </a:bodyPr>
          <a:lstStyle/>
          <a:p>
            <a:r>
              <a:rPr lang="ru-RU" sz="1400" dirty="0" smtClean="0">
                <a:latin typeface="Times New Roman" panose="02020603050405020304" pitchFamily="18" charset="0"/>
                <a:cs typeface="Times New Roman" panose="02020603050405020304" pitchFamily="18" charset="0"/>
              </a:rPr>
              <a:t>Источниками </a:t>
            </a:r>
            <a:r>
              <a:rPr lang="ru-RU" sz="1400" dirty="0">
                <a:latin typeface="Times New Roman" panose="02020603050405020304" pitchFamily="18" charset="0"/>
                <a:cs typeface="Times New Roman" panose="02020603050405020304" pitchFamily="18" charset="0"/>
              </a:rPr>
              <a:t>финансирования дефицита бюджета муниципального образования </a:t>
            </a:r>
            <a:r>
              <a:rPr lang="ru-RU" sz="1400" dirty="0" smtClean="0">
                <a:latin typeface="Times New Roman" panose="02020603050405020304" pitchFamily="18" charset="0"/>
                <a:cs typeface="Times New Roman" panose="02020603050405020304" pitchFamily="18" charset="0"/>
              </a:rPr>
              <a:t>город Тула в 2023 году определены</a:t>
            </a:r>
            <a:r>
              <a:rPr lang="ru-RU" sz="1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1100,0 млн. руб. - </a:t>
            </a:r>
            <a:r>
              <a:rPr lang="ru-RU" sz="1400" dirty="0">
                <a:latin typeface="Times New Roman" panose="02020603050405020304" pitchFamily="18" charset="0"/>
                <a:cs typeface="Times New Roman" panose="02020603050405020304" pitchFamily="18" charset="0"/>
              </a:rPr>
              <a:t>кредиты кредитных организаций в валюте Российской Федерации;</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120,1 млн. руб. - </a:t>
            </a:r>
            <a:r>
              <a:rPr lang="ru-RU" sz="1400" dirty="0">
                <a:latin typeface="Times New Roman" panose="02020603050405020304" pitchFamily="18" charset="0"/>
                <a:cs typeface="Times New Roman" panose="02020603050405020304" pitchFamily="18" charset="0"/>
              </a:rPr>
              <a:t>изменение остатков средств на счетах по учету средств </a:t>
            </a:r>
            <a:r>
              <a:rPr lang="ru-RU" sz="1400" dirty="0" smtClean="0">
                <a:latin typeface="Times New Roman" panose="02020603050405020304" pitchFamily="18" charset="0"/>
                <a:cs typeface="Times New Roman" panose="02020603050405020304" pitchFamily="18" charset="0"/>
              </a:rPr>
              <a:t>бюджета</a:t>
            </a:r>
            <a:r>
              <a:rPr lang="ru-RU" sz="1400" dirty="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218038" y="1465509"/>
            <a:ext cx="1356851" cy="481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1400" b="1" dirty="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14,2%</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527298" y="4393787"/>
            <a:ext cx="797993" cy="260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1400" b="1" dirty="0" smtClean="0">
                <a:solidFill>
                  <a:schemeClr val="tx1"/>
                </a:solidFill>
                <a:latin typeface="Times New Roman" panose="02020603050405020304" pitchFamily="18" charset="0"/>
                <a:cs typeface="Times New Roman" panose="02020603050405020304" pitchFamily="18" charset="0"/>
              </a:rPr>
              <a:t>/ 1,3%</a:t>
            </a:r>
            <a:endParaRPr lang="ru-RU"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909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с 1"/>
          <p:cNvSpPr/>
          <p:nvPr/>
        </p:nvSpPr>
        <p:spPr>
          <a:xfrm>
            <a:off x="936172" y="1080999"/>
            <a:ext cx="2029097" cy="1837508"/>
          </a:xfrm>
          <a:prstGeom prst="flowChart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ysClr val="windowText" lastClr="000000"/>
              </a:solidFill>
              <a:latin typeface="Times New Roman" panose="02020603050405020304" pitchFamily="18" charset="0"/>
              <a:cs typeface="Times New Roman" panose="02020603050405020304" pitchFamily="18" charset="0"/>
            </a:endParaRPr>
          </a:p>
        </p:txBody>
      </p:sp>
      <p:sp>
        <p:nvSpPr>
          <p:cNvPr id="3" name="Блок-схема: процесс 2"/>
          <p:cNvSpPr/>
          <p:nvPr/>
        </p:nvSpPr>
        <p:spPr>
          <a:xfrm>
            <a:off x="8828857" y="985205"/>
            <a:ext cx="2455818" cy="1933302"/>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Блок-схема: процесс 3"/>
          <p:cNvSpPr/>
          <p:nvPr/>
        </p:nvSpPr>
        <p:spPr>
          <a:xfrm>
            <a:off x="853440" y="3026231"/>
            <a:ext cx="10546080" cy="905691"/>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a:latin typeface="Times New Roman" panose="02020603050405020304" pitchFamily="18" charset="0"/>
                <a:cs typeface="Times New Roman" panose="02020603050405020304"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5" name="Прямоугольник 4"/>
          <p:cNvSpPr/>
          <p:nvPr/>
        </p:nvSpPr>
        <p:spPr>
          <a:xfrm>
            <a:off x="853440" y="4321302"/>
            <a:ext cx="2264229" cy="127145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превышение доходов над расходами образует положительный остаток бюджета</a:t>
            </a:r>
          </a:p>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ПРОФИЦИТ</a:t>
            </a:r>
          </a:p>
        </p:txBody>
      </p:sp>
      <p:sp>
        <p:nvSpPr>
          <p:cNvPr id="6" name="Блок-схема: процесс 5"/>
          <p:cNvSpPr/>
          <p:nvPr/>
        </p:nvSpPr>
        <p:spPr>
          <a:xfrm>
            <a:off x="9570720" y="4342420"/>
            <a:ext cx="1881052" cy="1252185"/>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если расходная часть бюджета превышает доходную, то бюджет формируется с ДЕФИЦИТОМ</a:t>
            </a:r>
          </a:p>
        </p:txBody>
      </p:sp>
      <p:sp>
        <p:nvSpPr>
          <p:cNvPr id="8" name="Прямоугольник 7"/>
          <p:cNvSpPr/>
          <p:nvPr/>
        </p:nvSpPr>
        <p:spPr>
          <a:xfrm>
            <a:off x="1005840" y="1199534"/>
            <a:ext cx="1889760" cy="1600438"/>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ДОХОДЫ </a:t>
            </a:r>
          </a:p>
          <a:p>
            <a:pPr algn="ctr"/>
            <a:r>
              <a:rPr lang="ru-RU" sz="1400" dirty="0">
                <a:latin typeface="Times New Roman" panose="02020603050405020304" pitchFamily="18" charset="0"/>
                <a:cs typeface="Times New Roman" panose="02020603050405020304" pitchFamily="18" charset="0"/>
              </a:rPr>
              <a:t>это поступающие в бюджет денежные средства (налоговые, неналоговые доходы и безвозмездные поступления)</a:t>
            </a:r>
          </a:p>
        </p:txBody>
      </p:sp>
      <p:sp>
        <p:nvSpPr>
          <p:cNvPr id="9" name="Прямоугольник 8"/>
          <p:cNvSpPr/>
          <p:nvPr/>
        </p:nvSpPr>
        <p:spPr>
          <a:xfrm>
            <a:off x="8828857" y="1052501"/>
            <a:ext cx="2455818" cy="1815882"/>
          </a:xfrm>
          <a:prstGeom prst="rect">
            <a:avLst/>
          </a:prstGeom>
        </p:spPr>
        <p:txBody>
          <a:bodyPr wrap="square">
            <a:spAutoFit/>
          </a:bodyPr>
          <a:lstStyle/>
          <a:p>
            <a:pPr algn="ctr"/>
            <a:r>
              <a:rPr lang="ru-RU" sz="1400" dirty="0">
                <a:latin typeface="Times New Roman" panose="02020603050405020304" pitchFamily="18" charset="0"/>
                <a:cs typeface="Times New Roman" panose="02020603050405020304" pitchFamily="18" charset="0"/>
              </a:rPr>
              <a:t>РАСХОДЫ</a:t>
            </a:r>
          </a:p>
          <a:p>
            <a:pPr algn="ctr"/>
            <a:r>
              <a:rPr lang="ru-RU" sz="1400" dirty="0">
                <a:latin typeface="Times New Roman" panose="02020603050405020304" pitchFamily="18" charset="0"/>
                <a:cs typeface="Times New Roman" panose="02020603050405020304" pitchFamily="18" charset="0"/>
              </a:rPr>
              <a:t>это выплачиваемые из бюджета денежные средства (социальные выплаты населению, оказание муниципальных услуг,</a:t>
            </a:r>
          </a:p>
          <a:p>
            <a:pPr algn="ctr"/>
            <a:r>
              <a:rPr lang="ru-RU" sz="1400" dirty="0">
                <a:latin typeface="Times New Roman" panose="02020603050405020304" pitchFamily="18" charset="0"/>
                <a:cs typeface="Times New Roman" panose="02020603050405020304" pitchFamily="18" charset="0"/>
              </a:rPr>
              <a:t>благоустройство,</a:t>
            </a:r>
          </a:p>
          <a:p>
            <a:pPr algn="ctr"/>
            <a:r>
              <a:rPr lang="ru-RU" sz="1400" dirty="0">
                <a:latin typeface="Times New Roman" panose="02020603050405020304" pitchFamily="18" charset="0"/>
                <a:cs typeface="Times New Roman" panose="02020603050405020304" pitchFamily="18" charset="0"/>
              </a:rPr>
              <a:t>и другие)</a:t>
            </a:r>
          </a:p>
        </p:txBody>
      </p:sp>
      <p:pic>
        <p:nvPicPr>
          <p:cNvPr id="10" name="Рисунок 9"/>
          <p:cNvPicPr>
            <a:picLocks noChangeAspect="1"/>
          </p:cNvPicPr>
          <p:nvPr/>
        </p:nvPicPr>
        <p:blipFill>
          <a:blip r:embed="rId2"/>
          <a:stretch>
            <a:fillRect/>
          </a:stretch>
        </p:blipFill>
        <p:spPr>
          <a:xfrm>
            <a:off x="5024846" y="730103"/>
            <a:ext cx="2020388" cy="2220797"/>
          </a:xfrm>
          <a:prstGeom prst="rect">
            <a:avLst/>
          </a:prstGeom>
        </p:spPr>
      </p:pic>
      <p:pic>
        <p:nvPicPr>
          <p:cNvPr id="12" name="Рисунок 11"/>
          <p:cNvPicPr>
            <a:picLocks noChangeAspect="1"/>
          </p:cNvPicPr>
          <p:nvPr/>
        </p:nvPicPr>
        <p:blipFill>
          <a:blip r:embed="rId3"/>
          <a:stretch>
            <a:fillRect/>
          </a:stretch>
        </p:blipFill>
        <p:spPr>
          <a:xfrm>
            <a:off x="5024848" y="4117252"/>
            <a:ext cx="2447109" cy="1845951"/>
          </a:xfrm>
          <a:prstGeom prst="rect">
            <a:avLst/>
          </a:prstGeom>
        </p:spPr>
      </p:pic>
      <p:cxnSp>
        <p:nvCxnSpPr>
          <p:cNvPr id="14" name="Прямая со стрелкой 13"/>
          <p:cNvCxnSpPr/>
          <p:nvPr/>
        </p:nvCxnSpPr>
        <p:spPr>
          <a:xfrm>
            <a:off x="7802882" y="5040225"/>
            <a:ext cx="1393371" cy="2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431177" y="5040226"/>
            <a:ext cx="1375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Блок-схема: процесс 16"/>
          <p:cNvSpPr/>
          <p:nvPr/>
        </p:nvSpPr>
        <p:spPr>
          <a:xfrm>
            <a:off x="853440" y="5908446"/>
            <a:ext cx="10546080" cy="801322"/>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Сбалансированность бюджета по доходам и расходам – основополагающее требование, предъявляемое    </a:t>
            </a:r>
            <a:r>
              <a:rPr lang="ru-RU" dirty="0" smtClean="0">
                <a:latin typeface="Times New Roman" panose="02020603050405020304" pitchFamily="18" charset="0"/>
                <a:cs typeface="Times New Roman" panose="02020603050405020304" pitchFamily="18" charset="0"/>
              </a:rPr>
              <a:t>при составлении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утверждении бюджета</a:t>
            </a:r>
            <a:endParaRPr lang="ru-RU" dirty="0">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4"/>
          <a:stretch>
            <a:fillRect/>
          </a:stretch>
        </p:blipFill>
        <p:spPr>
          <a:xfrm>
            <a:off x="0" y="-11464"/>
            <a:ext cx="12192000" cy="653468"/>
          </a:xfrm>
          <a:prstGeom prst="rect">
            <a:avLst/>
          </a:prstGeom>
          <a:ln>
            <a:solidFill>
              <a:srgbClr val="00B050"/>
            </a:solidFill>
          </a:ln>
          <a:effectLst>
            <a:glow rad="12700">
              <a:schemeClr val="accent1">
                <a:alpha val="40000"/>
              </a:schemeClr>
            </a:glow>
          </a:effectLst>
        </p:spPr>
      </p:pic>
      <p:sp>
        <p:nvSpPr>
          <p:cNvPr id="19" name="Прямоугольник 18"/>
          <p:cNvSpPr/>
          <p:nvPr/>
        </p:nvSpPr>
        <p:spPr>
          <a:xfrm>
            <a:off x="1985554" y="116988"/>
            <a:ext cx="7437120" cy="461665"/>
          </a:xfrm>
          <a:prstGeom prst="rect">
            <a:avLst/>
          </a:prstGeom>
        </p:spPr>
        <p:txBody>
          <a:bodyPr wrap="square">
            <a:spAutoFit/>
          </a:bodyPr>
          <a:lstStyle/>
          <a:p>
            <a:pPr algn="ctr"/>
            <a:r>
              <a:rPr lang="ru-RU" sz="2400" b="1" i="1" dirty="0">
                <a:latin typeface="Times New Roman" panose="02020603050405020304" pitchFamily="18" charset="0"/>
                <a:cs typeface="Times New Roman" panose="02020603050405020304" pitchFamily="18" charset="0"/>
              </a:rPr>
              <a:t>Что такое бюджет?</a:t>
            </a:r>
          </a:p>
        </p:txBody>
      </p:sp>
    </p:spTree>
    <p:extLst>
      <p:ext uri="{BB962C8B-B14F-4D97-AF65-F5344CB8AC3E}">
        <p14:creationId xmlns:p14="http://schemas.microsoft.com/office/powerpoint/2010/main" val="168779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10368414"/>
              </p:ext>
            </p:extLst>
          </p:nvPr>
        </p:nvGraphicFramePr>
        <p:xfrm>
          <a:off x="3587931" y="1924594"/>
          <a:ext cx="8184968" cy="47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stretch>
            <a:fillRect/>
          </a:stretch>
        </p:blipFill>
        <p:spPr>
          <a:xfrm>
            <a:off x="609295" y="3053700"/>
            <a:ext cx="2490778" cy="3538176"/>
          </a:xfrm>
          <a:prstGeom prst="rect">
            <a:avLst/>
          </a:prstGeom>
        </p:spPr>
      </p:pic>
      <p:pic>
        <p:nvPicPr>
          <p:cNvPr id="6" name="Рисунок 5"/>
          <p:cNvPicPr>
            <a:picLocks noChangeAspect="1"/>
          </p:cNvPicPr>
          <p:nvPr/>
        </p:nvPicPr>
        <p:blipFill>
          <a:blip r:embed="rId8"/>
          <a:stretch>
            <a:fillRect/>
          </a:stretch>
        </p:blipFill>
        <p:spPr>
          <a:xfrm>
            <a:off x="0" y="0"/>
            <a:ext cx="12192000" cy="912823"/>
          </a:xfrm>
          <a:prstGeom prst="rect">
            <a:avLst/>
          </a:prstGeom>
          <a:ln>
            <a:solidFill>
              <a:srgbClr val="00B050"/>
            </a:solidFill>
          </a:ln>
          <a:effectLst>
            <a:glow rad="12700">
              <a:schemeClr val="accent1">
                <a:alpha val="40000"/>
              </a:schemeClr>
            </a:glow>
          </a:effectLst>
        </p:spPr>
      </p:pic>
      <p:sp>
        <p:nvSpPr>
          <p:cNvPr id="8" name="Заголовок 1"/>
          <p:cNvSpPr txBox="1">
            <a:spLocks/>
          </p:cNvSpPr>
          <p:nvPr/>
        </p:nvSpPr>
        <p:spPr>
          <a:xfrm>
            <a:off x="2072642" y="70162"/>
            <a:ext cx="10040983" cy="7495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i="1" dirty="0">
                <a:latin typeface="Times New Roman" panose="02020603050405020304" pitchFamily="18" charset="0"/>
                <a:cs typeface="Times New Roman" panose="02020603050405020304" pitchFamily="18" charset="0"/>
              </a:rPr>
              <a:t>Что такое «доходы бюджета»?</a:t>
            </a:r>
          </a:p>
        </p:txBody>
      </p:sp>
      <p:sp>
        <p:nvSpPr>
          <p:cNvPr id="7" name="Rectangle 3"/>
          <p:cNvSpPr>
            <a:spLocks noChangeArrowheads="1"/>
          </p:cNvSpPr>
          <p:nvPr/>
        </p:nvSpPr>
        <p:spPr bwMode="auto">
          <a:xfrm rot="10800000" flipV="1">
            <a:off x="1646921" y="1001264"/>
            <a:ext cx="103709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ДОХОДЫ бюджета </a:t>
            </a:r>
            <a:r>
              <a:rPr lang="ru-RU" alt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Times New Roman" panose="02020603050405020304" pitchFamily="18" charset="0"/>
              <a:cs typeface="Times New Roman" panose="02020603050405020304" pitchFamily="18" charset="0"/>
            </a:endParaRPr>
          </a:p>
        </p:txBody>
      </p:sp>
      <p:pic>
        <p:nvPicPr>
          <p:cNvPr id="9" name="Рисунок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556" y="1001263"/>
            <a:ext cx="1382713" cy="98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28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5641" y="1698128"/>
            <a:ext cx="1910378" cy="433123"/>
          </a:xfrm>
        </p:spPr>
        <p:txBody>
          <a:bodyPr>
            <a:norm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Субвенции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95601" y="2516181"/>
            <a:ext cx="2120916" cy="3323987"/>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в целях софинансирования расходных обязательств, возникающих при выполнении полномочий органов местного самоуправления по вопросам городского округа</a:t>
            </a:r>
            <a:endParaRPr lang="ru-RU" altLang="ru-RU" sz="1400" dirty="0">
              <a:latin typeface="Arial" panose="020B0604020202020204" pitchFamily="34" charset="0"/>
            </a:endParaRPr>
          </a:p>
        </p:txBody>
      </p:sp>
      <p:sp>
        <p:nvSpPr>
          <p:cNvPr id="9" name="Заголовок 1"/>
          <p:cNvSpPr txBox="1">
            <a:spLocks/>
          </p:cNvSpPr>
          <p:nvPr/>
        </p:nvSpPr>
        <p:spPr>
          <a:xfrm>
            <a:off x="2646198"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C00000"/>
                </a:solidFill>
                <a:latin typeface="Times New Roman" panose="02020603050405020304" pitchFamily="18" charset="0"/>
                <a:cs typeface="Times New Roman" panose="02020603050405020304" pitchFamily="18" charset="0"/>
              </a:rPr>
              <a:t>Субсидии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6804361" y="1438571"/>
            <a:ext cx="26490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Иные межбюджетные трансферты</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664490" y="2516181"/>
            <a:ext cx="2090772" cy="3108543"/>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a:t>
            </a:r>
            <a:endParaRPr lang="ru-RU" altLang="ru-RU" sz="1400" dirty="0">
              <a:latin typeface="Arial" panose="020B0604020202020204" pitchFamily="34" charset="0"/>
            </a:endParaRPr>
          </a:p>
        </p:txBody>
      </p:sp>
      <p:sp>
        <p:nvSpPr>
          <p:cNvPr id="13" name="Прямоугольник 12"/>
          <p:cNvSpPr/>
          <p:nvPr/>
        </p:nvSpPr>
        <p:spPr>
          <a:xfrm>
            <a:off x="7063958" y="2500743"/>
            <a:ext cx="2128012" cy="1384995"/>
          </a:xfrm>
          <a:prstGeom prst="rect">
            <a:avLst/>
          </a:prstGeom>
        </p:spPr>
        <p:txBody>
          <a:bodyPr wrap="square">
            <a:spAutoFit/>
          </a:bodyPr>
          <a:lstStyle/>
          <a:p>
            <a:pPr algn="ctr"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межбюджетные трансферты</a:t>
            </a: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предоставляемые бюджету городского округа из бюджетов других уровней</a:t>
            </a:r>
            <a:endParaRPr lang="ru-RU" altLang="ru-RU" sz="1400" dirty="0">
              <a:latin typeface="Arial" panose="020B0604020202020204" pitchFamily="34" charset="0"/>
            </a:endParaRPr>
          </a:p>
        </p:txBody>
      </p:sp>
      <p:sp>
        <p:nvSpPr>
          <p:cNvPr id="14" name="Прямоугольник 13"/>
          <p:cNvSpPr/>
          <p:nvPr/>
        </p:nvSpPr>
        <p:spPr>
          <a:xfrm>
            <a:off x="9850955" y="2500743"/>
            <a:ext cx="2196471" cy="1600438"/>
          </a:xfrm>
          <a:prstGeom prst="rect">
            <a:avLst/>
          </a:prstGeom>
        </p:spPr>
        <p:txBody>
          <a:bodyPr wrap="square">
            <a:spAutoFit/>
          </a:bodyPr>
          <a:lstStyle/>
          <a:p>
            <a:pPr algn="ctr" eaLnBrk="0" fontAlgn="base" hangingPunct="0">
              <a:spcBef>
                <a:spcPct val="0"/>
              </a:spcBef>
              <a:spcAft>
                <a:spcPct val="0"/>
              </a:spcAft>
            </a:pPr>
            <a:r>
              <a:rPr lang="ru-RU" alt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безвозмездные </a:t>
            </a: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поступления </a:t>
            </a:r>
          </a:p>
          <a:p>
            <a:pPr algn="ctr" eaLnBrk="0" fontAlgn="base" hangingPunct="0">
              <a:spcBef>
                <a:spcPct val="0"/>
              </a:spcBef>
              <a:spcAft>
                <a:spcPct val="0"/>
              </a:spcAft>
            </a:pP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от физических и юридических </a:t>
            </a:r>
          </a:p>
          <a:p>
            <a:pPr algn="ctr" eaLnBrk="0" fontAlgn="base" hangingPunct="0">
              <a:spcBef>
                <a:spcPct val="0"/>
              </a:spcBef>
              <a:spcAft>
                <a:spcPct val="0"/>
              </a:spcAft>
            </a:pPr>
            <a:r>
              <a:rPr lang="ru-RU" altLang="ru-RU" sz="1400" b="1" dirty="0">
                <a:latin typeface="Times New Roman" panose="02020603050405020304" pitchFamily="18" charset="0"/>
                <a:ea typeface="Times New Roman" panose="02020603050405020304" pitchFamily="18" charset="0"/>
                <a:cs typeface="Times New Roman" panose="02020603050405020304" pitchFamily="18" charset="0"/>
              </a:rPr>
              <a:t>лиц, в том числе добровольные пожертвования</a:t>
            </a:r>
            <a:endParaRPr lang="ru-RU" altLang="ru-RU" sz="1400" b="1" dirty="0">
              <a:latin typeface="Arial" panose="020B0604020202020204" pitchFamily="34" charset="0"/>
            </a:endParaRPr>
          </a:p>
        </p:txBody>
      </p:sp>
      <p:sp>
        <p:nvSpPr>
          <p:cNvPr id="15" name="Минус 14"/>
          <p:cNvSpPr/>
          <p:nvPr/>
        </p:nvSpPr>
        <p:spPr>
          <a:xfrm>
            <a:off x="2212160" y="2376705"/>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Минус 15"/>
          <p:cNvSpPr/>
          <p:nvPr/>
        </p:nvSpPr>
        <p:spPr>
          <a:xfrm>
            <a:off x="4455013" y="2382754"/>
            <a:ext cx="250972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Минус 16"/>
          <p:cNvSpPr/>
          <p:nvPr/>
        </p:nvSpPr>
        <p:spPr>
          <a:xfrm>
            <a:off x="6802497" y="2376705"/>
            <a:ext cx="2650935" cy="543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Минус 17"/>
          <p:cNvSpPr/>
          <p:nvPr/>
        </p:nvSpPr>
        <p:spPr>
          <a:xfrm>
            <a:off x="9455387" y="2385306"/>
            <a:ext cx="284315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Заголовок 1"/>
          <p:cNvSpPr txBox="1">
            <a:spLocks/>
          </p:cNvSpPr>
          <p:nvPr/>
        </p:nvSpPr>
        <p:spPr>
          <a:xfrm>
            <a:off x="9760338" y="1438571"/>
            <a:ext cx="21964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5">
                    <a:lumMod val="75000"/>
                  </a:schemeClr>
                </a:solidFill>
                <a:latin typeface="Times New Roman" panose="02020603050405020304" pitchFamily="18" charset="0"/>
                <a:cs typeface="Times New Roman" panose="02020603050405020304" pitchFamily="18" charset="0"/>
              </a:rPr>
              <a:t>Прочие безвозмездные поступления</a:t>
            </a:r>
            <a:endParaRPr lang="ru-RU"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1" name="Рисунок 20"/>
          <p:cNvPicPr/>
          <p:nvPr/>
        </p:nvPicPr>
        <p:blipFill>
          <a:blip r:embed="rId2">
            <a:extLst>
              <a:ext uri="{28A0092B-C50C-407E-A947-70E740481C1C}">
                <a14:useLocalDpi xmlns:a14="http://schemas.microsoft.com/office/drawing/2010/main" val="0"/>
              </a:ext>
            </a:extLst>
          </a:blip>
          <a:srcRect/>
          <a:stretch>
            <a:fillRect/>
          </a:stretch>
        </p:blipFill>
        <p:spPr bwMode="auto">
          <a:xfrm>
            <a:off x="8939156" y="5131190"/>
            <a:ext cx="2815365" cy="1581582"/>
          </a:xfrm>
          <a:prstGeom prst="rect">
            <a:avLst/>
          </a:prstGeom>
          <a:noFill/>
          <a:ln>
            <a:noFill/>
          </a:ln>
        </p:spPr>
      </p:pic>
      <p:pic>
        <p:nvPicPr>
          <p:cNvPr id="22" name="Рисунок 21"/>
          <p:cNvPicPr>
            <a:picLocks noChangeAspect="1"/>
          </p:cNvPicPr>
          <p:nvPr/>
        </p:nvPicPr>
        <p:blipFill>
          <a:blip r:embed="rId3"/>
          <a:stretch>
            <a:fillRect/>
          </a:stretch>
        </p:blipFill>
        <p:spPr>
          <a:xfrm>
            <a:off x="0" y="0"/>
            <a:ext cx="12192000" cy="912823"/>
          </a:xfrm>
          <a:prstGeom prst="rect">
            <a:avLst/>
          </a:prstGeom>
          <a:ln>
            <a:solidFill>
              <a:srgbClr val="00B050"/>
            </a:solidFill>
          </a:ln>
          <a:effectLst>
            <a:glow rad="12700">
              <a:schemeClr val="accent1">
                <a:alpha val="40000"/>
              </a:schemeClr>
            </a:glow>
          </a:effectLst>
        </p:spPr>
      </p:pic>
      <p:sp>
        <p:nvSpPr>
          <p:cNvPr id="23" name="Прямоугольник 22"/>
          <p:cNvSpPr/>
          <p:nvPr/>
        </p:nvSpPr>
        <p:spPr>
          <a:xfrm>
            <a:off x="2777381" y="224403"/>
            <a:ext cx="7612597" cy="461665"/>
          </a:xfrm>
          <a:prstGeom prst="rect">
            <a:avLst/>
          </a:prstGeom>
        </p:spPr>
        <p:txBody>
          <a:bodyPr wrap="none">
            <a:spAutoFit/>
          </a:bodyPr>
          <a:lstStyle/>
          <a:p>
            <a:pPr algn="ctr" eaLnBrk="0" fontAlgn="base" hangingPunct="0">
              <a:spcBef>
                <a:spcPct val="0"/>
              </a:spcBef>
              <a:spcAft>
                <a:spcPct val="0"/>
              </a:spcAft>
            </a:pPr>
            <a:r>
              <a:rPr lang="ru-RU" altLang="ru-RU" sz="24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К безвозмездным поступлениям бюджета относятся</a:t>
            </a:r>
            <a:endParaRPr lang="ru-RU" altLang="ru-RU" sz="2400" i="1" dirty="0">
              <a:latin typeface="Arial" panose="020B0604020202020204" pitchFamily="34" charset="0"/>
            </a:endParaRPr>
          </a:p>
        </p:txBody>
      </p:sp>
      <p:sp>
        <p:nvSpPr>
          <p:cNvPr id="20" name="Заголовок 1"/>
          <p:cNvSpPr txBox="1">
            <a:spLocks/>
          </p:cNvSpPr>
          <p:nvPr/>
        </p:nvSpPr>
        <p:spPr>
          <a:xfrm>
            <a:off x="408899"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Дотации</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24" name="Минус 23"/>
          <p:cNvSpPr/>
          <p:nvPr/>
        </p:nvSpPr>
        <p:spPr>
          <a:xfrm>
            <a:off x="15114" y="2377759"/>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275083" y="2541986"/>
            <a:ext cx="1838531" cy="2246769"/>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Tree>
    <p:extLst>
      <p:ext uri="{BB962C8B-B14F-4D97-AF65-F5344CB8AC3E}">
        <p14:creationId xmlns:p14="http://schemas.microsoft.com/office/powerpoint/2010/main" val="51799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1" name="Rectangle 3"/>
          <p:cNvSpPr>
            <a:spLocks noChangeArrowheads="1"/>
          </p:cNvSpPr>
          <p:nvPr/>
        </p:nvSpPr>
        <p:spPr bwMode="auto">
          <a:xfrm>
            <a:off x="1783672" y="1165220"/>
            <a:ext cx="100101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latin typeface="Times New Roman" panose="02020603050405020304" pitchFamily="18" charset="0"/>
                <a:ea typeface="Times New Roman" panose="02020603050405020304" pitchFamily="18" charset="0"/>
                <a:cs typeface="Times New Roman" panose="02020603050405020304" pitchFamily="18" charset="0"/>
              </a:rPr>
              <a:t>РАСХОДЫ бюджета </a:t>
            </a:r>
            <a:r>
              <a:rPr lang="ru-RU" altLang="ru-RU" dirty="0">
                <a:latin typeface="Times New Roman" panose="02020603050405020304" pitchFamily="18" charset="0"/>
                <a:ea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Times New Roman" panose="02020603050405020304" pitchFamily="18" charset="0"/>
              <a:cs typeface="Times New Roman" panose="02020603050405020304" pitchFamily="18" charset="0"/>
            </a:endParaRPr>
          </a:p>
        </p:txBody>
      </p:sp>
      <p:pic>
        <p:nvPicPr>
          <p:cNvPr id="24" name="Рисунок 23"/>
          <p:cNvPicPr>
            <a:picLocks noChangeAspect="1"/>
          </p:cNvPicPr>
          <p:nvPr/>
        </p:nvPicPr>
        <p:blipFill>
          <a:blip r:embed="rId2"/>
          <a:stretch>
            <a:fillRect/>
          </a:stretch>
        </p:blipFill>
        <p:spPr>
          <a:xfrm>
            <a:off x="598896" y="3029755"/>
            <a:ext cx="978098" cy="927964"/>
          </a:xfrm>
          <a:prstGeom prst="rect">
            <a:avLst/>
          </a:prstGeom>
        </p:spPr>
      </p:pic>
      <p:pic>
        <p:nvPicPr>
          <p:cNvPr id="7168" name="Рисунок 7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667" y="3029755"/>
            <a:ext cx="1030369" cy="772777"/>
          </a:xfrm>
          <a:prstGeom prst="rect">
            <a:avLst/>
          </a:prstGeom>
        </p:spPr>
      </p:pic>
      <p:pic>
        <p:nvPicPr>
          <p:cNvPr id="22" name="Рисунок 21"/>
          <p:cNvPicPr/>
          <p:nvPr/>
        </p:nvPicPr>
        <p:blipFill>
          <a:blip r:embed="rId4" cstate="print">
            <a:extLst>
              <a:ext uri="{28A0092B-C50C-407E-A947-70E740481C1C}">
                <a14:useLocalDpi xmlns:a14="http://schemas.microsoft.com/office/drawing/2010/main" val="0"/>
              </a:ext>
            </a:extLst>
          </a:blip>
          <a:stretch>
            <a:fillRect/>
          </a:stretch>
        </p:blipFill>
        <p:spPr>
          <a:xfrm>
            <a:off x="413340" y="1130909"/>
            <a:ext cx="1370330" cy="934720"/>
          </a:xfrm>
          <a:prstGeom prst="rect">
            <a:avLst/>
          </a:prstGeom>
        </p:spPr>
      </p:pic>
      <p:sp>
        <p:nvSpPr>
          <p:cNvPr id="10" name="Прямоугольник 9"/>
          <p:cNvSpPr/>
          <p:nvPr/>
        </p:nvSpPr>
        <p:spPr>
          <a:xfrm>
            <a:off x="2483336" y="3198911"/>
            <a:ext cx="7381475" cy="646331"/>
          </a:xfrm>
          <a:prstGeom prst="rect">
            <a:avLst/>
          </a:prstGeom>
          <a:solidFill>
            <a:schemeClr val="accent4">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ru-RU" dirty="0">
                <a:latin typeface="Times New Roman" panose="02020603050405020304" pitchFamily="18" charset="0"/>
                <a:cs typeface="Times New Roman" panose="02020603050405020304" pitchFamily="18" charset="0"/>
              </a:rPr>
              <a:t>Расходы бюджета муниципального образования город Тула </a:t>
            </a:r>
          </a:p>
          <a:p>
            <a:pPr algn="ctr"/>
            <a:r>
              <a:rPr lang="ru-RU" dirty="0">
                <a:latin typeface="Times New Roman" panose="02020603050405020304" pitchFamily="18" charset="0"/>
                <a:cs typeface="Times New Roman" panose="02020603050405020304" pitchFamily="18" charset="0"/>
              </a:rPr>
              <a:t>распределены </a:t>
            </a:r>
            <a:r>
              <a:rPr lang="ru-RU" dirty="0" smtClean="0">
                <a:latin typeface="Times New Roman" panose="02020603050405020304" pitchFamily="18" charset="0"/>
                <a:cs typeface="Times New Roman" panose="02020603050405020304" pitchFamily="18" charset="0"/>
              </a:rPr>
              <a:t>по:</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490008" y="2250724"/>
            <a:ext cx="11211981"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	Все расходы бюджета сгруппированы по разделам бюджетной классификации, каждый из которых имеет перечень подразделов, отражающих основные направления реализации соответствующих функций.</a:t>
            </a:r>
          </a:p>
        </p:txBody>
      </p:sp>
      <p:sp>
        <p:nvSpPr>
          <p:cNvPr id="13" name="Скругленный прямоугольник 12"/>
          <p:cNvSpPr/>
          <p:nvPr/>
        </p:nvSpPr>
        <p:spPr>
          <a:xfrm>
            <a:off x="598896" y="4246421"/>
            <a:ext cx="2495548" cy="1412101"/>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11 </a:t>
            </a:r>
            <a:endParaRPr lang="ru-RU" sz="14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a:solidFill>
                  <a:sysClr val="windowText" lastClr="000000"/>
                </a:solidFill>
                <a:latin typeface="Times New Roman" panose="02020603050405020304" pitchFamily="18" charset="0"/>
                <a:cs typeface="Times New Roman" panose="02020603050405020304" pitchFamily="18" charset="0"/>
              </a:rPr>
              <a:t>разделам бюджетной классификации</a:t>
            </a:r>
          </a:p>
        </p:txBody>
      </p:sp>
      <p:sp>
        <p:nvSpPr>
          <p:cNvPr id="28" name="Скругленный прямоугольник 27"/>
          <p:cNvSpPr/>
          <p:nvPr/>
        </p:nvSpPr>
        <p:spPr>
          <a:xfrm>
            <a:off x="5121112" y="4690333"/>
            <a:ext cx="2570605" cy="1335609"/>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19</a:t>
            </a:r>
            <a:endParaRPr lang="ru-RU" sz="14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главным</a:t>
            </a:r>
            <a:endParaRPr lang="ru-RU" sz="1400" b="1" dirty="0">
              <a:solidFill>
                <a:sysClr val="windowText" lastClr="000000"/>
              </a:solidFill>
              <a:latin typeface="Times New Roman" panose="02020603050405020304" pitchFamily="18" charset="0"/>
              <a:cs typeface="Times New Roman" panose="02020603050405020304" pitchFamily="18" charset="0"/>
            </a:endParaRPr>
          </a:p>
          <a:p>
            <a:pPr algn="ctr"/>
            <a:r>
              <a:rPr lang="ru-RU" sz="1400" b="1" dirty="0" smtClean="0">
                <a:solidFill>
                  <a:sysClr val="windowText" lastClr="000000"/>
                </a:solidFill>
                <a:latin typeface="Times New Roman" panose="02020603050405020304" pitchFamily="18" charset="0"/>
                <a:cs typeface="Times New Roman" panose="02020603050405020304" pitchFamily="18" charset="0"/>
              </a:rPr>
              <a:t>распорядителям </a:t>
            </a:r>
            <a:r>
              <a:rPr lang="ru-RU" sz="1400" b="1" dirty="0">
                <a:solidFill>
                  <a:sysClr val="windowText" lastClr="000000"/>
                </a:solidFill>
                <a:latin typeface="Times New Roman" panose="02020603050405020304" pitchFamily="18" charset="0"/>
                <a:cs typeface="Times New Roman" panose="02020603050405020304" pitchFamily="18" charset="0"/>
              </a:rPr>
              <a:t>бюджетных средств </a:t>
            </a:r>
          </a:p>
        </p:txBody>
      </p:sp>
      <p:sp>
        <p:nvSpPr>
          <p:cNvPr id="30" name="Скругленный прямоугольник 29"/>
          <p:cNvSpPr/>
          <p:nvPr/>
        </p:nvSpPr>
        <p:spPr>
          <a:xfrm>
            <a:off x="9325938" y="4149178"/>
            <a:ext cx="2440098" cy="1509344"/>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26 </a:t>
            </a:r>
          </a:p>
          <a:p>
            <a:pPr algn="ctr"/>
            <a:r>
              <a:rPr lang="ru-RU" sz="1400" b="1" dirty="0" smtClean="0">
                <a:solidFill>
                  <a:schemeClr val="tx1"/>
                </a:solidFill>
                <a:latin typeface="Times New Roman" panose="02020603050405020304" pitchFamily="18" charset="0"/>
                <a:cs typeface="Times New Roman" panose="02020603050405020304" pitchFamily="18" charset="0"/>
              </a:rPr>
              <a:t>муниципальным </a:t>
            </a:r>
            <a:r>
              <a:rPr lang="ru-RU" sz="1400" b="1" dirty="0">
                <a:solidFill>
                  <a:schemeClr val="tx1"/>
                </a:solidFill>
                <a:latin typeface="Times New Roman" panose="02020603050405020304" pitchFamily="18" charset="0"/>
                <a:cs typeface="Times New Roman" panose="02020603050405020304" pitchFamily="18" charset="0"/>
              </a:rPr>
              <a:t>программам</a:t>
            </a:r>
          </a:p>
        </p:txBody>
      </p:sp>
      <p:pic>
        <p:nvPicPr>
          <p:cNvPr id="36" name="Рисунок 35"/>
          <p:cNvPicPr>
            <a:picLocks noChangeAspect="1"/>
          </p:cNvPicPr>
          <p:nvPr/>
        </p:nvPicPr>
        <p:blipFill>
          <a:blip r:embed="rId5"/>
          <a:stretch>
            <a:fillRect/>
          </a:stretch>
        </p:blipFill>
        <p:spPr>
          <a:xfrm>
            <a:off x="0" y="-11465"/>
            <a:ext cx="12192000" cy="912823"/>
          </a:xfrm>
          <a:prstGeom prst="rect">
            <a:avLst/>
          </a:prstGeom>
          <a:ln>
            <a:solidFill>
              <a:srgbClr val="00B050"/>
            </a:solidFill>
          </a:ln>
          <a:effectLst>
            <a:glow rad="12700">
              <a:schemeClr val="accent1">
                <a:alpha val="40000"/>
              </a:schemeClr>
            </a:glow>
          </a:effectLst>
        </p:spPr>
      </p:pic>
      <p:sp>
        <p:nvSpPr>
          <p:cNvPr id="38" name="Заголовок 1"/>
          <p:cNvSpPr txBox="1">
            <a:spLocks/>
          </p:cNvSpPr>
          <p:nvPr/>
        </p:nvSpPr>
        <p:spPr>
          <a:xfrm>
            <a:off x="3094444" y="75122"/>
            <a:ext cx="7646126" cy="8048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i="1" dirty="0">
                <a:latin typeface="Times New Roman" panose="02020603050405020304" pitchFamily="18" charset="0"/>
                <a:cs typeface="Times New Roman" panose="02020603050405020304" pitchFamily="18" charset="0"/>
              </a:rPr>
              <a:t>Что такое «расходы бюджета»?</a:t>
            </a:r>
          </a:p>
        </p:txBody>
      </p:sp>
    </p:spTree>
    <p:extLst>
      <p:ext uri="{BB962C8B-B14F-4D97-AF65-F5344CB8AC3E}">
        <p14:creationId xmlns:p14="http://schemas.microsoft.com/office/powerpoint/2010/main" val="10599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925" y="1116875"/>
            <a:ext cx="11310150" cy="1200329"/>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Расходная часть бюджета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 </a:t>
            </a:r>
            <a:r>
              <a:rPr lang="ru-RU" dirty="0">
                <a:latin typeface="Times New Roman" panose="02020603050405020304" pitchFamily="18" charset="0"/>
                <a:cs typeface="Times New Roman" panose="02020603050405020304" pitchFamily="18" charset="0"/>
              </a:rPr>
              <a:t>год и на плановый период </a:t>
            </a:r>
            <a:r>
              <a:rPr lang="ru-RU" dirty="0" smtClean="0">
                <a:latin typeface="Times New Roman" panose="02020603050405020304" pitchFamily="18" charset="0"/>
                <a:cs typeface="Times New Roman" panose="02020603050405020304" pitchFamily="18" charset="0"/>
              </a:rPr>
              <a:t>2024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2025 </a:t>
            </a:r>
            <a:r>
              <a:rPr lang="ru-RU" dirty="0">
                <a:latin typeface="Times New Roman" panose="02020603050405020304" pitchFamily="18" charset="0"/>
                <a:cs typeface="Times New Roman" panose="02020603050405020304" pitchFamily="18" charset="0"/>
              </a:rPr>
              <a:t>годов сформирована с учетом приоритетных мероприятий, реализуемых в рамках муниципальных программ и непрограммных расходов, </a:t>
            </a:r>
            <a:r>
              <a:rPr lang="ru-RU" dirty="0" smtClean="0">
                <a:latin typeface="Times New Roman" panose="02020603050405020304" pitchFamily="18" charset="0"/>
                <a:cs typeface="Times New Roman" panose="02020603050405020304" pitchFamily="18" charset="0"/>
              </a:rPr>
              <a:t>региональных проектов, направленных на достижение целей и задач национальных проектов.</a:t>
            </a:r>
            <a:endParaRPr lang="ru-RU" dirty="0">
              <a:latin typeface="Times New Roman" panose="02020603050405020304" pitchFamily="18" charset="0"/>
              <a:cs typeface="Times New Roman" panose="02020603050405020304" pitchFamily="18" charset="0"/>
            </a:endParaRPr>
          </a:p>
        </p:txBody>
      </p:sp>
      <p:sp>
        <p:nvSpPr>
          <p:cNvPr id="5" name="Блок-схема: альтернативный процесс 4"/>
          <p:cNvSpPr/>
          <p:nvPr/>
        </p:nvSpPr>
        <p:spPr>
          <a:xfrm>
            <a:off x="1191087" y="2317204"/>
            <a:ext cx="9809826" cy="927442"/>
          </a:xfrm>
          <a:prstGeom prst="flowChartAlternateProcess">
            <a:avLst/>
          </a:prstGeom>
          <a:solidFill>
            <a:schemeClr val="accent4">
              <a:lumMod val="40000"/>
              <a:lumOff val="6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Основные приоритеты бюджетной и налоговой политики муниципального образования город Тула на </a:t>
            </a:r>
            <a:r>
              <a:rPr lang="ru-RU" dirty="0" smtClean="0">
                <a:solidFill>
                  <a:schemeClr val="tx1"/>
                </a:solidFill>
                <a:latin typeface="Times New Roman" panose="02020603050405020304" pitchFamily="18" charset="0"/>
                <a:cs typeface="Times New Roman" panose="02020603050405020304" pitchFamily="18" charset="0"/>
              </a:rPr>
              <a:t>2023 </a:t>
            </a:r>
            <a:r>
              <a:rPr lang="ru-RU" dirty="0">
                <a:solidFill>
                  <a:schemeClr val="tx1"/>
                </a:solidFill>
                <a:latin typeface="Times New Roman" panose="02020603050405020304" pitchFamily="18" charset="0"/>
                <a:cs typeface="Times New Roman" panose="02020603050405020304" pitchFamily="18" charset="0"/>
              </a:rPr>
              <a:t>год и на плановый период </a:t>
            </a:r>
            <a:r>
              <a:rPr lang="ru-RU" dirty="0" smtClean="0">
                <a:solidFill>
                  <a:schemeClr val="tx1"/>
                </a:solidFill>
                <a:latin typeface="Times New Roman" panose="02020603050405020304" pitchFamily="18" charset="0"/>
                <a:cs typeface="Times New Roman" panose="02020603050405020304" pitchFamily="18" charset="0"/>
              </a:rPr>
              <a:t>2024 </a:t>
            </a:r>
            <a:r>
              <a:rPr lang="ru-RU" dirty="0">
                <a:solidFill>
                  <a:schemeClr val="tx1"/>
                </a:solidFill>
                <a:latin typeface="Times New Roman" panose="02020603050405020304" pitchFamily="18" charset="0"/>
                <a:cs typeface="Times New Roman" panose="02020603050405020304" pitchFamily="18" charset="0"/>
              </a:rPr>
              <a:t>и </a:t>
            </a:r>
            <a:r>
              <a:rPr lang="ru-RU" dirty="0" smtClean="0">
                <a:solidFill>
                  <a:schemeClr val="tx1"/>
                </a:solidFill>
                <a:latin typeface="Times New Roman" panose="02020603050405020304" pitchFamily="18" charset="0"/>
                <a:cs typeface="Times New Roman" panose="02020603050405020304" pitchFamily="18" charset="0"/>
              </a:rPr>
              <a:t>2025 </a:t>
            </a:r>
            <a:r>
              <a:rPr lang="ru-RU" dirty="0">
                <a:solidFill>
                  <a:schemeClr val="tx1"/>
                </a:solidFill>
                <a:latin typeface="Times New Roman" panose="02020603050405020304" pitchFamily="18" charset="0"/>
                <a:cs typeface="Times New Roman" panose="02020603050405020304" pitchFamily="18" charset="0"/>
              </a:rPr>
              <a:t>годов:</a:t>
            </a:r>
          </a:p>
        </p:txBody>
      </p:sp>
      <p:sp>
        <p:nvSpPr>
          <p:cNvPr id="7" name="Прямоугольник 6"/>
          <p:cNvSpPr/>
          <p:nvPr/>
        </p:nvSpPr>
        <p:spPr>
          <a:xfrm>
            <a:off x="707923" y="3785419"/>
            <a:ext cx="11218607" cy="2308324"/>
          </a:xfrm>
          <a:prstGeom prst="rect">
            <a:avLst/>
          </a:prstGeom>
        </p:spPr>
        <p:txBody>
          <a:bodyPr wrap="square">
            <a:spAutoFit/>
          </a:bodyPr>
          <a:lstStyle/>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обеспечение </a:t>
            </a:r>
            <a:r>
              <a:rPr lang="ru-RU" i="1" dirty="0">
                <a:latin typeface="Times New Roman" panose="02020603050405020304" pitchFamily="18" charset="0"/>
                <a:cs typeface="Times New Roman" panose="02020603050405020304" pitchFamily="18" charset="0"/>
              </a:rPr>
              <a:t>долгосрочной сбалансированности </a:t>
            </a:r>
            <a:r>
              <a:rPr lang="ru-RU" i="1" dirty="0" smtClean="0">
                <a:latin typeface="Times New Roman" panose="02020603050405020304" pitchFamily="18" charset="0"/>
                <a:cs typeface="Times New Roman" panose="02020603050405020304" pitchFamily="18" charset="0"/>
              </a:rPr>
              <a:t>и устойчивости </a:t>
            </a:r>
            <a:r>
              <a:rPr lang="ru-RU" i="1" dirty="0">
                <a:latin typeface="Times New Roman" panose="02020603050405020304" pitchFamily="18" charset="0"/>
                <a:cs typeface="Times New Roman" panose="02020603050405020304" pitchFamily="18" charset="0"/>
              </a:rPr>
              <a:t>бюджетной системы</a:t>
            </a:r>
            <a:r>
              <a:rPr lang="ru-RU" i="1"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ru-RU" i="1" dirty="0">
                <a:latin typeface="Times New Roman" panose="02020603050405020304" pitchFamily="18" charset="0"/>
                <a:cs typeface="Times New Roman" panose="02020603050405020304" pitchFamily="18" charset="0"/>
              </a:rPr>
              <a:t>повышение прозрачности бюджетного процесса. Развитие автоматизированной системы управления общественными </a:t>
            </a:r>
            <a:r>
              <a:rPr lang="ru-RU" i="1" dirty="0" smtClean="0">
                <a:latin typeface="Times New Roman" panose="02020603050405020304" pitchFamily="18" charset="0"/>
                <a:cs typeface="Times New Roman" panose="02020603050405020304" pitchFamily="18" charset="0"/>
              </a:rPr>
              <a:t>финансами;</a:t>
            </a:r>
            <a:endParaRPr lang="ru-RU"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обеспечение </a:t>
            </a:r>
            <a:r>
              <a:rPr lang="ru-RU" i="1" dirty="0">
                <a:latin typeface="Times New Roman" panose="02020603050405020304" pitchFamily="18" charset="0"/>
                <a:cs typeface="Times New Roman" panose="02020603050405020304" pitchFamily="18" charset="0"/>
              </a:rPr>
              <a:t>контроля в сфере муниципальных закупок;</a:t>
            </a: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повышение эффективности внутреннего </a:t>
            </a:r>
            <a:r>
              <a:rPr lang="ru-RU" i="1" dirty="0">
                <a:latin typeface="Times New Roman" panose="02020603050405020304" pitchFamily="18" charset="0"/>
                <a:cs typeface="Times New Roman" panose="02020603050405020304" pitchFamily="18" charset="0"/>
              </a:rPr>
              <a:t>муниципального финансового контроля;</a:t>
            </a: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обеспечение </a:t>
            </a:r>
            <a:r>
              <a:rPr lang="ru-RU" i="1" dirty="0">
                <a:latin typeface="Times New Roman" panose="02020603050405020304" pitchFamily="18" charset="0"/>
                <a:cs typeface="Times New Roman" panose="02020603050405020304" pitchFamily="18" charset="0"/>
              </a:rPr>
              <a:t>стабильного поступления доходов в местный </a:t>
            </a:r>
            <a:r>
              <a:rPr lang="ru-RU" i="1" dirty="0" smtClean="0">
                <a:latin typeface="Times New Roman" panose="02020603050405020304" pitchFamily="18" charset="0"/>
                <a:cs typeface="Times New Roman" panose="02020603050405020304" pitchFamily="18" charset="0"/>
              </a:rPr>
              <a:t>бюджет; </a:t>
            </a:r>
          </a:p>
          <a:p>
            <a:pPr marL="285750" indent="-285750">
              <a:buFont typeface="Wingdings" panose="05000000000000000000" pitchFamily="2" charset="2"/>
              <a:buChar char="Ø"/>
            </a:pPr>
            <a:r>
              <a:rPr lang="ru-RU" i="1" dirty="0" smtClean="0">
                <a:latin typeface="Times New Roman" panose="02020603050405020304" pitchFamily="18" charset="0"/>
                <a:cs typeface="Times New Roman" panose="02020603050405020304" pitchFamily="18" charset="0"/>
              </a:rPr>
              <a:t>стимулирование </a:t>
            </a:r>
            <a:r>
              <a:rPr lang="ru-RU" i="1" dirty="0">
                <a:latin typeface="Times New Roman" panose="02020603050405020304" pitchFamily="18" charset="0"/>
                <a:cs typeface="Times New Roman" panose="02020603050405020304" pitchFamily="18" charset="0"/>
              </a:rPr>
              <a:t>предпринимательства, </a:t>
            </a:r>
            <a:r>
              <a:rPr lang="ru-RU" i="1" dirty="0" smtClean="0">
                <a:latin typeface="Times New Roman" panose="02020603050405020304" pitchFamily="18" charset="0"/>
                <a:cs typeface="Times New Roman" panose="02020603050405020304" pitchFamily="18" charset="0"/>
              </a:rPr>
              <a:t>поддержка </a:t>
            </a:r>
            <a:r>
              <a:rPr lang="ru-RU" i="1" dirty="0">
                <a:latin typeface="Times New Roman" panose="02020603050405020304" pitchFamily="18" charset="0"/>
                <a:cs typeface="Times New Roman" panose="02020603050405020304" pitchFamily="18" charset="0"/>
              </a:rPr>
              <a:t>инвестиционной деятельности для равновесного развития экономической и социальной сферы жизнедеятельности </a:t>
            </a:r>
            <a:r>
              <a:rPr lang="ru-RU" i="1" dirty="0" smtClean="0">
                <a:latin typeface="Times New Roman" panose="02020603050405020304" pitchFamily="18" charset="0"/>
                <a:cs typeface="Times New Roman" panose="02020603050405020304" pitchFamily="18" charset="0"/>
              </a:rPr>
              <a:t>города</a:t>
            </a:r>
            <a:r>
              <a:rPr lang="ru-RU" i="1" dirty="0">
                <a:latin typeface="Times New Roman" panose="02020603050405020304" pitchFamily="18" charset="0"/>
                <a:cs typeface="Times New Roman" panose="02020603050405020304" pitchFamily="18" charset="0"/>
              </a:rPr>
              <a:t>.</a:t>
            </a:r>
            <a:endParaRPr lang="ru-RU" i="1"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8568" y="0"/>
            <a:ext cx="12192000" cy="912823"/>
          </a:xfrm>
          <a:prstGeom prst="rect">
            <a:avLst/>
          </a:prstGeom>
          <a:ln>
            <a:solidFill>
              <a:srgbClr val="00B050"/>
            </a:solidFill>
          </a:ln>
          <a:effectLst>
            <a:glow rad="12700">
              <a:schemeClr val="accent1">
                <a:alpha val="40000"/>
              </a:schemeClr>
            </a:glow>
          </a:effectLst>
        </p:spPr>
      </p:pic>
      <p:sp>
        <p:nvSpPr>
          <p:cNvPr id="8" name="TextBox 7"/>
          <p:cNvSpPr txBox="1"/>
          <p:nvPr/>
        </p:nvSpPr>
        <p:spPr>
          <a:xfrm>
            <a:off x="2240279" y="100584"/>
            <a:ext cx="9780423" cy="646331"/>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Основные приоритеты бюджетной и налоговой политики муниципального образования город Тула на </a:t>
            </a:r>
            <a:r>
              <a:rPr lang="ru-RU" dirty="0" smtClean="0">
                <a:latin typeface="Times New Roman" panose="02020603050405020304" pitchFamily="18" charset="0"/>
                <a:cs typeface="Times New Roman" panose="02020603050405020304" pitchFamily="18" charset="0"/>
              </a:rPr>
              <a:t>2023 </a:t>
            </a:r>
            <a:r>
              <a:rPr lang="ru-RU" dirty="0">
                <a:latin typeface="Times New Roman" panose="02020603050405020304" pitchFamily="18" charset="0"/>
                <a:cs typeface="Times New Roman" panose="02020603050405020304" pitchFamily="18" charset="0"/>
              </a:rPr>
              <a:t>год и на плановый период </a:t>
            </a:r>
            <a:r>
              <a:rPr lang="ru-RU" dirty="0" smtClean="0">
                <a:latin typeface="Times New Roman" panose="02020603050405020304" pitchFamily="18" charset="0"/>
                <a:cs typeface="Times New Roman" panose="02020603050405020304" pitchFamily="18" charset="0"/>
              </a:rPr>
              <a:t>2024 и 2025 годов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818354"/>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2.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22444</TotalTime>
  <Words>6646</Words>
  <Application>Microsoft Office PowerPoint</Application>
  <PresentationFormat>Широкоэкранный</PresentationFormat>
  <Paragraphs>1661</Paragraphs>
  <Slides>42</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42</vt:i4>
      </vt:variant>
    </vt:vector>
  </HeadingPairs>
  <TitlesOfParts>
    <vt:vector size="53" baseType="lpstr">
      <vt:lpstr>Arial</vt:lpstr>
      <vt:lpstr>Calibri</vt:lpstr>
      <vt:lpstr>Calibri Light</vt:lpstr>
      <vt:lpstr>Century Gothic</vt:lpstr>
      <vt:lpstr>Corbel</vt:lpstr>
      <vt:lpstr>PT Astra Serif</vt:lpstr>
      <vt:lpstr>Times New Roman</vt:lpstr>
      <vt:lpstr>Wingdings</vt:lpstr>
      <vt:lpstr>Wingdings 3</vt:lpstr>
      <vt:lpstr>Office Theme</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Субвенции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RazancevaVV</dc:creator>
  <cp:lastModifiedBy>KrjukovaSN</cp:lastModifiedBy>
  <cp:revision>2729</cp:revision>
  <cp:lastPrinted>2023-06-23T10:38:44Z</cp:lastPrinted>
  <dcterms:created xsi:type="dcterms:W3CDTF">2017-05-31T06:36:14Z</dcterms:created>
  <dcterms:modified xsi:type="dcterms:W3CDTF">2023-06-28T10:50:52Z</dcterms:modified>
</cp:coreProperties>
</file>