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42"/>
  </p:notesMasterIdLst>
  <p:sldIdLst>
    <p:sldId id="327" r:id="rId2"/>
    <p:sldId id="291" r:id="rId3"/>
    <p:sldId id="292" r:id="rId4"/>
    <p:sldId id="277" r:id="rId5"/>
    <p:sldId id="274" r:id="rId6"/>
    <p:sldId id="337" r:id="rId7"/>
    <p:sldId id="266" r:id="rId8"/>
    <p:sldId id="278" r:id="rId9"/>
    <p:sldId id="348" r:id="rId10"/>
    <p:sldId id="306" r:id="rId11"/>
    <p:sldId id="349" r:id="rId12"/>
    <p:sldId id="350" r:id="rId13"/>
    <p:sldId id="328" r:id="rId14"/>
    <p:sldId id="279" r:id="rId15"/>
    <p:sldId id="280" r:id="rId16"/>
    <p:sldId id="281" r:id="rId17"/>
    <p:sldId id="333" r:id="rId18"/>
    <p:sldId id="334" r:id="rId19"/>
    <p:sldId id="283" r:id="rId20"/>
    <p:sldId id="284" r:id="rId21"/>
    <p:sldId id="345" r:id="rId22"/>
    <p:sldId id="346" r:id="rId23"/>
    <p:sldId id="329" r:id="rId24"/>
    <p:sldId id="330" r:id="rId25"/>
    <p:sldId id="341" r:id="rId26"/>
    <p:sldId id="287" r:id="rId27"/>
    <p:sldId id="288" r:id="rId28"/>
    <p:sldId id="320" r:id="rId29"/>
    <p:sldId id="310" r:id="rId30"/>
    <p:sldId id="335" r:id="rId31"/>
    <p:sldId id="325" r:id="rId32"/>
    <p:sldId id="311" r:id="rId33"/>
    <p:sldId id="312" r:id="rId34"/>
    <p:sldId id="314" r:id="rId35"/>
    <p:sldId id="315" r:id="rId36"/>
    <p:sldId id="316" r:id="rId37"/>
    <p:sldId id="317" r:id="rId38"/>
    <p:sldId id="347" r:id="rId39"/>
    <p:sldId id="332" r:id="rId40"/>
    <p:sldId id="336" r:id="rId4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C44"/>
    <a:srgbClr val="AC75D5"/>
    <a:srgbClr val="F74BA5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6433" autoAdjust="0"/>
  </p:normalViewPr>
  <p:slideViewPr>
    <p:cSldViewPr snapToGrid="0">
      <p:cViewPr varScale="1">
        <p:scale>
          <a:sx n="106" d="100"/>
          <a:sy n="106" d="100"/>
        </p:scale>
        <p:origin x="9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959187053394957E-2"/>
          <c:y val="1.8156771514797776E-2"/>
          <c:w val="0.88721916573590376"/>
          <c:h val="0.84925155723055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№ 2публ. сл.15-17'!$B$5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 w="28575">
              <a:solidFill>
                <a:srgbClr val="5B9BD5"/>
              </a:solidFill>
              <a:bevel/>
            </a:ln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FD-4074-B2C0-89F16A6A27C3}"/>
              </c:ext>
            </c:extLst>
          </c:dPt>
          <c:dLbls>
            <c:dLbl>
              <c:idx val="0"/>
              <c:layout>
                <c:manualLayout>
                  <c:x val="0"/>
                  <c:y val="-2.80079355817482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FD-4074-B2C0-89F16A6A27C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03153235023796E-3"/>
                  <c:y val="1.956285839492022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5FD-4074-B2C0-89F16A6A27C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0061849000864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FD-4074-B2C0-89F16A6A27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сл.15-17'!$B$6:$B$8</c:f>
              <c:numCache>
                <c:formatCode>#\ ##0.0</c:formatCode>
                <c:ptCount val="3"/>
                <c:pt idx="0">
                  <c:v>15659.4</c:v>
                </c:pt>
                <c:pt idx="1">
                  <c:v>16949.400000000001</c:v>
                </c:pt>
                <c:pt idx="2">
                  <c:v>-1290.0000000000018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FD-4074-B2C0-89F16A6A27C3}"/>
            </c:ext>
          </c:extLst>
        </c:ser>
        <c:ser>
          <c:idx val="2"/>
          <c:order val="2"/>
          <c:tx>
            <c:strRef>
              <c:f>'слайд № 2публ. сл.15-17'!$D$5</c:f>
              <c:strCache>
                <c:ptCount val="1"/>
                <c:pt idx="0">
                  <c:v>Проект  бюджета на 2011 год с концепцией программ + энергосбережение+программно-целевой метод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сл.15-17'!$D$6:$D$8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FD-4074-B2C0-89F16A6A27C3}"/>
            </c:ext>
          </c:extLst>
        </c:ser>
        <c:ser>
          <c:idx val="3"/>
          <c:order val="3"/>
          <c:tx>
            <c:strRef>
              <c:f>'слайд № 2публ. сл.15-17'!$E$5</c:f>
              <c:strCache>
                <c:ptCount val="1"/>
                <c:pt idx="0">
                  <c:v> 2017 год 
</c:v>
                </c:pt>
              </c:strCache>
            </c:strRef>
          </c:tx>
          <c:invertIfNegative val="0"/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сл.15-17'!$E$6:$E$8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FD-4074-B2C0-89F16A6A27C3}"/>
            </c:ext>
          </c:extLst>
        </c:ser>
        <c:ser>
          <c:idx val="1"/>
          <c:order val="1"/>
          <c:tx>
            <c:strRef>
              <c:f>'слайд № 2публ. сл.15-17'!$C$5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 w="19050">
              <a:solidFill>
                <a:srgbClr val="5B9BD5">
                  <a:lumMod val="50000"/>
                </a:srgb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/>
            </a:sp3d>
          </c:spPr>
          <c:invertIfNegative val="0"/>
          <c:dLbls>
            <c:dLbl>
              <c:idx val="0"/>
              <c:layout>
                <c:manualLayout>
                  <c:x val="-1.4135274577708671E-3"/>
                  <c:y val="-4.8105358185186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5FD-4074-B2C0-89F16A6A27C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135470828384737E-3"/>
                  <c:y val="1.288291525118468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5FD-4074-B2C0-89F16A6A27C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832633444567519E-4"/>
                  <c:y val="6.77514048003880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5FD-4074-B2C0-89F16A6A27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сл.15-17'!$C$6:$C$8</c:f>
              <c:numCache>
                <c:formatCode>#\ ##0.0</c:formatCode>
                <c:ptCount val="3"/>
                <c:pt idx="0">
                  <c:v>16970.900000000001</c:v>
                </c:pt>
                <c:pt idx="1">
                  <c:v>17255</c:v>
                </c:pt>
                <c:pt idx="2">
                  <c:v>-284.09999999999854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5FD-4074-B2C0-89F16A6A27C3}"/>
            </c:ext>
          </c:extLst>
        </c:ser>
        <c:ser>
          <c:idx val="4"/>
          <c:order val="4"/>
          <c:tx>
            <c:strRef>
              <c:f>'слайд № 2публ. сл.15-17'!$F$5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-2.30021021566833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5FD-4074-B2C0-89F16A6A27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сл.15-17'!$F$6:$F$8</c:f>
              <c:numCache>
                <c:formatCode>#\ ##0.0</c:formatCode>
                <c:ptCount val="3"/>
                <c:pt idx="0">
                  <c:v>19758</c:v>
                </c:pt>
                <c:pt idx="1">
                  <c:v>19891.099999999999</c:v>
                </c:pt>
                <c:pt idx="2">
                  <c:v>-133.09999999999854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5FD-4074-B2C0-89F16A6A27C3}"/>
            </c:ext>
          </c:extLst>
        </c:ser>
        <c:ser>
          <c:idx val="5"/>
          <c:order val="5"/>
          <c:tx>
            <c:strRef>
              <c:f>'слайд № 2публ. сл.15-17'!$G$5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31750">
              <a:solidFill>
                <a:srgbClr val="ED7D31">
                  <a:lumMod val="60000"/>
                  <a:lumOff val="40000"/>
                </a:srgbClr>
              </a:solidFill>
              <a:prstDash val="lgDash"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5FD-4074-B2C0-89F16A6A27C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сл.15-17'!$G$6:$G$8</c:f>
              <c:numCache>
                <c:formatCode>#\ ##0.0</c:formatCode>
                <c:ptCount val="3"/>
                <c:pt idx="0">
                  <c:v>24290.3</c:v>
                </c:pt>
                <c:pt idx="1">
                  <c:v>24841.1</c:v>
                </c:pt>
                <c:pt idx="2">
                  <c:v>-550.79999999999927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5FD-4074-B2C0-89F16A6A2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564792"/>
        <c:axId val="462564008"/>
      </c:barChart>
      <c:catAx>
        <c:axId val="46256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62564008"/>
        <c:crosses val="autoZero"/>
        <c:auto val="1"/>
        <c:lblAlgn val="ctr"/>
        <c:lblOffset val="100"/>
        <c:tickLblSkip val="1"/>
        <c:noMultiLvlLbl val="0"/>
      </c:catAx>
      <c:valAx>
        <c:axId val="462564008"/>
        <c:scaling>
          <c:orientation val="minMax"/>
          <c:max val="260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62564792"/>
        <c:crosses val="autoZero"/>
        <c:crossBetween val="between"/>
        <c:majorUnit val="20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77777143861562"/>
          <c:y val="0.18674920027105504"/>
          <c:w val="8.1812138209308077E-2"/>
          <c:h val="0.3933010275444339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9519873333"/>
          <c:y val="0.19069430449237723"/>
          <c:w val="0.84769008003358659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'слайд №3 публ. сл.15-17'!$B$4:$B$7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B4-47ED-B1F6-D7BC13585F46}"/>
            </c:ext>
          </c:extLst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сл.15-17'!$A$4:$A$7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'слайд №3 публ. сл.15-17'!$C$4:$C$7</c:f>
              <c:numCache>
                <c:formatCode>0.0</c:formatCode>
                <c:ptCount val="4"/>
                <c:pt idx="0">
                  <c:v>1099</c:v>
                </c:pt>
                <c:pt idx="1">
                  <c:v>876.4</c:v>
                </c:pt>
                <c:pt idx="2">
                  <c:v>1024.5</c:v>
                </c:pt>
                <c:pt idx="3">
                  <c:v>1192.5999999999999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EB4-47ED-B1F6-D7BC13585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501416056"/>
        <c:axId val="501417624"/>
      </c:lineChart>
      <c:catAx>
        <c:axId val="501416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1417624"/>
        <c:crosses val="autoZero"/>
        <c:auto val="1"/>
        <c:lblAlgn val="ctr"/>
        <c:lblOffset val="100"/>
        <c:noMultiLvlLbl val="0"/>
      </c:catAx>
      <c:valAx>
        <c:axId val="501417624"/>
        <c:scaling>
          <c:orientation val="minMax"/>
          <c:min val="7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1416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20"/>
      <c:depthPercent val="100"/>
      <c:rAngAx val="1"/>
    </c:view3D>
    <c:floor>
      <c:thickness val="0"/>
      <c:spPr>
        <a:pattFill prst="pct5">
          <a:fgClr>
            <a:srgbClr val="C0C0C0"/>
          </a:fgClr>
          <a:bgClr>
            <a:schemeClr val="bg1"/>
          </a:bgClr>
        </a:pattFill>
        <a:ln w="6350" cap="flat" cmpd="sng" algn="ctr">
          <a:solidFill>
            <a:schemeClr val="tx1"/>
          </a:solidFill>
          <a:prstDash val="solid"/>
          <a:round/>
        </a:ln>
        <a:effectLst/>
        <a:sp3d contourW="6350">
          <a:contourClr>
            <a:schemeClr val="tx1"/>
          </a:contourClr>
        </a:sp3d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  <a:effectLst/>
        <a:sp3d contourW="12700">
          <a:contourClr>
            <a:schemeClr val="tx1"/>
          </a:contourClr>
        </a:sp3d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  <a:effectLst/>
        <a:sp3d contourW="12700"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8.1205083202869427E-2"/>
          <c:y val="4.8142866656261739E-2"/>
          <c:w val="0.80010301019617802"/>
          <c:h val="0.786088737744024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Решение Тульской городской  Думы от 15.12.2021           № 30/648 (в редакции от 26.10.2022          № 41/888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246294349464181E-3"/>
                  <c:y val="-2.6816665576558309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02-44B7-AC3D-349D8C869F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854333854303525E-3"/>
                  <c:y val="-3.2032196987393535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02-44B7-AC3D-349D8C869F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332188346786138E-3"/>
                  <c:y val="-8.0772782061290134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702-44B7-AC3D-349D8C869F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05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Всего</c:v>
                </c:pt>
                <c:pt idx="1">
                  <c:v>За счет налоговых и неналоговых доходов</c:v>
                </c:pt>
                <c:pt idx="2">
                  <c:v>За счет межбюджетных трансфертов из бюджета Тульской оласти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24563.9</c:v>
                </c:pt>
                <c:pt idx="1">
                  <c:v>13038.8</c:v>
                </c:pt>
                <c:pt idx="2">
                  <c:v>11525.1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02-44B7-AC3D-349D8C869FC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План по сводной бюджетной росписи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6522546803888709E-3"/>
                  <c:y val="3.2885029810924243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702-44B7-AC3D-349D8C869F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369041985695471E-3"/>
                  <c:y val="-4.3032381314806589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02-44B7-AC3D-349D8C869F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614933532044917E-2"/>
                  <c:y val="2.6871029421882977E-3"/>
                </c:manualLayout>
              </c:layout>
              <c:spPr>
                <a:noFill/>
                <a:ln w="28057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702-44B7-AC3D-349D8C869F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8057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Всего</c:v>
                </c:pt>
                <c:pt idx="1">
                  <c:v>За счет налоговых и неналоговых доходов</c:v>
                </c:pt>
                <c:pt idx="2">
                  <c:v>За счет межбюджетных трансфертов из бюджета Тульской оласти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25624</c:v>
                </c:pt>
                <c:pt idx="1">
                  <c:v>13215.2</c:v>
                </c:pt>
                <c:pt idx="2">
                  <c:v>12408.8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702-44B7-AC3D-349D8C869FC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2485069205208014E-2"/>
                  <c:y val="-1.826115541858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702-44B7-AC3D-349D8C869F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874466392600945E-2"/>
                  <c:y val="-7.2585926729428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02-44B7-AC3D-349D8C869F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556901757642942E-2"/>
                  <c:y val="-5.9239602702222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702-44B7-AC3D-349D8C869F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Всего</c:v>
                </c:pt>
                <c:pt idx="1">
                  <c:v>За счет налоговых и неналоговых доходов</c:v>
                </c:pt>
                <c:pt idx="2">
                  <c:v>За счет межбюджетных трансфертов из бюджета Тульской оласти</c:v>
                </c:pt>
              </c:strCache>
            </c:strRef>
          </c:cat>
          <c:val>
            <c:numRef>
              <c:f>Sheet1!$B$4:$D$4</c:f>
              <c:numCache>
                <c:formatCode>#\ ##0.0</c:formatCode>
                <c:ptCount val="3"/>
                <c:pt idx="0">
                  <c:v>24841.1</c:v>
                </c:pt>
                <c:pt idx="1">
                  <c:v>12561.3</c:v>
                </c:pt>
                <c:pt idx="2">
                  <c:v>12279.8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B-4702-44B7-AC3D-349D8C869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gapDepth val="73"/>
        <c:shape val="box"/>
        <c:axId val="501668952"/>
        <c:axId val="501670128"/>
        <c:axId val="0"/>
      </c:bar3DChart>
      <c:catAx>
        <c:axId val="50166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506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31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501670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1670128"/>
        <c:scaling>
          <c:orientation val="minMax"/>
        </c:scaling>
        <c:delete val="0"/>
        <c:axPos val="l"/>
        <c:majorGridlines>
          <c:spPr>
            <a:ln w="3506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3506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501668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6827861017523189"/>
          <c:y val="1.2051615073395439E-2"/>
          <c:w val="0.12772617223281921"/>
          <c:h val="0.98794838492660453"/>
        </c:manualLayout>
      </c:layout>
      <c:overlay val="0"/>
      <c:spPr>
        <a:noFill/>
        <a:ln w="3506">
          <a:solidFill>
            <a:schemeClr val="tx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34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cap="small" spc="0" baseline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4000" b="1" cap="small" spc="0" baseline="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2022 год</a:t>
            </a:r>
            <a:endParaRPr lang="ru-RU" sz="4000" b="1" cap="small" spc="0" baseline="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c:rich>
      </c:tx>
      <c:layout>
        <c:manualLayout>
          <c:xMode val="edge"/>
          <c:yMode val="edge"/>
          <c:x val="0.33914683905220727"/>
          <c:y val="2.37637417284408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cap="small" spc="0" baseline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33908207499767E-3"/>
          <c:y val="0.26839435611133944"/>
          <c:w val="0.85818853822073859"/>
          <c:h val="0.681012213396278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flat">
              <a:bevelT w="127000" h="127000"/>
              <a:bevelB w="127000" h="127000" prst="angle"/>
            </a:sp3d>
          </c:spPr>
          <c:explosion val="2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27000" h="127000"/>
                <a:bevelB w="127000" h="1270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8D-40F2-875D-4323664410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27000" h="127000"/>
                <a:bevelB w="127000" h="1270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8D-40F2-875D-4323664410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27000" h="127000"/>
                <a:bevelB w="127000" h="1270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8D-40F2-875D-4323664410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27000" h="127000"/>
                <a:bevelB w="127000" h="1270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8D-40F2-875D-4323664410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flat">
                <a:bevelT w="127000" h="127000"/>
                <a:bevelB w="127000" h="1270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8D-40F2-875D-4323664410EC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C617727-B96C-43B6-8ABC-3CE8E0E26EA6}" type="CELLRANG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8D-40F2-875D-4323664410E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931D6E9-1B31-4922-A32A-32017E02D803}" type="CELLRANGE">
                      <a:rPr lang="en-US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8D-40F2-875D-4323664410E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63870FE-79FF-45D2-84FF-3FD391A1EDB9}" type="CELLRANGE">
                      <a:rPr lang="en-US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>
                <c:manualLayout>
                  <c:x val="1.7938165061662865E-2"/>
                  <c:y val="-8.623990565400943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2,0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8D-40F2-875D-4323664410EC}"/>
                </c:ext>
                <c:ext xmlns:c15="http://schemas.microsoft.com/office/drawing/2012/chart" uri="{CE6537A1-D6FC-4f65-9D91-7224C49458BB}">
                  <c15:layout>
                    <c:manualLayout>
                      <c:w val="6.3904713032174029E-2"/>
                      <c:h val="8.7784500979155855E-2"/>
                    </c:manualLayout>
                  </c15:layout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CDB4932-CB7C-40F8-B03D-971890A6E19F}" type="CELLRANGE">
                      <a:rPr lang="en-US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Социально-культурная сфера</c:v>
                </c:pt>
                <c:pt idx="2">
                  <c:v>ЖКХ 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5.9788012608137327E-2</c:v>
                </c:pt>
                <c:pt idx="1">
                  <c:v>0.53800000000000003</c:v>
                </c:pt>
                <c:pt idx="2">
                  <c:v>0.1707009753996401</c:v>
                </c:pt>
                <c:pt idx="3">
                  <c:v>1.9978986437798649E-2</c:v>
                </c:pt>
                <c:pt idx="4">
                  <c:v>0.21066297386186605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58D-40F2-875D-4323664410EC}"/>
            </c:ex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6,0%</c:v>
                  </c:pt>
                  <c:pt idx="1">
                    <c:v>53,8%</c:v>
                  </c:pt>
                  <c:pt idx="2">
                    <c:v>17,1%</c:v>
                  </c:pt>
                  <c:pt idx="3">
                    <c:v>2,0%</c:v>
                  </c:pt>
                  <c:pt idx="4">
                    <c:v>21,1%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142713446223426"/>
          <c:y val="0.16916769439545234"/>
          <c:w val="0.28664167924931028"/>
          <c:h val="0.57746594891433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3"/>
      <c:rAngAx val="0"/>
    </c:view3D>
    <c:floor>
      <c:thickness val="0"/>
    </c:floor>
    <c:sideWall>
      <c:thickness val="0"/>
      <c:spPr>
        <a:noFill/>
        <a:ln w="25360">
          <a:noFill/>
        </a:ln>
      </c:spPr>
    </c:sideWall>
    <c:backWall>
      <c:thickness val="0"/>
      <c:spPr>
        <a:noFill/>
        <a:ln w="25360">
          <a:noFill/>
        </a:ln>
      </c:spPr>
    </c:backWall>
    <c:plotArea>
      <c:layout>
        <c:manualLayout>
          <c:layoutTarget val="inner"/>
          <c:xMode val="edge"/>
          <c:yMode val="edge"/>
          <c:x val="0.39084408519159919"/>
          <c:y val="0.17608491658716044"/>
          <c:w val="0.58444682811261184"/>
          <c:h val="0.49984569900705544"/>
        </c:manualLayout>
      </c:layout>
      <c:pie3DChart>
        <c:varyColors val="1"/>
        <c:ser>
          <c:idx val="0"/>
          <c:order val="0"/>
          <c:spPr>
            <a:solidFill>
              <a:schemeClr val="accent1"/>
            </a:solidFill>
            <a:ln w="11121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  <a:contourClr>
                <a:srgbClr val="000000"/>
              </a:contourClr>
            </a:sp3d>
          </c:spPr>
          <c:explosion val="22"/>
          <c:dPt>
            <c:idx val="0"/>
            <c:bubble3D val="0"/>
            <c:explosion val="0"/>
            <c:spPr>
              <a:solidFill>
                <a:schemeClr val="accent3">
                  <a:lumMod val="40000"/>
                  <a:lumOff val="60000"/>
                </a:schemeClr>
              </a:solidFill>
              <a:ln w="11121">
                <a:noFill/>
                <a:prstDash val="solid"/>
              </a:ln>
              <a:effectLst>
                <a:outerShdw dist="101600" dir="1080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  <a:bevelB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48-4D10-8F73-CD8CB751C8A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112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48-4D10-8F73-CD8CB751C8AF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112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48-4D10-8F73-CD8CB751C8AF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1121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148-4D10-8F73-CD8CB751C8AF}"/>
              </c:ext>
            </c:extLst>
          </c:dPt>
          <c:dPt>
            <c:idx val="4"/>
            <c:bubble3D val="0"/>
            <c:spPr>
              <a:solidFill>
                <a:srgbClr val="EBB3DC"/>
              </a:solidFill>
              <a:ln w="11121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148-4D10-8F73-CD8CB751C8AF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1121" cap="sq">
                <a:solidFill>
                  <a:srgbClr val="FF0000">
                    <a:alpha val="88000"/>
                  </a:srgbClr>
                </a:solidFill>
                <a:prstDash val="lgDash"/>
              </a:ln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148-4D10-8F73-CD8CB751C8AF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1121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148-4D10-8F73-CD8CB751C8AF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1121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148-4D10-8F73-CD8CB751C8AF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6148-4D10-8F73-CD8CB751C8AF}"/>
              </c:ext>
            </c:extLst>
          </c:dPt>
          <c:dLbls>
            <c:dLbl>
              <c:idx val="0"/>
              <c:layout>
                <c:manualLayout>
                  <c:x val="-9.4887912365339097E-2"/>
                  <c:y val="-0.112295927429957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48-4D10-8F73-CD8CB751C8A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309732407126166E-2"/>
                  <c:y val="2.291041985542765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E1C97B36-C22F-41C6-A0B9-6857AE7B5AD7}" type="CELLREF">
                      <a:rPr lang="en-US" sz="1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148-4D10-8F73-CD8CB751C8AF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{E1C97B36-C22F-41C6-A0B9-6857AE7B5AD7}</c15:txfldGUID>
                      <c15:f>Sheet1!$D$3</c15:f>
                      <c15:dlblFieldTableCache>
                        <c:ptCount val="1"/>
                        <c:pt idx="0">
                          <c:v>5,1%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2.0312555471840937E-2"/>
                  <c:y val="6.513089338103115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148-4D10-8F73-CD8CB751C8A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637218433152983E-2"/>
                  <c:y val="1.0721905278705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148-4D10-8F73-CD8CB751C8A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148-4D10-8F73-CD8CB751C8AF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образование
11 844,5</c:v>
                </c:pt>
                <c:pt idx="1">
                  <c:v>культура
678,1</c:v>
                </c:pt>
                <c:pt idx="2">
                  <c:v>социальная политика
281,7</c:v>
                </c:pt>
                <c:pt idx="3">
                  <c:v>физическая культура и спорт 
581,8</c:v>
                </c:pt>
              </c:strCache>
            </c:strRef>
          </c:cat>
          <c:val>
            <c:numRef>
              <c:f>Sheet1!$C$2:$C$5</c:f>
              <c:numCache>
                <c:formatCode>#,##0.00</c:formatCode>
                <c:ptCount val="4"/>
                <c:pt idx="0">
                  <c:v>11844.5</c:v>
                </c:pt>
                <c:pt idx="1">
                  <c:v>678.1</c:v>
                </c:pt>
                <c:pt idx="2">
                  <c:v>281.7</c:v>
                </c:pt>
                <c:pt idx="3">
                  <c:v>581.79999999999995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148-4D10-8F73-CD8CB751C8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w="139700" prst="cross"/>
        </a:sp3d>
      </c:spPr>
    </c:plotArea>
    <c:legend>
      <c:legendPos val="l"/>
      <c:layout>
        <c:manualLayout>
          <c:xMode val="edge"/>
          <c:yMode val="edge"/>
          <c:x val="2.0873848322400038E-3"/>
          <c:y val="0.22178063294947831"/>
          <c:w val="0.33798836587023895"/>
          <c:h val="0.36524576261204494"/>
        </c:manualLayout>
      </c:layout>
      <c:overlay val="0"/>
      <c:spPr>
        <a:noFill/>
      </c:spPr>
      <c:txPr>
        <a:bodyPr/>
        <a:lstStyle/>
        <a:p>
          <a:pPr rtl="0"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836580598904E-2"/>
          <c:y val="2.2784197709195625E-2"/>
          <c:w val="0.44808568798286602"/>
          <c:h val="0.81397129749075858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  <a:ln w="11881">
              <a:solidFill>
                <a:srgbClr val="0066CC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dPt>
            <c:idx val="0"/>
            <c:bubble3D val="0"/>
            <c:explosion val="7"/>
            <c:spPr>
              <a:solidFill>
                <a:schemeClr val="accent5">
                  <a:lumMod val="40000"/>
                  <a:lumOff val="60000"/>
                </a:schemeClr>
              </a:solidFill>
              <a:ln w="11881">
                <a:solidFill>
                  <a:srgbClr val="0066CC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63-47AC-A517-77B548BBD40B}"/>
              </c:ext>
            </c:extLst>
          </c:dPt>
          <c:dPt>
            <c:idx val="1"/>
            <c:bubble3D val="0"/>
            <c:explosion val="4"/>
            <c:spPr>
              <a:solidFill>
                <a:srgbClr val="00B0F0"/>
              </a:solidFill>
              <a:ln w="11881">
                <a:solidFill>
                  <a:srgbClr val="0066CC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63-47AC-A517-77B548BBD40B}"/>
              </c:ext>
            </c:extLst>
          </c:dPt>
          <c:dPt>
            <c:idx val="2"/>
            <c:bubble3D val="0"/>
            <c:explosion val="4"/>
            <c:spPr>
              <a:solidFill>
                <a:srgbClr val="92D050"/>
              </a:solidFill>
              <a:ln w="11881">
                <a:solidFill>
                  <a:srgbClr val="0066CC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63-47AC-A517-77B548BBD40B}"/>
              </c:ext>
            </c:extLst>
          </c:dPt>
          <c:dPt>
            <c:idx val="3"/>
            <c:bubble3D val="0"/>
            <c:explosion val="9"/>
            <c:spPr>
              <a:solidFill>
                <a:srgbClr val="FF0000"/>
              </a:solidFill>
              <a:ln w="11881">
                <a:solidFill>
                  <a:srgbClr val="0066CC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artDeco"/>
                <a:bevelB w="114300" prst="artDeco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63-47AC-A517-77B548BBD40B}"/>
              </c:ext>
            </c:extLst>
          </c:dPt>
          <c:dLbls>
            <c:dLbl>
              <c:idx val="0"/>
              <c:layout>
                <c:manualLayout>
                  <c:x val="-9.5912266523559941E-2"/>
                  <c:y val="-9.53770706593701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F63-47AC-A517-77B548BBD40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485944925119972E-2"/>
                  <c:y val="1.3104530681407817E-2"/>
                </c:manualLayout>
              </c:layout>
              <c:tx>
                <c:rich>
                  <a:bodyPr/>
                  <a:lstStyle/>
                  <a:p>
                    <a:fld id="{48101E32-68D2-448A-AEE9-5A5EE4D75A96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63-47AC-A517-77B548BBD40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6E1DD64-6BEF-4CDD-B026-1DFB36E47BB4}" type="CELLREF">
                      <a:rPr lang="en-US" smtClean="0"/>
                      <a:pPr/>
                      <a:t>[ССЫЛКА НА ЯЧЕЙКУ]</a:t>
                    </a:fld>
                    <a:endParaRPr lang="ru-RU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63-47AC-A517-77B548BBD40B}"/>
                </c:ext>
                <c:ext xmlns:c15="http://schemas.microsoft.com/office/drawing/2012/chart" uri="{CE6537A1-D6FC-4f65-9D91-7224C49458BB}">
                  <c15:dlblFieldTable>
                    <c15:dlblFTEntry>
                      <c15:txfldGUID>{56E1DD64-6BEF-4CDD-B026-1DFB36E47BB4}</c15:txfldGUID>
                      <c15:f>Sheet1!$C$4</c15:f>
                      <c15:dlblFieldTableCache>
                        <c:ptCount val="1"/>
                        <c:pt idx="0">
                          <c:v>8,6%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4.6054975809102427E-3"/>
                  <c:y val="2.09444475309499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63-47AC-A517-77B548BBD40B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6777">
                <a:noFill/>
              </a:ln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Благоустройство города
3 492,6</c:v>
                </c:pt>
                <c:pt idx="1">
                  <c:v>Жилищное хозяйство
279,9</c:v>
                </c:pt>
                <c:pt idx="2">
                  <c:v>Коммунальное хозяйство 
366,2</c:v>
                </c:pt>
                <c:pt idx="3">
                  <c:v>Другие вопросы в области жилищно-коммунального хозяйства 101,7</c:v>
                </c:pt>
              </c:strCache>
            </c:strRef>
          </c:cat>
          <c:val>
            <c:numRef>
              <c:f>Sheet1!$B$2:$B$5</c:f>
              <c:numCache>
                <c:formatCode>#\ ##0.0</c:formatCode>
                <c:ptCount val="4"/>
                <c:pt idx="0">
                  <c:v>3492.6</c:v>
                </c:pt>
                <c:pt idx="1">
                  <c:v>279.89999999999998</c:v>
                </c:pt>
                <c:pt idx="2">
                  <c:v>366.2</c:v>
                </c:pt>
                <c:pt idx="3">
                  <c:v>101.7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63-47AC-A517-77B548BBD40B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Благоустройство города
3 492,6</c:v>
                </c:pt>
                <c:pt idx="1">
                  <c:v>Жилищное хозяйство
279,9</c:v>
                </c:pt>
                <c:pt idx="2">
                  <c:v>Коммунальное хозяйство 
366,2</c:v>
                </c:pt>
                <c:pt idx="3">
                  <c:v>Другие вопросы в области жилищно-коммунального хозяйства 101,7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0.82364871238562409</c:v>
                </c:pt>
                <c:pt idx="1">
                  <c:v>6.6007923780775399E-2</c:v>
                </c:pt>
                <c:pt idx="2">
                  <c:v>8.6359777379492506E-2</c:v>
                </c:pt>
                <c:pt idx="3">
                  <c:v>2.3983586454108106E-2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F63-47AC-A517-77B548BBD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0"/>
      </c:pieChart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.53110438471765287"/>
          <c:y val="1.8187350025299365E-2"/>
          <c:w val="0.40389070246974595"/>
          <c:h val="0.66840398344398455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72285335772992465"/>
          <c:y val="8.2327692580664177E-2"/>
          <c:w val="0.22819870385863228"/>
          <c:h val="0.34280910944675363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57-4E48-B260-39113D2E957B}"/>
              </c:ext>
            </c:extLst>
          </c:dPt>
          <c:dPt>
            <c:idx val="1"/>
            <c:bubble3D val="0"/>
            <c:explosion val="14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57-4E48-B260-39113D2E957B}"/>
              </c:ext>
            </c:extLst>
          </c:dPt>
          <c:dPt>
            <c:idx val="2"/>
            <c:bubble3D val="0"/>
            <c:explosion val="1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57-4E48-B260-39113D2E957B}"/>
              </c:ext>
            </c:extLst>
          </c:dPt>
          <c:dPt>
            <c:idx val="3"/>
            <c:bubble3D val="0"/>
            <c:explosion val="18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57-4E48-B260-39113D2E957B}"/>
              </c:ext>
            </c:extLst>
          </c:dPt>
          <c:dPt>
            <c:idx val="4"/>
            <c:bubble3D val="0"/>
            <c:explosion val="9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D57-4E48-B260-39113D2E957B}"/>
              </c:ext>
            </c:extLst>
          </c:dPt>
          <c:dLbls>
            <c:dLbl>
              <c:idx val="0"/>
              <c:layout>
                <c:manualLayout>
                  <c:x val="-3.1485779240533313E-3"/>
                  <c:y val="5.924757446494852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57-4E48-B260-39113D2E957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439499497224018E-3"/>
                  <c:y val="-9.874595744158087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57-4E48-B260-39113D2E957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539496465397422E-3"/>
                  <c:y val="1.18495148929896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D57-4E48-B260-39113D2E957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5.2931869406029645E-3"/>
                  <c:y val="3.94983829766323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D57-4E48-B260-39113D2E957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031301333592429E-2"/>
                  <c:y val="-1.974919148831617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D57-4E48-B260-39113D2E957B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Ремонт и содержание автомобильных дорог, мостовых сооружений,  1098,4 млн. руб.</c:v>
                </c:pt>
                <c:pt idx="1">
                  <c:v>Строительство и реконструкция обьектов транспортной инфраструктуры, 2492,1 млн. руб.</c:v>
                </c:pt>
                <c:pt idx="2">
                  <c:v>Мероприятия в области транспорта, 1277,2 млн. руб.</c:v>
                </c:pt>
                <c:pt idx="3">
                  <c:v>Ремонт муниципальных дорог в рамках проектов "Народный бюджет" и "Наш город", 74,4 млн. руб.</c:v>
                </c:pt>
                <c:pt idx="4">
                  <c:v>Другие расходы, 291,0 млн. руб.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1098.4000000000001</c:v>
                </c:pt>
                <c:pt idx="1">
                  <c:v>2492.1</c:v>
                </c:pt>
                <c:pt idx="2">
                  <c:v>1277.2</c:v>
                </c:pt>
                <c:pt idx="3">
                  <c:v>74.400000000000006</c:v>
                </c:pt>
                <c:pt idx="4">
                  <c:v>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D57-4E48-B260-39113D2E9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20269532230973444"/>
          <c:y val="6.8021347165438978E-2"/>
          <c:w val="0.4424974167645408"/>
          <c:h val="0.81981304202394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  <a:scene3d>
      <a:camera prst="orthographicFront"/>
      <a:lightRig rig="threePt" dir="t"/>
    </a:scene3d>
    <a:sp3d>
      <a:bevelT h="6350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6959187053394957E-2"/>
          <c:y val="1.8156771514797776E-2"/>
          <c:w val="0.88721916573590376"/>
          <c:h val="0.816907506354194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'слайд № 2публ. сл.15-17'!$D$5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33350" h="152400" prst="artDeco"/>
              <a:bevelB/>
            </a:sp3d>
          </c:spPr>
          <c:invertIfNegative val="0"/>
          <c:dLbls>
            <c:dLbl>
              <c:idx val="0"/>
              <c:layout>
                <c:manualLayout>
                  <c:x val="2.3852337663243586E-2"/>
                  <c:y val="-1.6320502745023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D47-484A-818B-D494F031B9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'слайд № 2публ. сл.15-17'!$B$6:$C$6</c:f>
            </c:multiLvlStrRef>
          </c:cat>
          <c:val>
            <c:numRef>
              <c:f>'слайд № 2публ. сл.15-17'!$D$6</c:f>
              <c:numCache>
                <c:formatCode>#\ ##0.0</c:formatCode>
                <c:ptCount val="1"/>
                <c:pt idx="0">
                  <c:v>5106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CD47-484A-818B-D494F031B968}"/>
            </c:ext>
          </c:extLst>
        </c:ser>
        <c:ser>
          <c:idx val="2"/>
          <c:order val="1"/>
          <c:tx>
            <c:strRef>
              <c:f>'слайд № 2публ. сл.15-17'!$E$5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4472C4">
                <a:lumMod val="60000"/>
                <a:lumOff val="40000"/>
              </a:srgb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209550" prst="angle"/>
            </a:sp3d>
          </c:spPr>
          <c:invertIfNegative val="0"/>
          <c:dLbls>
            <c:dLbl>
              <c:idx val="0"/>
              <c:layout>
                <c:manualLayout>
                  <c:x val="2.1580686457220426E-2"/>
                  <c:y val="-1.5243019104506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47-484A-818B-D494F031B9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'слайд № 2публ. сл.15-17'!$B$6:$C$6</c:f>
            </c:multiLvlStrRef>
          </c:cat>
          <c:val>
            <c:numRef>
              <c:f>'слайд № 2публ. сл.15-17'!$E$6</c:f>
              <c:numCache>
                <c:formatCode>#\ ##0.0</c:formatCode>
                <c:ptCount val="1"/>
                <c:pt idx="0">
                  <c:v>5561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CD47-484A-818B-D494F031B968}"/>
            </c:ext>
          </c:extLst>
        </c:ser>
        <c:ser>
          <c:idx val="3"/>
          <c:order val="2"/>
          <c:tx>
            <c:strRef>
              <c:f>'слайд № 2публ. сл.15-17'!$F$5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09550" h="139700" prst="divot"/>
              <a:bevelB/>
            </a:sp3d>
          </c:spPr>
          <c:invertIfNegative val="0"/>
          <c:dLbls>
            <c:dLbl>
              <c:idx val="0"/>
              <c:layout>
                <c:manualLayout>
                  <c:x val="1.5901558442162334E-2"/>
                  <c:y val="-4.654356978475228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D47-484A-818B-D494F031B9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'слайд № 2публ. сл.15-17'!$B$6:$C$6</c:f>
            </c:multiLvlStrRef>
          </c:cat>
          <c:val>
            <c:numRef>
              <c:f>'слайд № 2публ. сл.15-17'!$F$6</c:f>
              <c:numCache>
                <c:formatCode>#\ ##0.0</c:formatCode>
                <c:ptCount val="1"/>
                <c:pt idx="0">
                  <c:v>5557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CD47-484A-818B-D494F031B968}"/>
            </c:ext>
          </c:extLst>
        </c:ser>
        <c:ser>
          <c:idx val="1"/>
          <c:order val="3"/>
          <c:tx>
            <c:strRef>
              <c:f>'слайд № 2публ. сл.15-17'!$G$5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 cmpd="sng">
              <a:solidFill>
                <a:srgbClr val="4472C4">
                  <a:lumMod val="7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2716512060231942E-2"/>
                  <c:y val="1.10906345261596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D47-484A-818B-D494F031B9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'слайд № 2публ. сл.15-17'!$B$6:$C$6</c:f>
            </c:multiLvlStrRef>
          </c:cat>
          <c:val>
            <c:numRef>
              <c:f>'слайд № 2публ. сл.15-17'!$G$6</c:f>
              <c:numCache>
                <c:formatCode>#\ ##0.0</c:formatCode>
                <c:ptCount val="1"/>
                <c:pt idx="0">
                  <c:v>5891.9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D47-484A-818B-D494F031B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62566360"/>
        <c:axId val="462562440"/>
        <c:axId val="0"/>
      </c:bar3DChart>
      <c:catAx>
        <c:axId val="462566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62562440"/>
        <c:crosses val="autoZero"/>
        <c:auto val="1"/>
        <c:lblAlgn val="ctr"/>
        <c:lblOffset val="100"/>
        <c:noMultiLvlLbl val="0"/>
      </c:catAx>
      <c:valAx>
        <c:axId val="462562440"/>
        <c:scaling>
          <c:orientation val="minMax"/>
          <c:max val="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62566360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.27941309834085393"/>
          <c:y val="0.92178484076674649"/>
          <c:w val="0.47372915871812332"/>
          <c:h val="6.818223168480412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3433305815687E-3"/>
          <c:y val="8.7680213204878774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16 970,9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54045407166044E-2"/>
          <c:y val="0.18113115045152403"/>
          <c:w val="0.85592474633815874"/>
          <c:h val="0.77616438595688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1270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7D-4AED-9BE1-3338D3F7B7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7D-4AED-9BE1-3338D3F7B7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7D-4AED-9BE1-3338D3F7B7D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5,1%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7D-4AED-9BE1-3338D3F7B7D0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7888.2</c:v>
                </c:pt>
                <c:pt idx="1">
                  <c:v>876.4</c:v>
                </c:pt>
                <c:pt idx="2">
                  <c:v>8206.2999999999993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37D-4AED-9BE1-3338D3F7B7D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19 758,0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13-4328-B55F-48DDE9F2A1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13-4328-B55F-48DDE9F2A1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13-4328-B55F-48DDE9F2A101}"/>
              </c:ext>
            </c:extLst>
          </c:dPt>
          <c:dLbls>
            <c:dLbl>
              <c:idx val="1"/>
              <c:layout>
                <c:manualLayout>
                  <c:x val="-8.8361855481440318E-3"/>
                  <c:y val="-8.7558044628856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813-4328-B55F-48DDE9F2A10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49,5%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813-4328-B55F-48DDE9F2A101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8956.5</c:v>
                </c:pt>
                <c:pt idx="1">
                  <c:v>1024.5</c:v>
                </c:pt>
                <c:pt idx="2">
                  <c:v>9777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13-4328-B55F-48DDE9F2A1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24 290,3</a:t>
            </a: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4F-405F-B9BE-E74900BCCA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4F-405F-B9BE-E74900BCCA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4F-405F-B9BE-E74900BCCA08}"/>
              </c:ext>
            </c:extLst>
          </c:dPt>
          <c:dLbls>
            <c:dLbl>
              <c:idx val="1"/>
              <c:layout>
                <c:manualLayout>
                  <c:x val="-4.8124304295195416E-2"/>
                  <c:y val="-9.54413623303460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4F-405F-B9BE-E74900BCCA0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50,7%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74F-405F-B9BE-E74900BCCA08}"/>
                </c:ex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10794.4</c:v>
                </c:pt>
                <c:pt idx="1">
                  <c:v>1192.5999999999999</c:v>
                </c:pt>
                <c:pt idx="2">
                  <c:v>12303.3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74F-405F-B9BE-E74900BCCA0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15 659,4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54045407166044E-2"/>
          <c:y val="0.18113115045152403"/>
          <c:w val="0.85592474633815874"/>
          <c:h val="0.77616438595688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1270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8A-48EE-A77E-5C3F6A2DF4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8A-48EE-A77E-5C3F6A2DF4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8A-48EE-A77E-5C3F6A2DF41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7637.9</c:v>
                </c:pt>
                <c:pt idx="1">
                  <c:v>1099</c:v>
                </c:pt>
                <c:pt idx="2">
                  <c:v>6922.5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58A-48EE-A77E-5C3F6A2DF41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13713641336438"/>
          <c:y val="0.19069444444444442"/>
          <c:w val="0.85802287316225068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'слайд №3 публ. сл.15-17'!$B$2:$B$5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ED-46D1-BACA-58DB0AA43559}"/>
            </c:ext>
          </c:extLst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№3 публ. сл.15-17'!$A$2:$A$5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'слайд №3 публ. сл.15-17'!$C$2:$C$5</c:f>
              <c:numCache>
                <c:formatCode>0.0</c:formatCode>
                <c:ptCount val="4"/>
                <c:pt idx="0">
                  <c:v>7637.9</c:v>
                </c:pt>
                <c:pt idx="1">
                  <c:v>7888.2</c:v>
                </c:pt>
                <c:pt idx="2">
                  <c:v>8956.5</c:v>
                </c:pt>
                <c:pt idx="3">
                  <c:v>10794.4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EED-46D1-BACA-58DB0AA43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62565968"/>
        <c:axId val="462560872"/>
      </c:lineChart>
      <c:catAx>
        <c:axId val="462565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2560872"/>
        <c:crosses val="autoZero"/>
        <c:auto val="1"/>
        <c:lblAlgn val="ctr"/>
        <c:lblOffset val="100"/>
        <c:noMultiLvlLbl val="0"/>
      </c:catAx>
      <c:valAx>
        <c:axId val="462560872"/>
        <c:scaling>
          <c:orientation val="minMax"/>
          <c:max val="11000"/>
          <c:min val="75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256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D9F9-C2F5-4175-812D-3AAF4C5629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5BDE3-FB37-4440-80D1-F17211038EB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B456D-5D17-40A1-8EE8-A5955D9F71BB}" type="parTrans" cxnId="{0D7DA40D-39FB-4A9B-9022-C705A9D1C479}">
      <dgm:prSet/>
      <dgm:spPr/>
      <dgm:t>
        <a:bodyPr/>
        <a:lstStyle/>
        <a:p>
          <a:endParaRPr lang="ru-RU"/>
        </a:p>
      </dgm:t>
    </dgm:pt>
    <dgm:pt modelId="{9CA3B0CA-F089-4E65-B772-41C74DC9BD11}" type="sibTrans" cxnId="{0D7DA40D-39FB-4A9B-9022-C705A9D1C479}">
      <dgm:prSet/>
      <dgm:spPr/>
      <dgm:t>
        <a:bodyPr/>
        <a:lstStyle/>
        <a:p>
          <a:endParaRPr lang="ru-RU"/>
        </a:p>
      </dgm:t>
    </dgm:pt>
    <dgm:pt modelId="{1BF8F06C-AF06-482F-88E2-5FAC8389CA2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8E3E5-B23A-40CE-B013-D5F45D71E780}" type="parTrans" cxnId="{8E60D744-DB57-4D46-A086-C296E6BD52D9}">
      <dgm:prSet/>
      <dgm:spPr/>
      <dgm:t>
        <a:bodyPr/>
        <a:lstStyle/>
        <a:p>
          <a:endParaRPr lang="ru-RU"/>
        </a:p>
      </dgm:t>
    </dgm:pt>
    <dgm:pt modelId="{8B95C753-C66F-4D58-9D7E-4AC0FA241946}" type="sibTrans" cxnId="{8E60D744-DB57-4D46-A086-C296E6BD52D9}">
      <dgm:prSet/>
      <dgm:spPr/>
      <dgm:t>
        <a:bodyPr/>
        <a:lstStyle/>
        <a:p>
          <a:endParaRPr lang="ru-RU"/>
        </a:p>
      </dgm:t>
    </dgm:pt>
    <dgm:pt modelId="{2D507158-1453-418A-A422-95E1E4AF2BF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BA910C-6693-44D6-B9D3-6F6BD25F746A}" type="parTrans" cxnId="{143D5B0F-0B98-4B2A-B454-38D566E767F9}">
      <dgm:prSet/>
      <dgm:spPr/>
      <dgm:t>
        <a:bodyPr/>
        <a:lstStyle/>
        <a:p>
          <a:endParaRPr lang="ru-RU"/>
        </a:p>
      </dgm:t>
    </dgm:pt>
    <dgm:pt modelId="{3A55E0D1-68D0-4718-82E6-7F448A0E470C}" type="sibTrans" cxnId="{143D5B0F-0B98-4B2A-B454-38D566E767F9}">
      <dgm:prSet/>
      <dgm:spPr/>
      <dgm:t>
        <a:bodyPr/>
        <a:lstStyle/>
        <a:p>
          <a:endParaRPr lang="ru-RU"/>
        </a:p>
      </dgm:t>
    </dgm:pt>
    <dgm:pt modelId="{A2A5EA7D-F8D8-4DE0-8D67-2C7091C17AFE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A61E4-3492-4E95-BA40-F1F4F0586FE6}" type="parTrans" cxnId="{BA771A65-17B7-4596-A50F-6191A275D487}">
      <dgm:prSet/>
      <dgm:spPr/>
      <dgm:t>
        <a:bodyPr/>
        <a:lstStyle/>
        <a:p>
          <a:endParaRPr lang="ru-RU"/>
        </a:p>
      </dgm:t>
    </dgm:pt>
    <dgm:pt modelId="{60624A46-F218-4B8B-8897-DD1BCCAAEE05}" type="sibTrans" cxnId="{BA771A65-17B7-4596-A50F-6191A275D487}">
      <dgm:prSet/>
      <dgm:spPr/>
      <dgm:t>
        <a:bodyPr/>
        <a:lstStyle/>
        <a:p>
          <a:endParaRPr lang="ru-RU"/>
        </a:p>
      </dgm:t>
    </dgm:pt>
    <dgm:pt modelId="{DB2C5A1B-366F-406C-A548-B3D4E064CBC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4C51B1-E641-449B-8DE7-D2E7D95C77BF}" type="parTrans" cxnId="{75F32DF0-5D86-4F1C-896A-36CBAF1DE720}">
      <dgm:prSet/>
      <dgm:spPr/>
      <dgm:t>
        <a:bodyPr/>
        <a:lstStyle/>
        <a:p>
          <a:endParaRPr lang="ru-RU"/>
        </a:p>
      </dgm:t>
    </dgm:pt>
    <dgm:pt modelId="{6F828DD3-2C35-4149-ACE1-99289AB96464}" type="sibTrans" cxnId="{75F32DF0-5D86-4F1C-896A-36CBAF1DE720}">
      <dgm:prSet/>
      <dgm:spPr/>
      <dgm:t>
        <a:bodyPr/>
        <a:lstStyle/>
        <a:p>
          <a:endParaRPr lang="ru-RU"/>
        </a:p>
      </dgm:t>
    </dgm:pt>
    <dgm:pt modelId="{FB6E50C5-C90F-42FF-B06E-A803AE070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FB4DB2-86CD-4B31-9E13-356B038E6487}" type="parTrans" cxnId="{8396C648-4D04-40B9-8AC3-AEF5728C8CAF}">
      <dgm:prSet/>
      <dgm:spPr/>
      <dgm:t>
        <a:bodyPr/>
        <a:lstStyle/>
        <a:p>
          <a:endParaRPr lang="ru-RU"/>
        </a:p>
      </dgm:t>
    </dgm:pt>
    <dgm:pt modelId="{19DBA2E5-CBC0-48F0-857C-8E6B73748BC1}" type="sibTrans" cxnId="{8396C648-4D04-40B9-8AC3-AEF5728C8CAF}">
      <dgm:prSet/>
      <dgm:spPr/>
      <dgm:t>
        <a:bodyPr/>
        <a:lstStyle/>
        <a:p>
          <a:endParaRPr lang="ru-RU"/>
        </a:p>
      </dgm:t>
    </dgm:pt>
    <dgm:pt modelId="{FB31CA8F-E503-4867-AF55-9501FD9F03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67393-CA65-485F-B83E-4BE768A9CE50}" type="parTrans" cxnId="{7A64811D-71C5-496B-9782-F2003BE00DB2}">
      <dgm:prSet/>
      <dgm:spPr/>
      <dgm:t>
        <a:bodyPr/>
        <a:lstStyle/>
        <a:p>
          <a:endParaRPr lang="ru-RU"/>
        </a:p>
      </dgm:t>
    </dgm:pt>
    <dgm:pt modelId="{B9A5B412-0621-4A37-A3FA-349B21D425BA}" type="sibTrans" cxnId="{7A64811D-71C5-496B-9782-F2003BE00DB2}">
      <dgm:prSet/>
      <dgm:spPr/>
      <dgm:t>
        <a:bodyPr/>
        <a:lstStyle/>
        <a:p>
          <a:endParaRPr lang="ru-RU"/>
        </a:p>
      </dgm:t>
    </dgm:pt>
    <dgm:pt modelId="{4D83CE98-FFD8-4ADA-B996-75A067049C1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99E9A-233B-4300-B615-D378DC20E6CB}" type="parTrans" cxnId="{EB0B757D-8B95-445B-91C2-8D43D3995B17}">
      <dgm:prSet/>
      <dgm:spPr/>
      <dgm:t>
        <a:bodyPr/>
        <a:lstStyle/>
        <a:p>
          <a:endParaRPr lang="ru-RU"/>
        </a:p>
      </dgm:t>
    </dgm:pt>
    <dgm:pt modelId="{41E6B177-6B07-4B43-AA86-91EA21FE6F89}" type="sibTrans" cxnId="{EB0B757D-8B95-445B-91C2-8D43D3995B17}">
      <dgm:prSet/>
      <dgm:spPr/>
      <dgm:t>
        <a:bodyPr/>
        <a:lstStyle/>
        <a:p>
          <a:endParaRPr lang="ru-RU"/>
        </a:p>
      </dgm:t>
    </dgm:pt>
    <dgm:pt modelId="{230A2B89-A54D-45E6-A8F6-C428EC990C8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65D19-E8AC-4D6E-825D-7A2ACDBB8046}" type="parTrans" cxnId="{7E99D0B5-F299-42A9-B2C4-84B452678C46}">
      <dgm:prSet/>
      <dgm:spPr/>
      <dgm:t>
        <a:bodyPr/>
        <a:lstStyle/>
        <a:p>
          <a:endParaRPr lang="ru-RU"/>
        </a:p>
      </dgm:t>
    </dgm:pt>
    <dgm:pt modelId="{7953E475-ABC5-482A-9140-A22FF5527D1B}" type="sibTrans" cxnId="{7E99D0B5-F299-42A9-B2C4-84B452678C46}">
      <dgm:prSet/>
      <dgm:spPr/>
      <dgm:t>
        <a:bodyPr/>
        <a:lstStyle/>
        <a:p>
          <a:endParaRPr lang="ru-RU"/>
        </a:p>
      </dgm:t>
    </dgm:pt>
    <dgm:pt modelId="{A8EA5099-E56D-4780-92A9-D1FD4420193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местные налоги (земельный налог, налог на имущество физических лиц </a:t>
          </a:r>
          <a:r>
            <a:rPr lang="ru-RU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т.д.)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EF4B7-2627-482B-81A5-E7B7DF80C2A3}" type="parTrans" cxnId="{65DD67AE-EE98-4071-9CE8-FC0D25A19524}">
      <dgm:prSet/>
      <dgm:spPr/>
      <dgm:t>
        <a:bodyPr/>
        <a:lstStyle/>
        <a:p>
          <a:endParaRPr lang="ru-RU"/>
        </a:p>
      </dgm:t>
    </dgm:pt>
    <dgm:pt modelId="{3C96854A-348A-4351-B6BC-C9CD38F5A044}" type="sibTrans" cxnId="{65DD67AE-EE98-4071-9CE8-FC0D25A19524}">
      <dgm:prSet/>
      <dgm:spPr/>
      <dgm:t>
        <a:bodyPr/>
        <a:lstStyle/>
        <a:p>
          <a:endParaRPr lang="ru-RU"/>
        </a:p>
      </dgm:t>
    </dgm:pt>
    <dgm:pt modelId="{12BB4D6B-00A7-45A3-B0F2-15246B71F8E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штрафы, санкции, возмещение ущерба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C95A1-1B81-43D1-BC7A-62DFA67368D4}" type="parTrans" cxnId="{141C14A4-C4B0-4831-8E44-95CB299CC8EB}">
      <dgm:prSet/>
      <dgm:spPr/>
      <dgm:t>
        <a:bodyPr/>
        <a:lstStyle/>
        <a:p>
          <a:endParaRPr lang="ru-RU"/>
        </a:p>
      </dgm:t>
    </dgm:pt>
    <dgm:pt modelId="{85B20013-C0BB-430E-A3E4-F74C9B5218E3}" type="sibTrans" cxnId="{141C14A4-C4B0-4831-8E44-95CB299CC8EB}">
      <dgm:prSet/>
      <dgm:spPr/>
      <dgm:t>
        <a:bodyPr/>
        <a:lstStyle/>
        <a:p>
          <a:endParaRPr lang="ru-RU"/>
        </a:p>
      </dgm:t>
    </dgm:pt>
    <dgm:pt modelId="{D36EA894-9AA1-468B-8B42-6CC61C9A369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неналоговые доходы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593C7-D8CF-4B47-8DAA-778583954689}" type="parTrans" cxnId="{9D421E53-336F-49FB-A07F-245975E0B0F7}">
      <dgm:prSet/>
      <dgm:spPr/>
      <dgm:t>
        <a:bodyPr/>
        <a:lstStyle/>
        <a:p>
          <a:endParaRPr lang="ru-RU"/>
        </a:p>
      </dgm:t>
    </dgm:pt>
    <dgm:pt modelId="{98692B74-D2F2-405F-AFF9-5026692AF905}" type="sibTrans" cxnId="{9D421E53-336F-49FB-A07F-245975E0B0F7}">
      <dgm:prSet/>
      <dgm:spPr/>
      <dgm:t>
        <a:bodyPr/>
        <a:lstStyle/>
        <a:p>
          <a:endParaRPr lang="ru-RU"/>
        </a:p>
      </dgm:t>
    </dgm:pt>
    <dgm:pt modelId="{ADEB625C-5C57-4BC3-9ADB-15882777BEE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03C13-4512-4E77-9CFC-6D2E851BE8D8}" type="parTrans" cxnId="{6CBA3E60-8AD5-4727-B75F-7EC0FAEA747E}">
      <dgm:prSet/>
      <dgm:spPr/>
      <dgm:t>
        <a:bodyPr/>
        <a:lstStyle/>
        <a:p>
          <a:endParaRPr lang="ru-RU"/>
        </a:p>
      </dgm:t>
    </dgm:pt>
    <dgm:pt modelId="{703DE0EF-0841-438A-A34B-63F9081B4C50}" type="sibTrans" cxnId="{6CBA3E60-8AD5-4727-B75F-7EC0FAEA747E}">
      <dgm:prSet/>
      <dgm:spPr/>
      <dgm:t>
        <a:bodyPr/>
        <a:lstStyle/>
        <a:p>
          <a:endParaRPr lang="ru-RU"/>
        </a:p>
      </dgm:t>
    </dgm:pt>
    <dgm:pt modelId="{33C724C5-C660-4E62-BB4F-EC09773711F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9C293-BE1F-4076-8E1A-5CE16C6AADCE}" type="parTrans" cxnId="{85E6F648-3554-472E-A718-26614821DBB4}">
      <dgm:prSet/>
      <dgm:spPr/>
      <dgm:t>
        <a:bodyPr/>
        <a:lstStyle/>
        <a:p>
          <a:endParaRPr lang="ru-RU"/>
        </a:p>
      </dgm:t>
    </dgm:pt>
    <dgm:pt modelId="{8DF747BC-F05A-4711-8F16-25A9F3E712E6}" type="sibTrans" cxnId="{85E6F648-3554-472E-A718-26614821DBB4}">
      <dgm:prSet/>
      <dgm:spPr/>
      <dgm:t>
        <a:bodyPr/>
        <a:lstStyle/>
        <a:p>
          <a:endParaRPr lang="ru-RU"/>
        </a:p>
      </dgm:t>
    </dgm:pt>
    <dgm:pt modelId="{F204E4FA-80DC-4109-BC06-57470B8718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DBBDD-783E-4678-BBCB-A53492D05C51}" type="parTrans" cxnId="{FF3FB6B1-A7F6-4C4E-89C2-133A5DA7048F}">
      <dgm:prSet/>
      <dgm:spPr/>
      <dgm:t>
        <a:bodyPr/>
        <a:lstStyle/>
        <a:p>
          <a:endParaRPr lang="ru-RU"/>
        </a:p>
      </dgm:t>
    </dgm:pt>
    <dgm:pt modelId="{170531B0-56A6-4C25-8E55-DC46F25633A6}" type="sibTrans" cxnId="{FF3FB6B1-A7F6-4C4E-89C2-133A5DA7048F}">
      <dgm:prSet/>
      <dgm:spPr/>
      <dgm:t>
        <a:bodyPr/>
        <a:lstStyle/>
        <a:p>
          <a:endParaRPr lang="ru-RU"/>
        </a:p>
      </dgm:t>
    </dgm:pt>
    <dgm:pt modelId="{4D2C435A-740C-4F69-BB93-389A2A32F111}" type="pres">
      <dgm:prSet presAssocID="{52A8D9F9-C2F5-4175-812D-3AAF4C5629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1089-79CF-4154-954D-25C5F2B5F44F}" type="pres">
      <dgm:prSet presAssocID="{8BD5BDE3-FB37-4440-80D1-F17211038EB4}" presName="compNode" presStyleCnt="0"/>
      <dgm:spPr/>
    </dgm:pt>
    <dgm:pt modelId="{FCFCAF29-3455-41C5-A620-29C58ED3767F}" type="pres">
      <dgm:prSet presAssocID="{8BD5BDE3-FB37-4440-80D1-F17211038EB4}" presName="aNode" presStyleLbl="bgShp" presStyleIdx="0" presStyleCnt="3"/>
      <dgm:spPr/>
      <dgm:t>
        <a:bodyPr/>
        <a:lstStyle/>
        <a:p>
          <a:endParaRPr lang="ru-RU"/>
        </a:p>
      </dgm:t>
    </dgm:pt>
    <dgm:pt modelId="{189DC1EA-6AA7-4FE7-AC6C-8F240A38416E}" type="pres">
      <dgm:prSet presAssocID="{8BD5BDE3-FB37-4440-80D1-F17211038EB4}" presName="textNode" presStyleLbl="bgShp" presStyleIdx="0" presStyleCnt="3"/>
      <dgm:spPr/>
      <dgm:t>
        <a:bodyPr/>
        <a:lstStyle/>
        <a:p>
          <a:endParaRPr lang="ru-RU"/>
        </a:p>
      </dgm:t>
    </dgm:pt>
    <dgm:pt modelId="{427216B6-0ADC-4AFF-96D0-79A613444B16}" type="pres">
      <dgm:prSet presAssocID="{8BD5BDE3-FB37-4440-80D1-F17211038EB4}" presName="compChildNode" presStyleCnt="0"/>
      <dgm:spPr/>
    </dgm:pt>
    <dgm:pt modelId="{C34582C0-1C29-4B0A-A573-8197EC965AA4}" type="pres">
      <dgm:prSet presAssocID="{8BD5BDE3-FB37-4440-80D1-F17211038EB4}" presName="theInnerList" presStyleCnt="0"/>
      <dgm:spPr/>
    </dgm:pt>
    <dgm:pt modelId="{A0111C9A-205C-4BD2-858E-8E18924C11E1}" type="pres">
      <dgm:prSet presAssocID="{1BF8F06C-AF06-482F-88E2-5FAC8389CA2D}" presName="childNode" presStyleLbl="node1" presStyleIdx="0" presStyleCnt="12" custScaleX="98038" custScaleY="19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A7-D9B5-419F-8B9B-49544BDC8018}" type="pres">
      <dgm:prSet presAssocID="{1BF8F06C-AF06-482F-88E2-5FAC8389CA2D}" presName="aSpace2" presStyleCnt="0"/>
      <dgm:spPr/>
    </dgm:pt>
    <dgm:pt modelId="{1802CCEB-7E55-4CD4-8EFD-B6E34F5A39E0}" type="pres">
      <dgm:prSet presAssocID="{2D507158-1453-418A-A422-95E1E4AF2BF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8EA4-386A-4556-AA24-880A55D33E37}" type="pres">
      <dgm:prSet presAssocID="{2D507158-1453-418A-A422-95E1E4AF2BFB}" presName="aSpace2" presStyleCnt="0"/>
      <dgm:spPr/>
    </dgm:pt>
    <dgm:pt modelId="{B81CFFCC-017D-4064-8750-3FDE9CF053C1}" type="pres">
      <dgm:prSet presAssocID="{A8EA5099-E56D-4780-92A9-D1FD4420193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2730-3420-43FB-9B7B-98C4B964B65B}" type="pres">
      <dgm:prSet presAssocID="{8BD5BDE3-FB37-4440-80D1-F17211038EB4}" presName="aSpace" presStyleCnt="0"/>
      <dgm:spPr/>
    </dgm:pt>
    <dgm:pt modelId="{433C3DD1-AC0E-4203-AE1F-26A34B1B66F6}" type="pres">
      <dgm:prSet presAssocID="{A2A5EA7D-F8D8-4DE0-8D67-2C7091C17AFE}" presName="compNode" presStyleCnt="0"/>
      <dgm:spPr/>
    </dgm:pt>
    <dgm:pt modelId="{B060FF27-7C0D-4673-819C-DE22C0E76A19}" type="pres">
      <dgm:prSet presAssocID="{A2A5EA7D-F8D8-4DE0-8D67-2C7091C17AFE}" presName="aNode" presStyleLbl="bgShp" presStyleIdx="1" presStyleCnt="3"/>
      <dgm:spPr/>
      <dgm:t>
        <a:bodyPr/>
        <a:lstStyle/>
        <a:p>
          <a:endParaRPr lang="ru-RU"/>
        </a:p>
      </dgm:t>
    </dgm:pt>
    <dgm:pt modelId="{D5F6D98B-C7DF-4007-B090-75B98377CD34}" type="pres">
      <dgm:prSet presAssocID="{A2A5EA7D-F8D8-4DE0-8D67-2C7091C17AFE}" presName="textNode" presStyleLbl="bgShp" presStyleIdx="1" presStyleCnt="3"/>
      <dgm:spPr/>
      <dgm:t>
        <a:bodyPr/>
        <a:lstStyle/>
        <a:p>
          <a:endParaRPr lang="ru-RU"/>
        </a:p>
      </dgm:t>
    </dgm:pt>
    <dgm:pt modelId="{33F3E3E1-BB12-4B1A-A463-09FBEAD67738}" type="pres">
      <dgm:prSet presAssocID="{A2A5EA7D-F8D8-4DE0-8D67-2C7091C17AFE}" presName="compChildNode" presStyleCnt="0"/>
      <dgm:spPr/>
    </dgm:pt>
    <dgm:pt modelId="{E757E520-FE1C-4C3E-89BF-8CF4A35DB199}" type="pres">
      <dgm:prSet presAssocID="{A2A5EA7D-F8D8-4DE0-8D67-2C7091C17AFE}" presName="theInnerList" presStyleCnt="0"/>
      <dgm:spPr/>
    </dgm:pt>
    <dgm:pt modelId="{9F37A909-0D22-4C13-95C1-BBF0A1A3AAFE}" type="pres">
      <dgm:prSet presAssocID="{DB2C5A1B-366F-406C-A548-B3D4E064CBCF}" presName="childNode" presStyleLbl="node1" presStyleIdx="3" presStyleCnt="12" custLinFactY="98489" custLinFactNeighborX="-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E7C-0773-4547-97A6-CDAD5E91F451}" type="pres">
      <dgm:prSet presAssocID="{DB2C5A1B-366F-406C-A548-B3D4E064CBCF}" presName="aSpace2" presStyleCnt="0"/>
      <dgm:spPr/>
    </dgm:pt>
    <dgm:pt modelId="{D613F7D2-6CDB-437F-ADAC-6DCCFFD115BA}" type="pres">
      <dgm:prSet presAssocID="{FB6E50C5-C90F-42FF-B06E-A803AE070F47}" presName="childNode" presStyleLbl="node1" presStyleIdx="4" presStyleCnt="12" custLinFactY="-100000" custLinFactNeighborX="-793" custLinFactNeighborY="-11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FF7C-55DA-4BE4-BF03-4B41BEE539DC}" type="pres">
      <dgm:prSet presAssocID="{FB6E50C5-C90F-42FF-B06E-A803AE070F47}" presName="aSpace2" presStyleCnt="0"/>
      <dgm:spPr/>
    </dgm:pt>
    <dgm:pt modelId="{660EFAAB-60A9-4670-8390-402F32FBFFF5}" type="pres">
      <dgm:prSet presAssocID="{12BB4D6B-00A7-45A3-B0F2-15246B71F8E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BD5-86BF-4262-A408-6A52862AB213}" type="pres">
      <dgm:prSet presAssocID="{12BB4D6B-00A7-45A3-B0F2-15246B71F8EF}" presName="aSpace2" presStyleCnt="0"/>
      <dgm:spPr/>
    </dgm:pt>
    <dgm:pt modelId="{5D3785C3-A45C-43DF-A4D0-B0C7497134E8}" type="pres">
      <dgm:prSet presAssocID="{D36EA894-9AA1-468B-8B42-6CC61C9A369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73C6-F486-47A3-8D15-F62A5F387242}" type="pres">
      <dgm:prSet presAssocID="{A2A5EA7D-F8D8-4DE0-8D67-2C7091C17AFE}" presName="aSpace" presStyleCnt="0"/>
      <dgm:spPr/>
    </dgm:pt>
    <dgm:pt modelId="{63C249F9-A7B6-45EF-B780-D5313E8AE385}" type="pres">
      <dgm:prSet presAssocID="{FB31CA8F-E503-4867-AF55-9501FD9F0325}" presName="compNode" presStyleCnt="0"/>
      <dgm:spPr/>
    </dgm:pt>
    <dgm:pt modelId="{38E01E58-49C3-4BF8-B886-729EE9D57E8B}" type="pres">
      <dgm:prSet presAssocID="{FB31CA8F-E503-4867-AF55-9501FD9F0325}" presName="aNode" presStyleLbl="bgShp" presStyleIdx="2" presStyleCnt="3"/>
      <dgm:spPr/>
      <dgm:t>
        <a:bodyPr/>
        <a:lstStyle/>
        <a:p>
          <a:endParaRPr lang="ru-RU"/>
        </a:p>
      </dgm:t>
    </dgm:pt>
    <dgm:pt modelId="{01573606-D774-4BB0-9BAE-0559CBAF73C5}" type="pres">
      <dgm:prSet presAssocID="{FB31CA8F-E503-4867-AF55-9501FD9F0325}" presName="textNode" presStyleLbl="bgShp" presStyleIdx="2" presStyleCnt="3"/>
      <dgm:spPr/>
      <dgm:t>
        <a:bodyPr/>
        <a:lstStyle/>
        <a:p>
          <a:endParaRPr lang="ru-RU"/>
        </a:p>
      </dgm:t>
    </dgm:pt>
    <dgm:pt modelId="{C654AF54-FB25-492C-840E-E9125B2A0CF0}" type="pres">
      <dgm:prSet presAssocID="{FB31CA8F-E503-4867-AF55-9501FD9F0325}" presName="compChildNode" presStyleCnt="0"/>
      <dgm:spPr/>
    </dgm:pt>
    <dgm:pt modelId="{8C0FC171-DA13-446E-AC22-AA2D7DBD29AF}" type="pres">
      <dgm:prSet presAssocID="{FB31CA8F-E503-4867-AF55-9501FD9F0325}" presName="theInnerList" presStyleCnt="0"/>
      <dgm:spPr/>
    </dgm:pt>
    <dgm:pt modelId="{E2CD170F-1BC9-4CBC-ACFC-B3FDABA12C82}" type="pres">
      <dgm:prSet presAssocID="{F204E4FA-80DC-4109-BC06-57470B87183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6611-F7A7-4DFC-B267-9814FA89F359}" type="pres">
      <dgm:prSet presAssocID="{F204E4FA-80DC-4109-BC06-57470B87183B}" presName="aSpace2" presStyleCnt="0"/>
      <dgm:spPr/>
    </dgm:pt>
    <dgm:pt modelId="{293E7B7D-83FF-420E-9C1D-ACA2429CF4EA}" type="pres">
      <dgm:prSet presAssocID="{4D83CE98-FFD8-4ADA-B996-75A067049C1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EF01-004F-430E-B3BA-284E9E329C5D}" type="pres">
      <dgm:prSet presAssocID="{4D83CE98-FFD8-4ADA-B996-75A067049C17}" presName="aSpace2" presStyleCnt="0"/>
      <dgm:spPr/>
    </dgm:pt>
    <dgm:pt modelId="{6CC73385-6C1B-4662-8B00-E0D7534AE650}" type="pres">
      <dgm:prSet presAssocID="{230A2B89-A54D-45E6-A8F6-C428EC990C8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DE1B-E2C2-4E7E-B8DB-04FB07261B20}" type="pres">
      <dgm:prSet presAssocID="{230A2B89-A54D-45E6-A8F6-C428EC990C80}" presName="aSpace2" presStyleCnt="0"/>
      <dgm:spPr/>
    </dgm:pt>
    <dgm:pt modelId="{F26E5860-0229-41C2-93C3-589E341CE1ED}" type="pres">
      <dgm:prSet presAssocID="{ADEB625C-5C57-4BC3-9ADB-15882777BEE4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1D9A-1DC9-4530-BF3F-05FD5DB15250}" type="pres">
      <dgm:prSet presAssocID="{ADEB625C-5C57-4BC3-9ADB-15882777BEE4}" presName="aSpace2" presStyleCnt="0"/>
      <dgm:spPr/>
    </dgm:pt>
    <dgm:pt modelId="{A7742C53-13C3-47AC-AC1C-BDC4FB5320DE}" type="pres">
      <dgm:prSet presAssocID="{33C724C5-C660-4E62-BB4F-EC09773711F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A3E60-8AD5-4727-B75F-7EC0FAEA747E}" srcId="{FB31CA8F-E503-4867-AF55-9501FD9F0325}" destId="{ADEB625C-5C57-4BC3-9ADB-15882777BEE4}" srcOrd="3" destOrd="0" parTransId="{D3003C13-4512-4E77-9CFC-6D2E851BE8D8}" sibTransId="{703DE0EF-0841-438A-A34B-63F9081B4C50}"/>
    <dgm:cxn modelId="{43133B0B-91F2-4EB3-AA67-8527A643E977}" type="presOf" srcId="{230A2B89-A54D-45E6-A8F6-C428EC990C80}" destId="{6CC73385-6C1B-4662-8B00-E0D7534AE650}" srcOrd="0" destOrd="0" presId="urn:microsoft.com/office/officeart/2005/8/layout/lProcess2"/>
    <dgm:cxn modelId="{4551B65E-6D32-4445-B953-99717A5DB5AF}" type="presOf" srcId="{DB2C5A1B-366F-406C-A548-B3D4E064CBCF}" destId="{9F37A909-0D22-4C13-95C1-BBF0A1A3AAFE}" srcOrd="0" destOrd="0" presId="urn:microsoft.com/office/officeart/2005/8/layout/lProcess2"/>
    <dgm:cxn modelId="{EB0B757D-8B95-445B-91C2-8D43D3995B17}" srcId="{FB31CA8F-E503-4867-AF55-9501FD9F0325}" destId="{4D83CE98-FFD8-4ADA-B996-75A067049C17}" srcOrd="1" destOrd="0" parTransId="{48299E9A-233B-4300-B615-D378DC20E6CB}" sibTransId="{41E6B177-6B07-4B43-AA86-91EA21FE6F89}"/>
    <dgm:cxn modelId="{8E60D744-DB57-4D46-A086-C296E6BD52D9}" srcId="{8BD5BDE3-FB37-4440-80D1-F17211038EB4}" destId="{1BF8F06C-AF06-482F-88E2-5FAC8389CA2D}" srcOrd="0" destOrd="0" parTransId="{1C88E3E5-B23A-40CE-B013-D5F45D71E780}" sibTransId="{8B95C753-C66F-4D58-9D7E-4AC0FA241946}"/>
    <dgm:cxn modelId="{75F32DF0-5D86-4F1C-896A-36CBAF1DE720}" srcId="{A2A5EA7D-F8D8-4DE0-8D67-2C7091C17AFE}" destId="{DB2C5A1B-366F-406C-A548-B3D4E064CBCF}" srcOrd="0" destOrd="0" parTransId="{8D4C51B1-E641-449B-8DE7-D2E7D95C77BF}" sibTransId="{6F828DD3-2C35-4149-ACE1-99289AB96464}"/>
    <dgm:cxn modelId="{8396C648-4D04-40B9-8AC3-AEF5728C8CAF}" srcId="{A2A5EA7D-F8D8-4DE0-8D67-2C7091C17AFE}" destId="{FB6E50C5-C90F-42FF-B06E-A803AE070F47}" srcOrd="1" destOrd="0" parTransId="{A6FB4DB2-86CD-4B31-9E13-356B038E6487}" sibTransId="{19DBA2E5-CBC0-48F0-857C-8E6B73748BC1}"/>
    <dgm:cxn modelId="{9D421E53-336F-49FB-A07F-245975E0B0F7}" srcId="{A2A5EA7D-F8D8-4DE0-8D67-2C7091C17AFE}" destId="{D36EA894-9AA1-468B-8B42-6CC61C9A3694}" srcOrd="3" destOrd="0" parTransId="{039593C7-D8CF-4B47-8DAA-778583954689}" sibTransId="{98692B74-D2F2-405F-AFF9-5026692AF905}"/>
    <dgm:cxn modelId="{6058111E-FC5D-49EF-962B-300A3AFF8977}" type="presOf" srcId="{F204E4FA-80DC-4109-BC06-57470B87183B}" destId="{E2CD170F-1BC9-4CBC-ACFC-B3FDABA12C82}" srcOrd="0" destOrd="0" presId="urn:microsoft.com/office/officeart/2005/8/layout/lProcess2"/>
    <dgm:cxn modelId="{141C14A4-C4B0-4831-8E44-95CB299CC8EB}" srcId="{A2A5EA7D-F8D8-4DE0-8D67-2C7091C17AFE}" destId="{12BB4D6B-00A7-45A3-B0F2-15246B71F8EF}" srcOrd="2" destOrd="0" parTransId="{887C95A1-1B81-43D1-BC7A-62DFA67368D4}" sibTransId="{85B20013-C0BB-430E-A3E4-F74C9B5218E3}"/>
    <dgm:cxn modelId="{AF0FE149-924E-4826-82C1-874F501668B5}" type="presOf" srcId="{D36EA894-9AA1-468B-8B42-6CC61C9A3694}" destId="{5D3785C3-A45C-43DF-A4D0-B0C7497134E8}" srcOrd="0" destOrd="0" presId="urn:microsoft.com/office/officeart/2005/8/layout/lProcess2"/>
    <dgm:cxn modelId="{701519F2-64AD-4D72-85BA-C328F1C4D39D}" type="presOf" srcId="{8BD5BDE3-FB37-4440-80D1-F17211038EB4}" destId="{FCFCAF29-3455-41C5-A620-29C58ED3767F}" srcOrd="0" destOrd="0" presId="urn:microsoft.com/office/officeart/2005/8/layout/lProcess2"/>
    <dgm:cxn modelId="{BA771A65-17B7-4596-A50F-6191A275D487}" srcId="{52A8D9F9-C2F5-4175-812D-3AAF4C56296C}" destId="{A2A5EA7D-F8D8-4DE0-8D67-2C7091C17AFE}" srcOrd="1" destOrd="0" parTransId="{68EA61E4-3492-4E95-BA40-F1F4F0586FE6}" sibTransId="{60624A46-F218-4B8B-8897-DD1BCCAAEE05}"/>
    <dgm:cxn modelId="{B0AD6B6F-E2E0-45EB-AF8C-31F0673297A0}" type="presOf" srcId="{1BF8F06C-AF06-482F-88E2-5FAC8389CA2D}" destId="{A0111C9A-205C-4BD2-858E-8E18924C11E1}" srcOrd="0" destOrd="0" presId="urn:microsoft.com/office/officeart/2005/8/layout/lProcess2"/>
    <dgm:cxn modelId="{61D3A309-250F-42D0-9434-A54F9A498A29}" type="presOf" srcId="{52A8D9F9-C2F5-4175-812D-3AAF4C56296C}" destId="{4D2C435A-740C-4F69-BB93-389A2A32F111}" srcOrd="0" destOrd="0" presId="urn:microsoft.com/office/officeart/2005/8/layout/lProcess2"/>
    <dgm:cxn modelId="{7E99D0B5-F299-42A9-B2C4-84B452678C46}" srcId="{FB31CA8F-E503-4867-AF55-9501FD9F0325}" destId="{230A2B89-A54D-45E6-A8F6-C428EC990C80}" srcOrd="2" destOrd="0" parTransId="{F1865D19-E8AC-4D6E-825D-7A2ACDBB8046}" sibTransId="{7953E475-ABC5-482A-9140-A22FF5527D1B}"/>
    <dgm:cxn modelId="{A8FB9A05-76BD-4497-B1F1-9871E15146AC}" type="presOf" srcId="{2D507158-1453-418A-A422-95E1E4AF2BFB}" destId="{1802CCEB-7E55-4CD4-8EFD-B6E34F5A39E0}" srcOrd="0" destOrd="0" presId="urn:microsoft.com/office/officeart/2005/8/layout/lProcess2"/>
    <dgm:cxn modelId="{FF3FB6B1-A7F6-4C4E-89C2-133A5DA7048F}" srcId="{FB31CA8F-E503-4867-AF55-9501FD9F0325}" destId="{F204E4FA-80DC-4109-BC06-57470B87183B}" srcOrd="0" destOrd="0" parTransId="{F88DBBDD-783E-4678-BBCB-A53492D05C51}" sibTransId="{170531B0-56A6-4C25-8E55-DC46F25633A6}"/>
    <dgm:cxn modelId="{0D7DA40D-39FB-4A9B-9022-C705A9D1C479}" srcId="{52A8D9F9-C2F5-4175-812D-3AAF4C56296C}" destId="{8BD5BDE3-FB37-4440-80D1-F17211038EB4}" srcOrd="0" destOrd="0" parTransId="{18FB456D-5D17-40A1-8EE8-A5955D9F71BB}" sibTransId="{9CA3B0CA-F089-4E65-B772-41C74DC9BD11}"/>
    <dgm:cxn modelId="{B90B4F85-3348-4555-B8D4-A314114DE65E}" type="presOf" srcId="{4D83CE98-FFD8-4ADA-B996-75A067049C17}" destId="{293E7B7D-83FF-420E-9C1D-ACA2429CF4EA}" srcOrd="0" destOrd="0" presId="urn:microsoft.com/office/officeart/2005/8/layout/lProcess2"/>
    <dgm:cxn modelId="{7A64811D-71C5-496B-9782-F2003BE00DB2}" srcId="{52A8D9F9-C2F5-4175-812D-3AAF4C56296C}" destId="{FB31CA8F-E503-4867-AF55-9501FD9F0325}" srcOrd="2" destOrd="0" parTransId="{E4E67393-CA65-485F-B83E-4BE768A9CE50}" sibTransId="{B9A5B412-0621-4A37-A3FA-349B21D425BA}"/>
    <dgm:cxn modelId="{85E6F648-3554-472E-A718-26614821DBB4}" srcId="{FB31CA8F-E503-4867-AF55-9501FD9F0325}" destId="{33C724C5-C660-4E62-BB4F-EC09773711FE}" srcOrd="4" destOrd="0" parTransId="{26B9C293-BE1F-4076-8E1A-5CE16C6AADCE}" sibTransId="{8DF747BC-F05A-4711-8F16-25A9F3E712E6}"/>
    <dgm:cxn modelId="{143D5B0F-0B98-4B2A-B454-38D566E767F9}" srcId="{8BD5BDE3-FB37-4440-80D1-F17211038EB4}" destId="{2D507158-1453-418A-A422-95E1E4AF2BFB}" srcOrd="1" destOrd="0" parTransId="{13BA910C-6693-44D6-B9D3-6F6BD25F746A}" sibTransId="{3A55E0D1-68D0-4718-82E6-7F448A0E470C}"/>
    <dgm:cxn modelId="{6E66F841-5ED7-477E-8A2A-F98F6C9A7811}" type="presOf" srcId="{12BB4D6B-00A7-45A3-B0F2-15246B71F8EF}" destId="{660EFAAB-60A9-4670-8390-402F32FBFFF5}" srcOrd="0" destOrd="0" presId="urn:microsoft.com/office/officeart/2005/8/layout/lProcess2"/>
    <dgm:cxn modelId="{A5C59838-260F-4F91-A20D-31D6E1E4A505}" type="presOf" srcId="{FB6E50C5-C90F-42FF-B06E-A803AE070F47}" destId="{D613F7D2-6CDB-437F-ADAC-6DCCFFD115BA}" srcOrd="0" destOrd="0" presId="urn:microsoft.com/office/officeart/2005/8/layout/lProcess2"/>
    <dgm:cxn modelId="{F68E53DA-6802-4D1D-92BB-CA2C2C4A4981}" type="presOf" srcId="{FB31CA8F-E503-4867-AF55-9501FD9F0325}" destId="{38E01E58-49C3-4BF8-B886-729EE9D57E8B}" srcOrd="0" destOrd="0" presId="urn:microsoft.com/office/officeart/2005/8/layout/lProcess2"/>
    <dgm:cxn modelId="{16CA7A4C-A119-45AB-8BC5-50CA25B1D0C7}" type="presOf" srcId="{ADEB625C-5C57-4BC3-9ADB-15882777BEE4}" destId="{F26E5860-0229-41C2-93C3-589E341CE1ED}" srcOrd="0" destOrd="0" presId="urn:microsoft.com/office/officeart/2005/8/layout/lProcess2"/>
    <dgm:cxn modelId="{E4958384-E38D-4481-94BE-93BE849F7DC4}" type="presOf" srcId="{33C724C5-C660-4E62-BB4F-EC09773711FE}" destId="{A7742C53-13C3-47AC-AC1C-BDC4FB5320DE}" srcOrd="0" destOrd="0" presId="urn:microsoft.com/office/officeart/2005/8/layout/lProcess2"/>
    <dgm:cxn modelId="{C0D4B8AE-DEFC-4A47-9267-053236E0EDC5}" type="presOf" srcId="{A2A5EA7D-F8D8-4DE0-8D67-2C7091C17AFE}" destId="{D5F6D98B-C7DF-4007-B090-75B98377CD34}" srcOrd="1" destOrd="0" presId="urn:microsoft.com/office/officeart/2005/8/layout/lProcess2"/>
    <dgm:cxn modelId="{32356DBD-59F4-44DF-8635-925F474F22EA}" type="presOf" srcId="{A8EA5099-E56D-4780-92A9-D1FD4420193F}" destId="{B81CFFCC-017D-4064-8750-3FDE9CF053C1}" srcOrd="0" destOrd="0" presId="urn:microsoft.com/office/officeart/2005/8/layout/lProcess2"/>
    <dgm:cxn modelId="{52BBAD29-D398-4746-98D0-8F88ACED571E}" type="presOf" srcId="{8BD5BDE3-FB37-4440-80D1-F17211038EB4}" destId="{189DC1EA-6AA7-4FE7-AC6C-8F240A38416E}" srcOrd="1" destOrd="0" presId="urn:microsoft.com/office/officeart/2005/8/layout/lProcess2"/>
    <dgm:cxn modelId="{7E6D7EB1-E711-4A3D-9DD3-00401A0D66FD}" type="presOf" srcId="{A2A5EA7D-F8D8-4DE0-8D67-2C7091C17AFE}" destId="{B060FF27-7C0D-4673-819C-DE22C0E76A19}" srcOrd="0" destOrd="0" presId="urn:microsoft.com/office/officeart/2005/8/layout/lProcess2"/>
    <dgm:cxn modelId="{E2E4BD6F-858D-43D3-A196-5007396D6558}" type="presOf" srcId="{FB31CA8F-E503-4867-AF55-9501FD9F0325}" destId="{01573606-D774-4BB0-9BAE-0559CBAF73C5}" srcOrd="1" destOrd="0" presId="urn:microsoft.com/office/officeart/2005/8/layout/lProcess2"/>
    <dgm:cxn modelId="{65DD67AE-EE98-4071-9CE8-FC0D25A19524}" srcId="{8BD5BDE3-FB37-4440-80D1-F17211038EB4}" destId="{A8EA5099-E56D-4780-92A9-D1FD4420193F}" srcOrd="2" destOrd="0" parTransId="{37CEF4B7-2627-482B-81A5-E7B7DF80C2A3}" sibTransId="{3C96854A-348A-4351-B6BC-C9CD38F5A044}"/>
    <dgm:cxn modelId="{B5892D27-0593-46C3-B575-30045841F840}" type="presParOf" srcId="{4D2C435A-740C-4F69-BB93-389A2A32F111}" destId="{14361089-79CF-4154-954D-25C5F2B5F44F}" srcOrd="0" destOrd="0" presId="urn:microsoft.com/office/officeart/2005/8/layout/lProcess2"/>
    <dgm:cxn modelId="{79215DA8-EFF1-47E1-A510-E3C343CB0803}" type="presParOf" srcId="{14361089-79CF-4154-954D-25C5F2B5F44F}" destId="{FCFCAF29-3455-41C5-A620-29C58ED3767F}" srcOrd="0" destOrd="0" presId="urn:microsoft.com/office/officeart/2005/8/layout/lProcess2"/>
    <dgm:cxn modelId="{9F72D773-0E76-4C19-8251-148746824F0E}" type="presParOf" srcId="{14361089-79CF-4154-954D-25C5F2B5F44F}" destId="{189DC1EA-6AA7-4FE7-AC6C-8F240A38416E}" srcOrd="1" destOrd="0" presId="urn:microsoft.com/office/officeart/2005/8/layout/lProcess2"/>
    <dgm:cxn modelId="{3AB212B2-29CD-45F3-9ADE-06EF0F1C3027}" type="presParOf" srcId="{14361089-79CF-4154-954D-25C5F2B5F44F}" destId="{427216B6-0ADC-4AFF-96D0-79A613444B16}" srcOrd="2" destOrd="0" presId="urn:microsoft.com/office/officeart/2005/8/layout/lProcess2"/>
    <dgm:cxn modelId="{ED0F4857-718C-407B-93FB-EADACE95E35E}" type="presParOf" srcId="{427216B6-0ADC-4AFF-96D0-79A613444B16}" destId="{C34582C0-1C29-4B0A-A573-8197EC965AA4}" srcOrd="0" destOrd="0" presId="urn:microsoft.com/office/officeart/2005/8/layout/lProcess2"/>
    <dgm:cxn modelId="{C837AC50-6383-4A71-B14E-952834A9141A}" type="presParOf" srcId="{C34582C0-1C29-4B0A-A573-8197EC965AA4}" destId="{A0111C9A-205C-4BD2-858E-8E18924C11E1}" srcOrd="0" destOrd="0" presId="urn:microsoft.com/office/officeart/2005/8/layout/lProcess2"/>
    <dgm:cxn modelId="{AB996A5E-95A3-46F2-8E2C-F38144D46847}" type="presParOf" srcId="{C34582C0-1C29-4B0A-A573-8197EC965AA4}" destId="{52735FA7-D9B5-419F-8B9B-49544BDC8018}" srcOrd="1" destOrd="0" presId="urn:microsoft.com/office/officeart/2005/8/layout/lProcess2"/>
    <dgm:cxn modelId="{F7D08926-D1D7-4606-B978-D7F2B78601F4}" type="presParOf" srcId="{C34582C0-1C29-4B0A-A573-8197EC965AA4}" destId="{1802CCEB-7E55-4CD4-8EFD-B6E34F5A39E0}" srcOrd="2" destOrd="0" presId="urn:microsoft.com/office/officeart/2005/8/layout/lProcess2"/>
    <dgm:cxn modelId="{DAA5048E-D478-4250-9C57-1536728C0E9E}" type="presParOf" srcId="{C34582C0-1C29-4B0A-A573-8197EC965AA4}" destId="{9B108EA4-386A-4556-AA24-880A55D33E37}" srcOrd="3" destOrd="0" presId="urn:microsoft.com/office/officeart/2005/8/layout/lProcess2"/>
    <dgm:cxn modelId="{89927CC1-31A6-4B90-B8A7-98BF70E6176E}" type="presParOf" srcId="{C34582C0-1C29-4B0A-A573-8197EC965AA4}" destId="{B81CFFCC-017D-4064-8750-3FDE9CF053C1}" srcOrd="4" destOrd="0" presId="urn:microsoft.com/office/officeart/2005/8/layout/lProcess2"/>
    <dgm:cxn modelId="{7C9F60A5-D29E-4348-894B-C145A7A92133}" type="presParOf" srcId="{4D2C435A-740C-4F69-BB93-389A2A32F111}" destId="{78AB2730-3420-43FB-9B7B-98C4B964B65B}" srcOrd="1" destOrd="0" presId="urn:microsoft.com/office/officeart/2005/8/layout/lProcess2"/>
    <dgm:cxn modelId="{0DE68D5A-4F16-4D72-9648-C284ADCEC785}" type="presParOf" srcId="{4D2C435A-740C-4F69-BB93-389A2A32F111}" destId="{433C3DD1-AC0E-4203-AE1F-26A34B1B66F6}" srcOrd="2" destOrd="0" presId="urn:microsoft.com/office/officeart/2005/8/layout/lProcess2"/>
    <dgm:cxn modelId="{569B15F4-D75F-4C0F-8D1E-4641D40EC488}" type="presParOf" srcId="{433C3DD1-AC0E-4203-AE1F-26A34B1B66F6}" destId="{B060FF27-7C0D-4673-819C-DE22C0E76A19}" srcOrd="0" destOrd="0" presId="urn:microsoft.com/office/officeart/2005/8/layout/lProcess2"/>
    <dgm:cxn modelId="{30E0F2B0-429C-4FBB-B854-CB1DECBF881B}" type="presParOf" srcId="{433C3DD1-AC0E-4203-AE1F-26A34B1B66F6}" destId="{D5F6D98B-C7DF-4007-B090-75B98377CD34}" srcOrd="1" destOrd="0" presId="urn:microsoft.com/office/officeart/2005/8/layout/lProcess2"/>
    <dgm:cxn modelId="{E0175C2A-FB7A-4A8E-AC53-0FC83981F35D}" type="presParOf" srcId="{433C3DD1-AC0E-4203-AE1F-26A34B1B66F6}" destId="{33F3E3E1-BB12-4B1A-A463-09FBEAD67738}" srcOrd="2" destOrd="0" presId="urn:microsoft.com/office/officeart/2005/8/layout/lProcess2"/>
    <dgm:cxn modelId="{4E914C11-CDDF-436C-8966-C04EF8E0449E}" type="presParOf" srcId="{33F3E3E1-BB12-4B1A-A463-09FBEAD67738}" destId="{E757E520-FE1C-4C3E-89BF-8CF4A35DB199}" srcOrd="0" destOrd="0" presId="urn:microsoft.com/office/officeart/2005/8/layout/lProcess2"/>
    <dgm:cxn modelId="{578910BC-1158-4C74-B47F-C808007CD9EF}" type="presParOf" srcId="{E757E520-FE1C-4C3E-89BF-8CF4A35DB199}" destId="{9F37A909-0D22-4C13-95C1-BBF0A1A3AAFE}" srcOrd="0" destOrd="0" presId="urn:microsoft.com/office/officeart/2005/8/layout/lProcess2"/>
    <dgm:cxn modelId="{6B8C70E3-1049-4B97-B936-7885F8947765}" type="presParOf" srcId="{E757E520-FE1C-4C3E-89BF-8CF4A35DB199}" destId="{6FC8DE7C-0773-4547-97A6-CDAD5E91F451}" srcOrd="1" destOrd="0" presId="urn:microsoft.com/office/officeart/2005/8/layout/lProcess2"/>
    <dgm:cxn modelId="{91E4046B-CAD9-4016-B14B-A555F6474497}" type="presParOf" srcId="{E757E520-FE1C-4C3E-89BF-8CF4A35DB199}" destId="{D613F7D2-6CDB-437F-ADAC-6DCCFFD115BA}" srcOrd="2" destOrd="0" presId="urn:microsoft.com/office/officeart/2005/8/layout/lProcess2"/>
    <dgm:cxn modelId="{694D73C9-9873-498C-A42C-3470CF274ED0}" type="presParOf" srcId="{E757E520-FE1C-4C3E-89BF-8CF4A35DB199}" destId="{B22AFF7C-55DA-4BE4-BF03-4B41BEE539DC}" srcOrd="3" destOrd="0" presId="urn:microsoft.com/office/officeart/2005/8/layout/lProcess2"/>
    <dgm:cxn modelId="{F0EF4D3C-1062-44D0-94D2-84DF294A6449}" type="presParOf" srcId="{E757E520-FE1C-4C3E-89BF-8CF4A35DB199}" destId="{660EFAAB-60A9-4670-8390-402F32FBFFF5}" srcOrd="4" destOrd="0" presId="urn:microsoft.com/office/officeart/2005/8/layout/lProcess2"/>
    <dgm:cxn modelId="{2FA3F3C5-F84A-4D16-8D5F-0E5EE2E3E648}" type="presParOf" srcId="{E757E520-FE1C-4C3E-89BF-8CF4A35DB199}" destId="{11AF0BD5-86BF-4262-A408-6A52862AB213}" srcOrd="5" destOrd="0" presId="urn:microsoft.com/office/officeart/2005/8/layout/lProcess2"/>
    <dgm:cxn modelId="{C2E47A50-A0BF-490D-BC1C-16A727E9BCD9}" type="presParOf" srcId="{E757E520-FE1C-4C3E-89BF-8CF4A35DB199}" destId="{5D3785C3-A45C-43DF-A4D0-B0C7497134E8}" srcOrd="6" destOrd="0" presId="urn:microsoft.com/office/officeart/2005/8/layout/lProcess2"/>
    <dgm:cxn modelId="{5C1DDB6F-EAFA-46DB-B312-A53C9329F8FE}" type="presParOf" srcId="{4D2C435A-740C-4F69-BB93-389A2A32F111}" destId="{6DA173C6-F486-47A3-8D15-F62A5F387242}" srcOrd="3" destOrd="0" presId="urn:microsoft.com/office/officeart/2005/8/layout/lProcess2"/>
    <dgm:cxn modelId="{FDB7339A-FA9D-49C9-8D17-301D97D420D6}" type="presParOf" srcId="{4D2C435A-740C-4F69-BB93-389A2A32F111}" destId="{63C249F9-A7B6-45EF-B780-D5313E8AE385}" srcOrd="4" destOrd="0" presId="urn:microsoft.com/office/officeart/2005/8/layout/lProcess2"/>
    <dgm:cxn modelId="{E1F1CFDC-D79F-4F23-B5A6-AF9105CC90B5}" type="presParOf" srcId="{63C249F9-A7B6-45EF-B780-D5313E8AE385}" destId="{38E01E58-49C3-4BF8-B886-729EE9D57E8B}" srcOrd="0" destOrd="0" presId="urn:microsoft.com/office/officeart/2005/8/layout/lProcess2"/>
    <dgm:cxn modelId="{912AEB03-3105-4782-8CF3-55BFFAEEFC76}" type="presParOf" srcId="{63C249F9-A7B6-45EF-B780-D5313E8AE385}" destId="{01573606-D774-4BB0-9BAE-0559CBAF73C5}" srcOrd="1" destOrd="0" presId="urn:microsoft.com/office/officeart/2005/8/layout/lProcess2"/>
    <dgm:cxn modelId="{88100C4A-89F9-4D88-AD73-DBC3ABEA2E28}" type="presParOf" srcId="{63C249F9-A7B6-45EF-B780-D5313E8AE385}" destId="{C654AF54-FB25-492C-840E-E9125B2A0CF0}" srcOrd="2" destOrd="0" presId="urn:microsoft.com/office/officeart/2005/8/layout/lProcess2"/>
    <dgm:cxn modelId="{09614E5C-C3F6-4509-9791-553C4C672761}" type="presParOf" srcId="{C654AF54-FB25-492C-840E-E9125B2A0CF0}" destId="{8C0FC171-DA13-446E-AC22-AA2D7DBD29AF}" srcOrd="0" destOrd="0" presId="urn:microsoft.com/office/officeart/2005/8/layout/lProcess2"/>
    <dgm:cxn modelId="{6E5E07CB-0E32-4A81-8A11-2059D13CD75C}" type="presParOf" srcId="{8C0FC171-DA13-446E-AC22-AA2D7DBD29AF}" destId="{E2CD170F-1BC9-4CBC-ACFC-B3FDABA12C82}" srcOrd="0" destOrd="0" presId="urn:microsoft.com/office/officeart/2005/8/layout/lProcess2"/>
    <dgm:cxn modelId="{E8CFEEED-0F57-4E51-8BC6-2374A7CB2034}" type="presParOf" srcId="{8C0FC171-DA13-446E-AC22-AA2D7DBD29AF}" destId="{A3376611-F7A7-4DFC-B267-9814FA89F359}" srcOrd="1" destOrd="0" presId="urn:microsoft.com/office/officeart/2005/8/layout/lProcess2"/>
    <dgm:cxn modelId="{F34F23C1-2800-4D07-9CC1-1DDDB56CF25B}" type="presParOf" srcId="{8C0FC171-DA13-446E-AC22-AA2D7DBD29AF}" destId="{293E7B7D-83FF-420E-9C1D-ACA2429CF4EA}" srcOrd="2" destOrd="0" presId="urn:microsoft.com/office/officeart/2005/8/layout/lProcess2"/>
    <dgm:cxn modelId="{7E849563-9198-4D7D-8D54-A2F9B15804C2}" type="presParOf" srcId="{8C0FC171-DA13-446E-AC22-AA2D7DBD29AF}" destId="{4FEBEF01-004F-430E-B3BA-284E9E329C5D}" srcOrd="3" destOrd="0" presId="urn:microsoft.com/office/officeart/2005/8/layout/lProcess2"/>
    <dgm:cxn modelId="{53483C42-FE48-450C-AC0A-2822E942B308}" type="presParOf" srcId="{8C0FC171-DA13-446E-AC22-AA2D7DBD29AF}" destId="{6CC73385-6C1B-4662-8B00-E0D7534AE650}" srcOrd="4" destOrd="0" presId="urn:microsoft.com/office/officeart/2005/8/layout/lProcess2"/>
    <dgm:cxn modelId="{006ECA92-66F3-4B4A-BD67-393509358341}" type="presParOf" srcId="{8C0FC171-DA13-446E-AC22-AA2D7DBD29AF}" destId="{303EDE1B-E2C2-4E7E-B8DB-04FB07261B20}" srcOrd="5" destOrd="0" presId="urn:microsoft.com/office/officeart/2005/8/layout/lProcess2"/>
    <dgm:cxn modelId="{C6F956E7-AF2F-4138-80FB-6509C5345985}" type="presParOf" srcId="{8C0FC171-DA13-446E-AC22-AA2D7DBD29AF}" destId="{F26E5860-0229-41C2-93C3-589E341CE1ED}" srcOrd="6" destOrd="0" presId="urn:microsoft.com/office/officeart/2005/8/layout/lProcess2"/>
    <dgm:cxn modelId="{3EC9F611-DE25-430B-9F72-B404824D595D}" type="presParOf" srcId="{8C0FC171-DA13-446E-AC22-AA2D7DBD29AF}" destId="{BA571D9A-1DC9-4530-BF3F-05FD5DB15250}" srcOrd="7" destOrd="0" presId="urn:microsoft.com/office/officeart/2005/8/layout/lProcess2"/>
    <dgm:cxn modelId="{7F88EF97-21E9-48EC-9183-3B98F741C4B9}" type="presParOf" srcId="{8C0FC171-DA13-446E-AC22-AA2D7DBD29AF}" destId="{A7742C53-13C3-47AC-AC1C-BDC4FB5320D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4E51C-9093-4EEA-B9A7-50BC973DD0E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10F061-0B69-4A05-88C0-409FAE53C83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всего 12 303,3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том числе:</a:t>
          </a:r>
        </a:p>
      </dgm:t>
    </dgm:pt>
    <dgm:pt modelId="{3D8A143A-785C-4E2E-823A-156E3D13DB18}" type="parTrans" cxnId="{336CC8DB-8FE1-4261-856A-B43D478E17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8814A-CBAA-4D9F-ABCC-0803D0F65328}" type="sibTrans" cxnId="{336CC8DB-8FE1-4261-856A-B43D478E178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1F7613-D15B-4A54-9A3D-F29CF5E9321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99,7</a:t>
          </a:r>
        </a:p>
      </dgm:t>
    </dgm:pt>
    <dgm:pt modelId="{9FD6CE30-B6A4-4C03-B905-4C93328FC426}" type="parTrans" cxnId="{86939457-7AAE-4682-914F-147049F893C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3E9BF-BB70-44D6-AA73-CB9BE8A0702F}" type="sibTrans" cxnId="{86939457-7AAE-4682-914F-147049F893C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CD93BE-3B9C-42A2-90A3-BA2DAC1444D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2 679,0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02FFB-0F3C-4F67-B715-168AA873F3F0}" type="parTrans" cxnId="{14D454DA-57E2-41ED-9BF2-A2E0E57E5BD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ED9555-062E-42E8-AC29-EE8C876BEB6A}" type="sibTrans" cxnId="{14D454DA-57E2-41ED-9BF2-A2E0E57E5BD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961AA-9BFD-4539-8223-E8D3598583A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8,3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773C5E-80B3-43E4-8D2A-D338F24236C1}" type="parTrans" cxnId="{22ECF1D3-0EF4-4311-8C29-8649FC82A92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6DA56-0D1C-4106-9CD4-D85081BBB841}" type="sibTrans" cxnId="{22ECF1D3-0EF4-4311-8C29-8649FC82A92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69D53-9AA3-4285-8DEC-FBF344A6C22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  <a:p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571,3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D3BCE-10E0-441A-BB0D-F8681AF6A513}" type="parTrans" cxnId="{D9859E3F-19BF-4FC8-B1A9-990783E82A7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293CD-1827-4919-A36A-1664BEAD6FFE}" type="sibTrans" cxnId="{D9859E3F-19BF-4FC8-B1A9-990783E82A7D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03DFF-D8AA-4903-837C-4A9475F6A01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2 953,5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F8709-03B8-4031-8DD7-2CE45B570780}" type="parTrans" cxnId="{A38988A8-33B1-484B-8D21-849F18B4C5D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37D1D-C6EA-4E43-ACD7-9B8798EF193A}" type="sibTrans" cxnId="{A38988A8-33B1-484B-8D21-849F18B4C5D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9566D9-EF50-4DC4-82F6-9ABC4965BA7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от негосударственных организаций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0,0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8449F-40AA-420B-997A-55EF9F72E420}" type="parTrans" cxnId="{AF922089-EC98-49DB-92C5-757C6ACDA4E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39C21-DC4A-4E34-A3E9-EA85C44A901E}" type="sibTrans" cxnId="{AF922089-EC98-49DB-92C5-757C6ACDA4E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D6571-2625-4282-B5DC-328C331A861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Прочие безвозмездные поступления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16,1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D6DE9BD9-8613-4B4B-97EE-A3EB303CC5C5}" type="parTrans" cxnId="{F7707A77-02D1-4319-AEB1-CF73427110A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33385-1A4C-4B13-915B-8A61A401D94B}" type="sibTrans" cxnId="{F7707A77-02D1-4319-AEB1-CF73427110A9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E85AC-07D4-4BFA-A1FE-518AF0A8547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Возврат остатков субсидий, субвенций и иных межбюджетных трансфертов, имеющих целевое назначение, прошлых лет</a:t>
          </a:r>
        </a:p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-24,6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81B15-B909-4360-917D-E81B2D9FE9C6}" type="parTrans" cxnId="{FF641481-5A34-49EB-8F4E-EEBA5BB974F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10EC6D-F676-4B82-9AAC-D7A4A41E8886}" type="sibTrans" cxnId="{FF641481-5A34-49EB-8F4E-EEBA5BB974F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E964B-1E27-4D62-B70E-A0A487E5F74D}">
      <dgm:prSet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0B7C0-4715-4788-B08F-18450DBA83B7}" type="parTrans" cxnId="{45096DA8-5ADD-4DAB-BEB8-42035F687B8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3ED3D9-5914-4A8A-BA09-5642D1216411}" type="sibTrans" cxnId="{45096DA8-5ADD-4DAB-BEB8-42035F687B8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37790-A4DE-4BCB-B2A4-9C542D050E9A}" type="pres">
      <dgm:prSet presAssocID="{0AD4E51C-9093-4EEA-B9A7-50BC973DD0E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936B49-BB73-4897-A4BD-71C52714C443}" type="pres">
      <dgm:prSet presAssocID="{E510F061-0B69-4A05-88C0-409FAE53C831}" presName="roof" presStyleLbl="dkBgShp" presStyleIdx="0" presStyleCnt="2" custLinFactNeighborX="0" custLinFactNeighborY="-543"/>
      <dgm:spPr/>
      <dgm:t>
        <a:bodyPr/>
        <a:lstStyle/>
        <a:p>
          <a:endParaRPr lang="ru-RU"/>
        </a:p>
      </dgm:t>
    </dgm:pt>
    <dgm:pt modelId="{374F70FE-03D9-4E7B-8515-B07980C12C20}" type="pres">
      <dgm:prSet presAssocID="{E510F061-0B69-4A05-88C0-409FAE53C831}" presName="pillars" presStyleCnt="0"/>
      <dgm:spPr/>
    </dgm:pt>
    <dgm:pt modelId="{221E8F06-040B-46EA-8ACF-93898F8BF156}" type="pres">
      <dgm:prSet presAssocID="{E510F061-0B69-4A05-88C0-409FAE53C831}" presName="pillar1" presStyleLbl="node1" presStyleIdx="0" presStyleCnt="8" custScaleX="61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B3213-AF2C-4CD2-93A3-CB94DD372325}" type="pres">
      <dgm:prSet presAssocID="{7ECD93BE-3B9C-42A2-90A3-BA2DAC1444D7}" presName="pillarX" presStyleLbl="node1" presStyleIdx="1" presStyleCnt="8" custScaleX="6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B5C2A-A0AA-43D9-B4EC-B3ADA6253ED3}" type="pres">
      <dgm:prSet presAssocID="{DBC69D53-9AA3-4285-8DEC-FBF344A6C220}" presName="pillarX" presStyleLbl="node1" presStyleIdx="2" presStyleCnt="8" custScaleX="6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4149D-7F4D-4D28-9ECC-8E6FBBEFDB48}" type="pres">
      <dgm:prSet presAssocID="{3A403DFF-D8AA-4903-837C-4A9475F6A012}" presName="pillarX" presStyleLbl="node1" presStyleIdx="3" presStyleCnt="8" custScaleX="8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C0EF7-9F0F-4FD2-A547-72CED950C9BA}" type="pres">
      <dgm:prSet presAssocID="{E79566D9-EF50-4DC4-82F6-9ABC4965BA74}" presName="pillarX" presStyleLbl="node1" presStyleIdx="4" presStyleCnt="8" custScaleX="105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7B8F8-13B8-4428-B3F3-8480F4F18612}" type="pres">
      <dgm:prSet presAssocID="{7DED6571-2625-4282-B5DC-328C331A861C}" presName="pillarX" presStyleLbl="node1" presStyleIdx="5" presStyleCnt="8" custScaleX="81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521A0-4865-43D7-8458-CE12ADB2FCC3}" type="pres">
      <dgm:prSet presAssocID="{CAD961AA-9BFD-4539-8223-E8D3598583AE}" presName="pillarX" presStyleLbl="node1" presStyleIdx="6" presStyleCnt="8" custScaleX="118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8CBD0-3DFB-45DA-BBEA-272649435741}" type="pres">
      <dgm:prSet presAssocID="{572E85AC-07D4-4BFA-A1FE-518AF0A85477}" presName="pillarX" presStyleLbl="node1" presStyleIdx="7" presStyleCnt="8" custScaleX="87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C35BA-6F2C-4AC0-BD9D-E21722F6A79E}" type="pres">
      <dgm:prSet presAssocID="{E510F061-0B69-4A05-88C0-409FAE53C831}" presName="base" presStyleLbl="dkBgShp" presStyleIdx="1" presStyleCnt="2" custLinFactNeighborX="4393" custLinFactNeighborY="-20791"/>
      <dgm:spPr/>
    </dgm:pt>
  </dgm:ptLst>
  <dgm:cxnLst>
    <dgm:cxn modelId="{A38988A8-33B1-484B-8D21-849F18B4C5D8}" srcId="{E510F061-0B69-4A05-88C0-409FAE53C831}" destId="{3A403DFF-D8AA-4903-837C-4A9475F6A012}" srcOrd="3" destOrd="0" parTransId="{572F8709-03B8-4031-8DD7-2CE45B570780}" sibTransId="{DF637D1D-C6EA-4E43-ACD7-9B8798EF193A}"/>
    <dgm:cxn modelId="{D9859E3F-19BF-4FC8-B1A9-990783E82A7D}" srcId="{E510F061-0B69-4A05-88C0-409FAE53C831}" destId="{DBC69D53-9AA3-4285-8DEC-FBF344A6C220}" srcOrd="2" destOrd="0" parTransId="{F6FD3BCE-10E0-441A-BB0D-F8681AF6A513}" sibTransId="{D71293CD-1827-4919-A36A-1664BEAD6FFE}"/>
    <dgm:cxn modelId="{5A7A29BF-E939-4656-93DF-CEBB61263DD8}" type="presOf" srcId="{3A403DFF-D8AA-4903-837C-4A9475F6A012}" destId="{DB94149D-7F4D-4D28-9ECC-8E6FBBEFDB48}" srcOrd="0" destOrd="0" presId="urn:microsoft.com/office/officeart/2005/8/layout/hList3"/>
    <dgm:cxn modelId="{14D454DA-57E2-41ED-9BF2-A2E0E57E5BD8}" srcId="{E510F061-0B69-4A05-88C0-409FAE53C831}" destId="{7ECD93BE-3B9C-42A2-90A3-BA2DAC1444D7}" srcOrd="1" destOrd="0" parTransId="{A7902FFB-0F3C-4F67-B715-168AA873F3F0}" sibTransId="{BCED9555-062E-42E8-AC29-EE8C876BEB6A}"/>
    <dgm:cxn modelId="{22ECF1D3-0EF4-4311-8C29-8649FC82A92F}" srcId="{E510F061-0B69-4A05-88C0-409FAE53C831}" destId="{CAD961AA-9BFD-4539-8223-E8D3598583AE}" srcOrd="6" destOrd="0" parTransId="{8D773C5E-80B3-43E4-8D2A-D338F24236C1}" sibTransId="{B2D6DA56-0D1C-4106-9CD4-D85081BBB841}"/>
    <dgm:cxn modelId="{2EFF2072-EA02-4FDA-B26E-4E16F23FBEE9}" type="presOf" srcId="{CAD961AA-9BFD-4539-8223-E8D3598583AE}" destId="{EB0521A0-4865-43D7-8458-CE12ADB2FCC3}" srcOrd="0" destOrd="0" presId="urn:microsoft.com/office/officeart/2005/8/layout/hList3"/>
    <dgm:cxn modelId="{336CC8DB-8FE1-4261-856A-B43D478E1788}" srcId="{0AD4E51C-9093-4EEA-B9A7-50BC973DD0ED}" destId="{E510F061-0B69-4A05-88C0-409FAE53C831}" srcOrd="0" destOrd="0" parTransId="{3D8A143A-785C-4E2E-823A-156E3D13DB18}" sibTransId="{45D8814A-CBAA-4D9F-ABCC-0803D0F65328}"/>
    <dgm:cxn modelId="{B4EE401E-07FB-44E8-826A-0C7556B4E0A6}" type="presOf" srcId="{E79566D9-EF50-4DC4-82F6-9ABC4965BA74}" destId="{1CEC0EF7-9F0F-4FD2-A547-72CED950C9BA}" srcOrd="0" destOrd="0" presId="urn:microsoft.com/office/officeart/2005/8/layout/hList3"/>
    <dgm:cxn modelId="{1743ACEB-BA43-4975-8840-AA4888A71096}" type="presOf" srcId="{541F7613-D15B-4A54-9A3D-F29CF5E93213}" destId="{221E8F06-040B-46EA-8ACF-93898F8BF156}" srcOrd="0" destOrd="0" presId="urn:microsoft.com/office/officeart/2005/8/layout/hList3"/>
    <dgm:cxn modelId="{29EF6E29-2C97-4E92-841D-9A92C05C2B4C}" type="presOf" srcId="{7DED6571-2625-4282-B5DC-328C331A861C}" destId="{E8B7B8F8-13B8-4428-B3F3-8480F4F18612}" srcOrd="0" destOrd="0" presId="urn:microsoft.com/office/officeart/2005/8/layout/hList3"/>
    <dgm:cxn modelId="{423E47BB-EC7F-452B-A8A4-46D19A7E78DA}" type="presOf" srcId="{7ECD93BE-3B9C-42A2-90A3-BA2DAC1444D7}" destId="{3BEB3213-AF2C-4CD2-93A3-CB94DD372325}" srcOrd="0" destOrd="0" presId="urn:microsoft.com/office/officeart/2005/8/layout/hList3"/>
    <dgm:cxn modelId="{F7707A77-02D1-4319-AEB1-CF73427110A9}" srcId="{E510F061-0B69-4A05-88C0-409FAE53C831}" destId="{7DED6571-2625-4282-B5DC-328C331A861C}" srcOrd="5" destOrd="0" parTransId="{D6DE9BD9-8613-4B4B-97EE-A3EB303CC5C5}" sibTransId="{6D833385-1A4C-4B13-915B-8A61A401D94B}"/>
    <dgm:cxn modelId="{83BB9498-DB11-47A0-AB5B-C099FE8EDAF7}" type="presOf" srcId="{E510F061-0B69-4A05-88C0-409FAE53C831}" destId="{7D936B49-BB73-4897-A4BD-71C52714C443}" srcOrd="0" destOrd="0" presId="urn:microsoft.com/office/officeart/2005/8/layout/hList3"/>
    <dgm:cxn modelId="{AF922089-EC98-49DB-92C5-757C6ACDA4EC}" srcId="{E510F061-0B69-4A05-88C0-409FAE53C831}" destId="{E79566D9-EF50-4DC4-82F6-9ABC4965BA74}" srcOrd="4" destOrd="0" parTransId="{7A18449F-40AA-420B-997A-55EF9F72E420}" sibTransId="{98539C21-DC4A-4E34-A3E9-EA85C44A901E}"/>
    <dgm:cxn modelId="{3BF64CE6-6A1A-4CA1-A8A3-7E9132E28D92}" type="presOf" srcId="{0AD4E51C-9093-4EEA-B9A7-50BC973DD0ED}" destId="{2C237790-A4DE-4BCB-B2A4-9C542D050E9A}" srcOrd="0" destOrd="0" presId="urn:microsoft.com/office/officeart/2005/8/layout/hList3"/>
    <dgm:cxn modelId="{45096DA8-5ADD-4DAB-BEB8-42035F687B87}" srcId="{0AD4E51C-9093-4EEA-B9A7-50BC973DD0ED}" destId="{EF6E964B-1E27-4D62-B70E-A0A487E5F74D}" srcOrd="1" destOrd="0" parTransId="{A3E0B7C0-4715-4788-B08F-18450DBA83B7}" sibTransId="{3C3ED3D9-5914-4A8A-BA09-5642D1216411}"/>
    <dgm:cxn modelId="{7F300C9A-C745-4C72-9F65-85E8C6FB4F20}" type="presOf" srcId="{572E85AC-07D4-4BFA-A1FE-518AF0A85477}" destId="{71C8CBD0-3DFB-45DA-BBEA-272649435741}" srcOrd="0" destOrd="0" presId="urn:microsoft.com/office/officeart/2005/8/layout/hList3"/>
    <dgm:cxn modelId="{86939457-7AAE-4682-914F-147049F893CD}" srcId="{E510F061-0B69-4A05-88C0-409FAE53C831}" destId="{541F7613-D15B-4A54-9A3D-F29CF5E93213}" srcOrd="0" destOrd="0" parTransId="{9FD6CE30-B6A4-4C03-B905-4C93328FC426}" sibTransId="{5883E9BF-BB70-44D6-AA73-CB9BE8A0702F}"/>
    <dgm:cxn modelId="{FF641481-5A34-49EB-8F4E-EEBA5BB974F4}" srcId="{E510F061-0B69-4A05-88C0-409FAE53C831}" destId="{572E85AC-07D4-4BFA-A1FE-518AF0A85477}" srcOrd="7" destOrd="0" parTransId="{3E881B15-B909-4360-917D-E81B2D9FE9C6}" sibTransId="{7210EC6D-F676-4B82-9AAC-D7A4A41E8886}"/>
    <dgm:cxn modelId="{3FE65DF2-522A-49C6-AC63-7D6E68015C0F}" type="presOf" srcId="{DBC69D53-9AA3-4285-8DEC-FBF344A6C220}" destId="{53FB5C2A-A0AA-43D9-B4EC-B3ADA6253ED3}" srcOrd="0" destOrd="0" presId="urn:microsoft.com/office/officeart/2005/8/layout/hList3"/>
    <dgm:cxn modelId="{4FB78E25-60B5-47C9-883C-54A86569FE61}" type="presParOf" srcId="{2C237790-A4DE-4BCB-B2A4-9C542D050E9A}" destId="{7D936B49-BB73-4897-A4BD-71C52714C443}" srcOrd="0" destOrd="0" presId="urn:microsoft.com/office/officeart/2005/8/layout/hList3"/>
    <dgm:cxn modelId="{6812A3E0-63E6-4CAF-B98F-F055951BA722}" type="presParOf" srcId="{2C237790-A4DE-4BCB-B2A4-9C542D050E9A}" destId="{374F70FE-03D9-4E7B-8515-B07980C12C20}" srcOrd="1" destOrd="0" presId="urn:microsoft.com/office/officeart/2005/8/layout/hList3"/>
    <dgm:cxn modelId="{D14A5AA8-84EF-44C9-8DE2-7B8F57E1861A}" type="presParOf" srcId="{374F70FE-03D9-4E7B-8515-B07980C12C20}" destId="{221E8F06-040B-46EA-8ACF-93898F8BF156}" srcOrd="0" destOrd="0" presId="urn:microsoft.com/office/officeart/2005/8/layout/hList3"/>
    <dgm:cxn modelId="{AD044A2B-782C-4A88-8306-0AB1A21BB742}" type="presParOf" srcId="{374F70FE-03D9-4E7B-8515-B07980C12C20}" destId="{3BEB3213-AF2C-4CD2-93A3-CB94DD372325}" srcOrd="1" destOrd="0" presId="urn:microsoft.com/office/officeart/2005/8/layout/hList3"/>
    <dgm:cxn modelId="{0A67BD0B-3ACB-4AA1-B0B1-FC561140EA0F}" type="presParOf" srcId="{374F70FE-03D9-4E7B-8515-B07980C12C20}" destId="{53FB5C2A-A0AA-43D9-B4EC-B3ADA6253ED3}" srcOrd="2" destOrd="0" presId="urn:microsoft.com/office/officeart/2005/8/layout/hList3"/>
    <dgm:cxn modelId="{7B9DA4B1-651B-4A81-961C-1B5962F2813B}" type="presParOf" srcId="{374F70FE-03D9-4E7B-8515-B07980C12C20}" destId="{DB94149D-7F4D-4D28-9ECC-8E6FBBEFDB48}" srcOrd="3" destOrd="0" presId="urn:microsoft.com/office/officeart/2005/8/layout/hList3"/>
    <dgm:cxn modelId="{F4357848-ECB4-40C9-9512-B78928804514}" type="presParOf" srcId="{374F70FE-03D9-4E7B-8515-B07980C12C20}" destId="{1CEC0EF7-9F0F-4FD2-A547-72CED950C9BA}" srcOrd="4" destOrd="0" presId="urn:microsoft.com/office/officeart/2005/8/layout/hList3"/>
    <dgm:cxn modelId="{15ACAAE6-9A25-41D4-91C4-42456A5B7AFB}" type="presParOf" srcId="{374F70FE-03D9-4E7B-8515-B07980C12C20}" destId="{E8B7B8F8-13B8-4428-B3F3-8480F4F18612}" srcOrd="5" destOrd="0" presId="urn:microsoft.com/office/officeart/2005/8/layout/hList3"/>
    <dgm:cxn modelId="{80E439A4-826D-4EE6-8132-959A0A6EAFC6}" type="presParOf" srcId="{374F70FE-03D9-4E7B-8515-B07980C12C20}" destId="{EB0521A0-4865-43D7-8458-CE12ADB2FCC3}" srcOrd="6" destOrd="0" presId="urn:microsoft.com/office/officeart/2005/8/layout/hList3"/>
    <dgm:cxn modelId="{899724DF-2F6B-4E32-8A35-4A25E515BB72}" type="presParOf" srcId="{374F70FE-03D9-4E7B-8515-B07980C12C20}" destId="{71C8CBD0-3DFB-45DA-BBEA-272649435741}" srcOrd="7" destOrd="0" presId="urn:microsoft.com/office/officeart/2005/8/layout/hList3"/>
    <dgm:cxn modelId="{CF72D1A8-08DA-426A-9923-596206B87717}" type="presParOf" srcId="{2C237790-A4DE-4BCB-B2A4-9C542D050E9A}" destId="{6EAC35BA-6F2C-4AC0-BD9D-E21722F6A79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39C5-4E26-4660-AA19-8AEEA2E863C4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72405-8A1E-4C1B-A8DB-FB8A7436F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75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39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2" indent="-2852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2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1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9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8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6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2FEE32-AE4F-4B44-9A43-C65ADA7B6FB5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6123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2" indent="-2852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2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1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9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8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6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E5350B-3CE8-4C30-93A8-A843D2C2D5A7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414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762" indent="-2852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172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641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109" indent="-22823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0578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47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3516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9985" indent="-228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9FCCED-9084-47B7-85C2-53D2B7A08EEE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1754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6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D522-98E8-44C7-9007-7280AFEBCC8C}" type="datetimeFigureOut">
              <a:rPr lang="ru-RU" smtClean="0"/>
              <a:t>31.05.2023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image" Target="../media/image1.emf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ula.fo@tularegion.ru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jpg"/><Relationship Id="rId5" Type="http://schemas.openxmlformats.org/officeDocument/2006/relationships/image" Target="../media/image1.emf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.emf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12691" y="1702409"/>
            <a:ext cx="110344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исполнении бюджета муниципального образования город Тула за 20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год»</a:t>
            </a:r>
          </a:p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от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31.05.2023 №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49/1072)</a:t>
            </a:r>
            <a:endParaRPr lang="ru-RU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7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36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67870151"/>
              </p:ext>
            </p:extLst>
          </p:nvPr>
        </p:nvGraphicFramePr>
        <p:xfrm>
          <a:off x="759695" y="925158"/>
          <a:ext cx="11181294" cy="429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90119" y="47218"/>
            <a:ext cx="97947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объема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долга муниципального образования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Тула за 2019-20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5756" y="5351300"/>
            <a:ext cx="108106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объем муниципального долга составил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5 891,9 млн.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числе:                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кредиты – 2 803,0 млн. руб.,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– 3 088,9 млн. 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750"/>
            <a:ext cx="12192000" cy="64504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04405" y="-12547"/>
            <a:ext cx="910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сопоставление муниципального долга по городам ЦФО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279204"/>
              </p:ext>
            </p:extLst>
          </p:nvPr>
        </p:nvGraphicFramePr>
        <p:xfrm>
          <a:off x="242596" y="699799"/>
          <a:ext cx="11691255" cy="6147158"/>
        </p:xfrm>
        <a:graphic>
          <a:graphicData uri="http://schemas.openxmlformats.org/drawingml/2006/table">
            <a:tbl>
              <a:tblPr/>
              <a:tblGrid>
                <a:gridCol w="1129537">
                  <a:extLst>
                    <a:ext uri="{9D8B030D-6E8A-4147-A177-3AD203B41FA5}">
                      <a16:colId xmlns="" xmlns:a16="http://schemas.microsoft.com/office/drawing/2014/main" val="3703323131"/>
                    </a:ext>
                  </a:extLst>
                </a:gridCol>
                <a:gridCol w="941280">
                  <a:extLst>
                    <a:ext uri="{9D8B030D-6E8A-4147-A177-3AD203B41FA5}">
                      <a16:colId xmlns="" xmlns:a16="http://schemas.microsoft.com/office/drawing/2014/main" val="3832868946"/>
                    </a:ext>
                  </a:extLst>
                </a:gridCol>
                <a:gridCol w="930206">
                  <a:extLst>
                    <a:ext uri="{9D8B030D-6E8A-4147-A177-3AD203B41FA5}">
                      <a16:colId xmlns="" xmlns:a16="http://schemas.microsoft.com/office/drawing/2014/main" val="1663682089"/>
                    </a:ext>
                  </a:extLst>
                </a:gridCol>
                <a:gridCol w="930206">
                  <a:extLst>
                    <a:ext uri="{9D8B030D-6E8A-4147-A177-3AD203B41FA5}">
                      <a16:colId xmlns="" xmlns:a16="http://schemas.microsoft.com/office/drawing/2014/main" val="2959493954"/>
                    </a:ext>
                  </a:extLst>
                </a:gridCol>
                <a:gridCol w="888679">
                  <a:extLst>
                    <a:ext uri="{9D8B030D-6E8A-4147-A177-3AD203B41FA5}">
                      <a16:colId xmlns="" xmlns:a16="http://schemas.microsoft.com/office/drawing/2014/main" val="2473740123"/>
                    </a:ext>
                  </a:extLst>
                </a:gridCol>
                <a:gridCol w="1129537">
                  <a:extLst>
                    <a:ext uri="{9D8B030D-6E8A-4147-A177-3AD203B41FA5}">
                      <a16:colId xmlns="" xmlns:a16="http://schemas.microsoft.com/office/drawing/2014/main" val="1364532791"/>
                    </a:ext>
                  </a:extLst>
                </a:gridCol>
                <a:gridCol w="819468">
                  <a:extLst>
                    <a:ext uri="{9D8B030D-6E8A-4147-A177-3AD203B41FA5}">
                      <a16:colId xmlns="" xmlns:a16="http://schemas.microsoft.com/office/drawing/2014/main" val="2475987834"/>
                    </a:ext>
                  </a:extLst>
                </a:gridCol>
                <a:gridCol w="789015">
                  <a:extLst>
                    <a:ext uri="{9D8B030D-6E8A-4147-A177-3AD203B41FA5}">
                      <a16:colId xmlns="" xmlns:a16="http://schemas.microsoft.com/office/drawing/2014/main" val="2424684611"/>
                    </a:ext>
                  </a:extLst>
                </a:gridCol>
                <a:gridCol w="786246">
                  <a:extLst>
                    <a:ext uri="{9D8B030D-6E8A-4147-A177-3AD203B41FA5}">
                      <a16:colId xmlns="" xmlns:a16="http://schemas.microsoft.com/office/drawing/2014/main" val="2263481288"/>
                    </a:ext>
                  </a:extLst>
                </a:gridCol>
                <a:gridCol w="775172">
                  <a:extLst>
                    <a:ext uri="{9D8B030D-6E8A-4147-A177-3AD203B41FA5}">
                      <a16:colId xmlns="" xmlns:a16="http://schemas.microsoft.com/office/drawing/2014/main" val="1075678213"/>
                    </a:ext>
                  </a:extLst>
                </a:gridCol>
                <a:gridCol w="775172">
                  <a:extLst>
                    <a:ext uri="{9D8B030D-6E8A-4147-A177-3AD203B41FA5}">
                      <a16:colId xmlns="" xmlns:a16="http://schemas.microsoft.com/office/drawing/2014/main" val="3322969223"/>
                    </a:ext>
                  </a:extLst>
                </a:gridCol>
                <a:gridCol w="941280">
                  <a:extLst>
                    <a:ext uri="{9D8B030D-6E8A-4147-A177-3AD203B41FA5}">
                      <a16:colId xmlns="" xmlns:a16="http://schemas.microsoft.com/office/drawing/2014/main" val="1782215334"/>
                    </a:ext>
                  </a:extLst>
                </a:gridCol>
                <a:gridCol w="855457">
                  <a:extLst>
                    <a:ext uri="{9D8B030D-6E8A-4147-A177-3AD203B41FA5}">
                      <a16:colId xmlns="" xmlns:a16="http://schemas.microsoft.com/office/drawing/2014/main" val="3991801444"/>
                    </a:ext>
                  </a:extLst>
                </a:gridCol>
              </a:tblGrid>
              <a:tr h="2335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города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муниципального долга на 01.01.2023, млн. руб.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муниципального долга на 01.01.2022, млн. руб.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Темп роста муниципального долга к 01.01.2022,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кредиты кредитных организаций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бюджетные кредиты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муниципальные гарантии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Исполнение годового плана по налоговым и неналоговым доходам на 01.01.2023, млн. руб.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муниципального долга к утвержденному плану по налоговым и неналоговым доходам бюджета на 2022 год,%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2918742"/>
                  </a:ext>
                </a:extLst>
              </a:tr>
              <a:tr h="1089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 руб.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 общем объеме муниципального долга, %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 руб.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 общем объеме муниципального долга, %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 руб.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 общем объеме муниципального долга, %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8087684"/>
                  </a:ext>
                </a:extLst>
              </a:tr>
              <a:tr h="113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177602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Белгород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2 831,30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2 853,30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99,23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2 795,00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98,72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6 053,80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46,77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4394133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Брянск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2 415,60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2 225,33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108,55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1 122,60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46,47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1 293,00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53,53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3 737,30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64,63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2345939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Владимир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984,20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1 012,54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97,20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984,20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4 652,40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21,15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7555387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Воронеж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1 894,31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2 684,20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70,57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1 894,31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12 270,00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15,44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56698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Иваново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1 850,00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108,82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91,89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4 049,60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45,68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4999929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Калуга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2 838,41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2 842,41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99,86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1 585,41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55,86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1 253,00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44,14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6 516,24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43,56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959491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Кострома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1 719,26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3 656,00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47,03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47,69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861,88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50,13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37,39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4 411,49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38,97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6045954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Курск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2 611,67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2 426,97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107,61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1 781,67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68,22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31,78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5 747,27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45,44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4119603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Липецк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2 766,84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2 798,68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98,86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2 466,84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89,16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6 694,64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41,33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0077608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Орел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2 570,00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2 570,00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2 570,00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2 829,30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90,84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5606631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Рязань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2 589,00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2 185,00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118,49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77,25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589,00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6 285,29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41,19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5249067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Смоленск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2 498,80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2 498,81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2 198,80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87,99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4 053,10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61,65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1649531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Тамбов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2 911,02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2 938,62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905,36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2 005,65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68,90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3 236,82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89,93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677451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Тверь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3 208,71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3 211,85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2 668,52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83,16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540,19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5 014,74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63,99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8615295"/>
                  </a:ext>
                </a:extLst>
              </a:tr>
              <a:tr h="382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Тула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5 891,90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5 557,00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106,03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2 803,00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47,57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3088,90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52,43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11 987,00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49,15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0140392"/>
                  </a:ext>
                </a:extLst>
              </a:tr>
              <a:tr h="283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Ярославль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6 909,00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6 909,00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6 909,00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8 691,02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79,50  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071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842"/>
            <a:ext cx="12192000" cy="83987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07741" y="2"/>
            <a:ext cx="9918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Рейтинговые места города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Тулы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показателям, характеризующим состояние бюджета,             среди городов ЦФО 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январь-декабрь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32421"/>
              </p:ext>
            </p:extLst>
          </p:nvPr>
        </p:nvGraphicFramePr>
        <p:xfrm>
          <a:off x="121299" y="839875"/>
          <a:ext cx="11821884" cy="5882109"/>
        </p:xfrm>
        <a:graphic>
          <a:graphicData uri="http://schemas.openxmlformats.org/drawingml/2006/table">
            <a:tbl>
              <a:tblPr/>
              <a:tblGrid>
                <a:gridCol w="248098">
                  <a:extLst>
                    <a:ext uri="{9D8B030D-6E8A-4147-A177-3AD203B41FA5}">
                      <a16:colId xmlns="" xmlns:a16="http://schemas.microsoft.com/office/drawing/2014/main" val="341933339"/>
                    </a:ext>
                  </a:extLst>
                </a:gridCol>
                <a:gridCol w="2642250">
                  <a:extLst>
                    <a:ext uri="{9D8B030D-6E8A-4147-A177-3AD203B41FA5}">
                      <a16:colId xmlns="" xmlns:a16="http://schemas.microsoft.com/office/drawing/2014/main" val="1800922480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909095686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45481853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3991208319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4255327689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3235614547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253652849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564969385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2687123262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2948613147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4196583583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1668056158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3628884463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667353809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1957943268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2501981243"/>
                    </a:ext>
                  </a:extLst>
                </a:gridCol>
                <a:gridCol w="558221">
                  <a:extLst>
                    <a:ext uri="{9D8B030D-6E8A-4147-A177-3AD203B41FA5}">
                      <a16:colId xmlns="" xmlns:a16="http://schemas.microsoft.com/office/drawing/2014/main" val="2371841247"/>
                    </a:ext>
                  </a:extLst>
                </a:gridCol>
              </a:tblGrid>
              <a:tr h="346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Наименование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показателя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2091618"/>
                  </a:ext>
                </a:extLst>
              </a:tr>
              <a:tr h="346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Общий рейтинг городов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85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90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99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100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103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114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121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125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126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129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144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151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152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156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169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 176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4289136"/>
                  </a:ext>
                </a:extLst>
              </a:tr>
              <a:tr h="336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Процент исполнения годового плана по доходам бюджета, %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105,85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103,55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102,44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101,44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101,33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100,56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99,84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99,41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99,08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98,24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98,19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97,75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94,68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93,39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91,68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3865992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Налоговые и неналоговые  доходы бюджета на душу населения, тыс. руб.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22,627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18,582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16,096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15,925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15,451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13,485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13,261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12,846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12,779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11,872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11,802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11,262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10,124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9,489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9,04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9713337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Доля налоговых и неналоговых  доходов в   доходах бюджета, %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49,349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45,794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41,728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40,743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40,053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39,265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38,792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34,658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34,016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31,44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31,196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30,848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30,53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30,298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22,62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22,569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693763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Процент исполнения годового плана по расходам бюджета, %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101,13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99,11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97,49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97,29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96,91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96,87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96,37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96,12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93,99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92,49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92,48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89,52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88,63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88,58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59881672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Темп роста налоговых и неналоговых доходов к соответствующему периоду прошлого года, %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124,66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120,1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117,64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116,55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116,24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114,37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114,01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112,46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111,42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111,38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110,36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109,26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109,17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107,9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107,87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100,69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3047057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Доходы бюджета на душу населения, тыс. руб.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51,596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50,727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47,903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45,851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42,4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42,043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39,964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39,759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38,909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37,213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36,509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34,903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32,549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30,625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25,785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25,772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9413168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Расходы бюджета на душу населения, тыс. руб.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51,26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49,43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49,267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46,891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43,029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42,646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40,968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39,776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37,806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36,191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35,241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33,485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31,442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29,447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26,058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25,746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012887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Процент исполнения годового плана по налоговым и неналоговым доходам бюджета, %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109,23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108,01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107,55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106,23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105,45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104,25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103,88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103,27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102,87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102,18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102,11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101,13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100,88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100,82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100,43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95,76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7651328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Темп роста расходов бюджета на обслуживание муниципального долга к предыдущему году, %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43,317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52,269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54,199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64,226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67,251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67,839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70,592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71,273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80,827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81,601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90,82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94,547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95,21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95,48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113,973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119,075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9820218"/>
                  </a:ext>
                </a:extLst>
              </a:tr>
              <a:tr h="490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Отношение муниципального долга к утвржденному годовому плану по налоговым и неналоговым доходам бюджета,%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15,44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21,15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38,97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41,19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41,33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43,56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45,44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45,68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46,77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49,15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61,65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63,99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64,63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79,5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89,93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90,84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278436"/>
                  </a:ext>
                </a:extLst>
              </a:tr>
              <a:tr h="4384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Темп 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роста муниципального долга к 01.01.2022, %</a:t>
                      </a:r>
                      <a:br>
                        <a:rPr lang="ru-RU" sz="9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ru-RU" sz="900" b="0" i="0" u="none" strike="noStrike" dirty="0"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47,03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70,57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97,2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98,86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99,06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99,23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99,86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99,9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106,03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107,61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108,55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108,82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118,49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7009841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Отношение дефицита бюджета к налоговым и неналоговым доходам, %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31,872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9,215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8,392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8,343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8,179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2,818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2,084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0,385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-0,107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-2,424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-2,85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-4,595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-4,896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-6,348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-7,338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-11,109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7842069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Доля расходов на обслуживание муниципального долга в расходах бюджета, %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0,153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0,194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0,424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0,547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0,589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0,631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0,636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0,695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0,763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0,791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0,901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0,951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0,995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1,299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1,537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1,824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3236540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Расходы бюджета на обслуживание муниципального долга на душу населения, руб.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51,223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60,885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160,118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203,759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253,539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268,851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268,972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270,518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284,597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326,192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326,229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452,659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466,564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468,308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475,298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516,567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9956764"/>
                  </a:ext>
                </a:extLst>
              </a:tr>
              <a:tr h="3270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Объем муниципального долга на душу населения, на 01.01.2023, тыс. руб.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Воронеж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1,806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Владимир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2,805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Иваново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4,625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Рязань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4,89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Липецк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5,573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Курск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5,838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Брянск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5,843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Кострома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6,206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Белгород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7,226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Тверь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7,551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Смоленск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7,878</a:t>
                      </a:r>
                    </a:p>
                  </a:txBody>
                  <a:tcPr marL="6644" marR="6644" marT="6644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Калуга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8,094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Орел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8,619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Тамбов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10,129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Тула</a:t>
                      </a:r>
                      <a:br>
                        <a:rPr lang="ru-RU" sz="900" b="0" i="0" u="none" strike="noStrike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11,122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Ярославль</a:t>
                      </a:r>
                      <a:br>
                        <a:rPr lang="ru-RU" sz="9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12,795</a:t>
                      </a:r>
                    </a:p>
                  </a:txBody>
                  <a:tcPr marL="6644" marR="6644" marT="66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582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/>
          </p:nvPr>
        </p:nvGraphicFramePr>
        <p:xfrm>
          <a:off x="7437121" y="292094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2" name="Диаграмма 41"/>
          <p:cNvGraphicFramePr/>
          <p:nvPr>
            <p:extLst/>
          </p:nvPr>
        </p:nvGraphicFramePr>
        <p:xfrm>
          <a:off x="6535072" y="1129218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7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2265028" y="172093"/>
            <a:ext cx="9446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город Тула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доходных источников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843" y="1582341"/>
            <a:ext cx="114341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город Тула исполнены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105,9%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плану, в том числе: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налоговые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плану, в том числе налоговые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1%,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119,5%.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11 367,4 млн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составило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11 987,0 млн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безвозмездные поступления исполнены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106,3%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плану. При плане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11 579,3 млн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фактическое поступление составило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12 303,3 млн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общем объеме доходов бюджета муниципального образования город Тула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49,3%,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Тульской области 50,7%.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1022" y="385786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город Тула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жителя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37166"/>
              </p:ext>
            </p:extLst>
          </p:nvPr>
        </p:nvGraphicFramePr>
        <p:xfrm>
          <a:off x="1994717" y="4770950"/>
          <a:ext cx="7475906" cy="10455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{0660B408-B3CF-4A94-85FC-2B1E0A45F4A2}</a:tableStyleId>
              </a:tblPr>
              <a:tblGrid>
                <a:gridCol w="4120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51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4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на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24 290,3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на 1 жителя (тыс. руб.)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27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995" y="992805"/>
            <a:ext cx="2913043" cy="5752527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48435" y="5954910"/>
            <a:ext cx="2653809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922</a:t>
            </a:r>
            <a:r>
              <a:rPr lang="en-US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7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61898" y="5309779"/>
            <a:ext cx="2647492" cy="55964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1 099,0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48435" y="4700456"/>
            <a:ext cx="2660954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7 637,9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1510" y="992805"/>
            <a:ext cx="2725959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4328" y="992805"/>
            <a:ext cx="285309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18923" y="6883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273502" y="5957077"/>
            <a:ext cx="2477818" cy="71718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8 206,3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192122" y="5963250"/>
            <a:ext cx="2697502" cy="7110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9 777,0</a:t>
            </a:r>
            <a:endParaRPr lang="ru-RU" sz="17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73503" y="5301946"/>
            <a:ext cx="2477818" cy="55964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876,4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192123" y="5309779"/>
            <a:ext cx="2697501" cy="55964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1 024,5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261108" y="4695523"/>
            <a:ext cx="2490212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888,2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192124" y="4705741"/>
            <a:ext cx="2697500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8 956,5</a:t>
            </a:r>
            <a:endParaRPr lang="ru-RU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6200000">
            <a:off x="-672793" y="1617856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1681" y="4858950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333328" y="4882890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69995" y="614438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 rot="16200000">
            <a:off x="2466410" y="1617856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64829" y="4865901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 rot="16200000">
            <a:off x="5425798" y="1659517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552448572"/>
              </p:ext>
            </p:extLst>
          </p:nvPr>
        </p:nvGraphicFramePr>
        <p:xfrm>
          <a:off x="3556141" y="1141540"/>
          <a:ext cx="2427609" cy="282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945638566"/>
              </p:ext>
            </p:extLst>
          </p:nvPr>
        </p:nvGraphicFramePr>
        <p:xfrm>
          <a:off x="6488060" y="1084523"/>
          <a:ext cx="2382476" cy="2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364829" y="6140911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364559" y="6136597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9995" y="5504118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64829" y="5522629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33328" y="5504118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61"/>
            <a:ext cx="12192000" cy="76221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1667118" y="135963"/>
            <a:ext cx="1052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доходов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город Тула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2019-20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годы 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06964" y="987903"/>
            <a:ext cx="285309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 rot="16200000">
            <a:off x="8531136" y="1737666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9284760" y="4705665"/>
            <a:ext cx="2697500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10 794,4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9284760" y="5301946"/>
            <a:ext cx="2697501" cy="55964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1 192,6</a:t>
            </a:r>
            <a:endParaRPr lang="ru-RU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9284760" y="5961780"/>
            <a:ext cx="2697502" cy="71248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12 303,3</a:t>
            </a:r>
            <a:endParaRPr lang="ru-RU" sz="17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353225558"/>
              </p:ext>
            </p:extLst>
          </p:nvPr>
        </p:nvGraphicFramePr>
        <p:xfrm>
          <a:off x="9594669" y="1072807"/>
          <a:ext cx="2382476" cy="2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9411713" y="4858949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9411713" y="5522628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9411713" y="6136596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358970371"/>
              </p:ext>
            </p:extLst>
          </p:nvPr>
        </p:nvGraphicFramePr>
        <p:xfrm>
          <a:off x="370884" y="1153255"/>
          <a:ext cx="2427609" cy="2820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899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69625" y="994496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61281"/>
              </p:ext>
            </p:extLst>
          </p:nvPr>
        </p:nvGraphicFramePr>
        <p:xfrm>
          <a:off x="205099" y="1259453"/>
          <a:ext cx="11766787" cy="358148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82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2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77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76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60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802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2382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3561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7589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40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4 933,8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219,9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6 924,5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91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РФ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217,5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196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1 305,0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1 549,4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2 065,9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425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1 085,0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243,6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419,3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245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92"/>
            <a:ext cx="12192000" cy="100709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1013254" y="172091"/>
            <a:ext cx="11655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бюджета муниципального образования город Тула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доходных источников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2019-20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343216173"/>
              </p:ext>
            </p:extLst>
          </p:nvPr>
        </p:nvGraphicFramePr>
        <p:xfrm>
          <a:off x="1686318" y="4873196"/>
          <a:ext cx="10308880" cy="18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3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89738" y="1035178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79725"/>
              </p:ext>
            </p:extLst>
          </p:nvPr>
        </p:nvGraphicFramePr>
        <p:xfrm>
          <a:off x="136917" y="1345357"/>
          <a:ext cx="11918166" cy="35738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85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87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45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76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429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585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750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312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726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124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489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общем объеме налоговых и неналоговых доходов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 и муниципальной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177,3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942254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899535" y="162836"/>
            <a:ext cx="10292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неналоговых доходов бюджета муниципального образования город Тула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доходных источников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2019-20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688807220"/>
              </p:ext>
            </p:extLst>
          </p:nvPr>
        </p:nvGraphicFramePr>
        <p:xfrm>
          <a:off x="1743526" y="4919206"/>
          <a:ext cx="10311557" cy="185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123494" y="0"/>
            <a:ext cx="539552" cy="161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44"/>
            <a:ext cx="12192000" cy="90500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91265" y="40898"/>
            <a:ext cx="9852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безвозмездным поступлениям в бюджет муниципального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Тула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15052873"/>
              </p:ext>
            </p:extLst>
          </p:nvPr>
        </p:nvGraphicFramePr>
        <p:xfrm>
          <a:off x="-8546" y="888764"/>
          <a:ext cx="12200546" cy="5969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1189738" y="9647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59721"/>
      </p:ext>
    </p:extLst>
  </p:cSld>
  <p:clrMapOvr>
    <a:masterClrMapping/>
  </p:clrMapOvr>
  <p:transition spd="slow" advTm="35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094025"/>
              </p:ext>
            </p:extLst>
          </p:nvPr>
        </p:nvGraphicFramePr>
        <p:xfrm>
          <a:off x="145312" y="956004"/>
          <a:ext cx="11946283" cy="588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534525" y="361508"/>
            <a:ext cx="1225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altLang="ru-RU" sz="14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23494" y="0"/>
            <a:ext cx="539552" cy="161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3285"/>
            <a:ext cx="12192000" cy="7590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28800" y="90375"/>
            <a:ext cx="10101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город Тула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</a:p>
          <a:p>
            <a:pPr algn="ctr">
              <a:defRPr/>
            </a:pPr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от 31.05.2023 №49/1072)</a:t>
            </a:r>
            <a:endParaRPr lang="ru-RU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232" y="869537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557048"/>
      </p:ext>
    </p:extLst>
  </p:cSld>
  <p:clrMapOvr>
    <a:masterClrMapping/>
  </p:clrMapOvr>
  <p:transition advTm="160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26517"/>
              </p:ext>
            </p:extLst>
          </p:nvPr>
        </p:nvGraphicFramePr>
        <p:xfrm>
          <a:off x="54123" y="1309587"/>
          <a:ext cx="12013657" cy="50395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07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0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49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5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77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24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-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16 949,4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17 255,0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891,1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24 841,1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0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1 469,9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1 485,2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0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0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639,6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0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240,4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0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76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8 274,3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8 804,0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30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23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0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30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(муниципального) долга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11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89738" y="9647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28472" y="286622"/>
            <a:ext cx="10562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бюджета муниципального образования город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Тула за 2019-2022 годы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39969"/>
              </p:ext>
            </p:extLst>
          </p:nvPr>
        </p:nvGraphicFramePr>
        <p:xfrm>
          <a:off x="1511591" y="3328508"/>
          <a:ext cx="9474200" cy="3285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13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финансового управления администрации города Тулы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Чубуева</a:t>
                      </a: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Элеонора Робертовна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300041, г. Тула, пр. Ленина, д.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8(4872) 55-60-65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tula</a:t>
                      </a:r>
                      <a:r>
                        <a:rPr lang="ru-RU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fo</a:t>
                      </a:r>
                      <a:r>
                        <a:rPr lang="ru-RU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800" u="sng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tularegion</a:t>
                      </a:r>
                      <a:r>
                        <a:rPr lang="ru-RU" sz="1800" u="sng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пн. 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чт. с 9-00 часов до 18-00 часов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пт. с 9-00 часов до 17-00 часов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Выходные дни –суббота, воскресенье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Личный прием граждан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Каждый третий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четверг месяца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15-00 часов до 17-00 часов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85063" y="285709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1767" y="1245048"/>
            <a:ext cx="579318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управление администрации города Тулы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1" y="809461"/>
            <a:ext cx="180136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38624058"/>
              </p:ext>
            </p:extLst>
          </p:nvPr>
        </p:nvGraphicFramePr>
        <p:xfrm>
          <a:off x="451821" y="1521256"/>
          <a:ext cx="11327803" cy="4933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7"/>
            <a:ext cx="12192000" cy="103937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01784" y="148122"/>
            <a:ext cx="1079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Тула за 2022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1430" y="416519"/>
            <a:ext cx="703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от 31.05.2023 №49/1072)</a:t>
            </a:r>
            <a:endParaRPr lang="ru-RU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88243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89726" y="132926"/>
            <a:ext cx="9580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социально-экономического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муниципального образования город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 за 2019 – 2022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04438"/>
              </p:ext>
            </p:extLst>
          </p:nvPr>
        </p:nvGraphicFramePr>
        <p:xfrm>
          <a:off x="11999" y="970468"/>
          <a:ext cx="12168001" cy="5887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8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3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6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6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65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6556">
                  <a:extLst>
                    <a:ext uri="{9D8B030D-6E8A-4147-A177-3AD203B41FA5}">
                      <a16:colId xmlns="" xmlns:a16="http://schemas.microsoft.com/office/drawing/2014/main" val="1830097866"/>
                    </a:ext>
                  </a:extLst>
                </a:gridCol>
              </a:tblGrid>
              <a:tr h="3353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Промышленное производство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2447515156"/>
                  </a:ext>
                </a:extLst>
              </a:tr>
              <a:tr h="1020924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отгруженной  продукции промышленного производства (по кругу крупных и средних организаций)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83" marR="29083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83" marR="2908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382 455,1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468 836,6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546 619,4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554 883,4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01904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строительство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083" marR="29083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83" marR="2908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2871965297"/>
                  </a:ext>
                </a:extLst>
              </a:tr>
              <a:tr h="813382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</a:t>
                      </a:r>
                      <a:r>
                        <a:rPr lang="ru-RU" sz="14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площади </a:t>
                      </a:r>
                      <a:r>
                        <a:rPr lang="ru-RU" sz="14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жилых домов</a:t>
                      </a:r>
                    </a:p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83" marR="29083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083" marR="2908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359,2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429,9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537,9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80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многоквартирных жилых домов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80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индивидуальных жилых домов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2067724538"/>
                  </a:ext>
                </a:extLst>
              </a:tr>
              <a:tr h="480524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Рынок товаров и услуг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464" marR="29464" marT="9652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464" marR="29464" marT="9652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extLst>
                  <a:ext uri="{0D108BD9-81ED-4DB2-BD59-A6C34878D82A}">
                    <a16:rowId xmlns="" xmlns:a16="http://schemas.microsoft.com/office/drawing/2014/main" val="1256148558"/>
                  </a:ext>
                </a:extLst>
              </a:tr>
              <a:tr h="480524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464" marR="29464" marT="9652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464" marR="29464" marT="9652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191 820,0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187 723,6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222 519,3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117 120,5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extLst>
                  <a:ext uri="{0D108BD9-81ED-4DB2-BD59-A6C34878D82A}">
                    <a16:rowId xmlns="" xmlns:a16="http://schemas.microsoft.com/office/drawing/2014/main" val="3718244801"/>
                  </a:ext>
                </a:extLst>
              </a:tr>
              <a:tr h="480524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 (крупные и средние организации)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464" marR="29464" marT="9652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464" marR="29464" marT="9652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2 203,5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2 129,4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2 463,0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2 574,2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03" marR="36703" marT="9525" marB="0" anchor="ctr"/>
                </a:tc>
                <a:extLst>
                  <a:ext uri="{0D108BD9-81ED-4DB2-BD59-A6C34878D82A}">
                    <a16:rowId xmlns="" xmlns:a16="http://schemas.microsoft.com/office/drawing/2014/main" val="89577759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189738" y="589529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918470"/>
              </p:ext>
            </p:extLst>
          </p:nvPr>
        </p:nvGraphicFramePr>
        <p:xfrm>
          <a:off x="23999" y="20211"/>
          <a:ext cx="12168002" cy="674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5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8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43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6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65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06559">
                  <a:extLst>
                    <a:ext uri="{9D8B030D-6E8A-4147-A177-3AD203B41FA5}">
                      <a16:colId xmlns="" xmlns:a16="http://schemas.microsoft.com/office/drawing/2014/main" val="1830097866"/>
                    </a:ext>
                  </a:extLst>
                </a:gridCol>
              </a:tblGrid>
              <a:tr h="3545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5" marR="366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5" marR="36655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5" marR="366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5" marR="36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5" marR="36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5" marR="366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655" marR="3665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7524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 и занятость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2662353859"/>
                  </a:ext>
                </a:extLst>
              </a:tr>
              <a:tr h="604181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</a:t>
                      </a:r>
                      <a:r>
                        <a:rPr lang="ru-RU" sz="14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крупных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средних</a:t>
                      </a:r>
                      <a:r>
                        <a:rPr lang="ru-RU" sz="14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организаций 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176,1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3061725056"/>
                  </a:ext>
                </a:extLst>
              </a:tr>
              <a:tr h="709097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начисленная заработная плата на одного работника (крупные и средние организации)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46 148,3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48 673,1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55 099,6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59 591,8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3446497262"/>
                  </a:ext>
                </a:extLst>
              </a:tr>
              <a:tr h="709097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реальной заработной платы к предыдущему году 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ценах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727007823"/>
                  </a:ext>
                </a:extLst>
              </a:tr>
              <a:tr h="709097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безработных</a:t>
                      </a:r>
                      <a:endParaRPr lang="ru-RU" sz="1400" b="0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1 006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8 282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1473529902"/>
                  </a:ext>
                </a:extLst>
              </a:tr>
              <a:tr h="709097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безработицы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0,19                                           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3415682850"/>
                  </a:ext>
                </a:extLst>
              </a:tr>
              <a:tr h="7090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результаты деятельности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организаций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234308070"/>
                  </a:ext>
                </a:extLst>
              </a:tr>
              <a:tr h="709097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Прибыль прибыльных организаций</a:t>
                      </a:r>
                      <a:endParaRPr lang="ru-RU" sz="1400" b="0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36 713,7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58 511,5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52 835,9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48 910,0</a:t>
                      </a: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="" xmlns:a16="http://schemas.microsoft.com/office/drawing/2014/main" val="2697651020"/>
                  </a:ext>
                </a:extLst>
              </a:tr>
              <a:tr h="709097">
                <a:tc>
                  <a:txBody>
                    <a:bodyPr/>
                    <a:lstStyle/>
                    <a:p>
                      <a:pPr marL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убыточных организаций в общем числе организаций</a:t>
                      </a:r>
                      <a:endParaRPr lang="ru-RU" sz="1400" b="0" i="0" u="none" strike="noStrike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/>
                </a:tc>
                <a:extLst>
                  <a:ext uri="{0D108BD9-81ED-4DB2-BD59-A6C34878D82A}">
                    <a16:rowId xmlns="" xmlns:a16="http://schemas.microsoft.com/office/drawing/2014/main" val="2940915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7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580072"/>
              </p:ext>
            </p:extLst>
          </p:nvPr>
        </p:nvGraphicFramePr>
        <p:xfrm>
          <a:off x="150517" y="-12846"/>
          <a:ext cx="4475272" cy="5093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0" y="737240"/>
            <a:ext cx="890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altLang="ru-RU" sz="1400" dirty="0"/>
              <a:t>.</a:t>
            </a:r>
          </a:p>
        </p:txBody>
      </p:sp>
      <p:sp>
        <p:nvSpPr>
          <p:cNvPr id="13" name="Овал 12"/>
          <p:cNvSpPr/>
          <p:nvPr/>
        </p:nvSpPr>
        <p:spPr>
          <a:xfrm>
            <a:off x="2700168" y="1694102"/>
            <a:ext cx="1140312" cy="68333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86,1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23494" y="0"/>
            <a:ext cx="539552" cy="161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38787" y="766429"/>
            <a:ext cx="7761195" cy="60669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периоде приоритетным для муниципального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 Тула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являлось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достигнутых в 20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целевых показателей средней заработной платы отдельных категорий работников, установленных Указами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Федерации. С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произведена индексация должностных окладов (окладов, ставок) работников муниципальных учреждений муниципального образования город Тула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4,0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эти цели направлено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заработной платы в бюджетной сфере осуществлялись в полном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в установленные сроки.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горячего питания в общеобразовательных учреждениях расходы составили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353,6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развитие и укрепление материально-технической базы учреждений социальной сферы составили 440,4 млн. руб.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социально-культурной сферы направлено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827,7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(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школы, 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«Народный бюджет» на ремонт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объектов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сферы направлено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социальные выплаты, предоставленные населению из бюджета в 2022 году: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молодая семья улучшила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жилищные условия (направлено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60,1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1 859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обеспечен единовременной выплатой при рождении;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инвалидов,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улучшили свои жилищные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(направлено 9,3 млн. руб.);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осуществлены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доплаты к пенсиям муниципальным служащим, выплаты лицам, награжденным Почетными знаками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8"/>
            <a:ext cx="12192000" cy="69894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74574" y="67488"/>
            <a:ext cx="10536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 Тула</a:t>
            </a:r>
          </a:p>
          <a:p>
            <a:pPr algn="ctr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социально-культурную сферу в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6" y="3345628"/>
            <a:ext cx="4055633" cy="3512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042862"/>
      </p:ext>
    </p:extLst>
  </p:cSld>
  <p:clrMapOvr>
    <a:masterClrMapping/>
  </p:clrMapOvr>
  <p:transition advTm="160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1112479" y="713820"/>
            <a:ext cx="890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008" y="1611646"/>
            <a:ext cx="3707904" cy="6074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 отдельных категорий граждан муниципального образования город Тула»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008" y="2382209"/>
            <a:ext cx="3707904" cy="6218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качества жилищного фонда и создание комфортных условий для проживания населения муниципального образования город Тула»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55419"/>
            <a:ext cx="3851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ЖКХ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осуществлялись в рамках следующих муниципальных программ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008" y="3185207"/>
            <a:ext cx="3707904" cy="4437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проекта «Народный бюджет» в муниципальном образовании город Тула»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934" y="3810072"/>
            <a:ext cx="3704978" cy="5435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градостроительной деятельности на территории муниципального образования город Тула»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008" y="4508994"/>
            <a:ext cx="3707904" cy="4441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Тула»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467390"/>
              </p:ext>
            </p:extLst>
          </p:nvPr>
        </p:nvGraphicFramePr>
        <p:xfrm>
          <a:off x="3247402" y="743771"/>
          <a:ext cx="8485974" cy="345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2008" y="5108484"/>
            <a:ext cx="3707904" cy="7443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территории, поддержание жизнедеятельности и удовлетворение потребностей жителей территориальных округов муниципального образования город Тула»</a:t>
            </a:r>
          </a:p>
        </p:txBody>
      </p:sp>
      <p:sp>
        <p:nvSpPr>
          <p:cNvPr id="16" name="Овал 15"/>
          <p:cNvSpPr/>
          <p:nvPr/>
        </p:nvSpPr>
        <p:spPr>
          <a:xfrm>
            <a:off x="4966013" y="1811837"/>
            <a:ext cx="1129987" cy="6139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4 240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2008" y="6008243"/>
            <a:ext cx="3707904" cy="4670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66815" y="-1726"/>
            <a:ext cx="599822" cy="198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</a:t>
            </a:r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8"/>
            <a:ext cx="12192000" cy="69894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46422" y="30656"/>
            <a:ext cx="10363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 Тула</a:t>
            </a:r>
          </a:p>
          <a:p>
            <a:pPr algn="ctr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ЖКХ в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73" y="3582296"/>
            <a:ext cx="6082627" cy="3263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3010939"/>
      </p:ext>
    </p:extLst>
  </p:cSld>
  <p:clrMapOvr>
    <a:masterClrMapping/>
  </p:clrMapOvr>
  <p:transition advTm="160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43134969"/>
              </p:ext>
            </p:extLst>
          </p:nvPr>
        </p:nvGraphicFramePr>
        <p:xfrm>
          <a:off x="-1779108" y="557349"/>
          <a:ext cx="9921622" cy="643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77"/>
            <a:ext cx="12192000" cy="78534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41479" y="95837"/>
            <a:ext cx="10725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 Тула</a:t>
            </a:r>
          </a:p>
          <a:p>
            <a:pPr algn="ctr"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«Национальная экономика» в 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19703" y="1009098"/>
            <a:ext cx="47722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«Национальная экономика»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осуществлялись в рамках следующих муниципальных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56147" y="1736965"/>
            <a:ext cx="2020360" cy="7024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проекта "Народный бюджет" в муниципальном образовании город Тула»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375093" y="1747763"/>
            <a:ext cx="1448733" cy="691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43396" y="3541139"/>
            <a:ext cx="3203172" cy="7474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транспорта и повышение безопасности дорожного движения в муниципальном образовании город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 на 2020-2026 годы»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47289" y="4552034"/>
            <a:ext cx="3199279" cy="9607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безопасности, профилактика правонарушений, террористических и экстремистских проявлений на территории муниципального образования город Тула»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47" y="3494312"/>
            <a:ext cx="3810000" cy="3363688"/>
          </a:xfrm>
          <a:prstGeom prst="rect">
            <a:avLst/>
          </a:prstGeom>
          <a:effectLst>
            <a:softEdge rad="0"/>
          </a:effectLst>
          <a:scene3d>
            <a:camera prst="perspectiveFront"/>
            <a:lightRig rig="threePt" dir="t"/>
          </a:scene3d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0" y="750774"/>
            <a:ext cx="885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39200" y="5780894"/>
            <a:ext cx="3199279" cy="7104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градостроительной деятельности на территории муниципального образования город Тула»</a:t>
            </a:r>
          </a:p>
        </p:txBody>
      </p:sp>
      <p:sp>
        <p:nvSpPr>
          <p:cNvPr id="20" name="Овал 19"/>
          <p:cNvSpPr/>
          <p:nvPr/>
        </p:nvSpPr>
        <p:spPr>
          <a:xfrm>
            <a:off x="6027238" y="1773007"/>
            <a:ext cx="950705" cy="61393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5 233,1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67208" y="2659574"/>
            <a:ext cx="3171271" cy="7474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поддержка субъектов малого и среднего предпринимательства муниципального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город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Тула»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5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732" y="1828618"/>
            <a:ext cx="10878084" cy="797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мер, направленных на достижение единой цели, задач и ожидаемого результата, определение и реализацию которых осуществляет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 муниципальной программы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возложенными на него функциями.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027" y="3756466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Муниципальным образованием город Тула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реализовывались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программ, расходы по которым составили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22 528,2 млн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97,8%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 по сводной бюджетной росписи.    	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исполнение бюджета муниципального образования город Тула составило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,0%.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97185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2771" y="257307"/>
            <a:ext cx="11173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5" y="3053700"/>
            <a:ext cx="2490778" cy="353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5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63707"/>
              </p:ext>
            </p:extLst>
          </p:nvPr>
        </p:nvGraphicFramePr>
        <p:xfrm>
          <a:off x="2" y="1092950"/>
          <a:ext cx="12191997" cy="576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100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9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32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91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3033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 образования"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9 169,9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9 669,1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9 643,2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114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434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доступности и качества дошкольного,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прав граждан на доступное и качественное дошкольное образование.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прав граждан на доступное и качественное   общее образование для обучающихся в соответствии с требованиями инновационной экономики и запросами граждан, развитие муниципальной системы образования как сферы социализации детей.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прав граждан на доступное и качественное дополнительное образование.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Обеспечение детей муниципальных образовательных учреждений организованными формами отдыха, оздоровления и занятости в каникулярный период.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Обеспечение реализации муниципальной программы муниципального образования город Тула «Развитие образования».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661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"Развитие культуры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туризма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00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0500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граждан доступными и качественными услугами в сфере культуры.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условий для организации досуга и обеспечение жителей муниципального образования город Тула услугами муниципальных учреждений культуры.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Совершенствование системы дополнительного образования в сфере культуры.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условий для реализации муниципальной программы муниципального образования город Тула «Развитие культуры».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080377" y="800685"/>
            <a:ext cx="1022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5"/>
            <a:ext cx="12192000" cy="8150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15291" y="14877"/>
            <a:ext cx="1094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муниципального образования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Тула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Тульской городской Думы от 31.05.2023 №49/1072)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33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74811"/>
              </p:ext>
            </p:extLst>
          </p:nvPr>
        </p:nvGraphicFramePr>
        <p:xfrm>
          <a:off x="0" y="-1"/>
          <a:ext cx="12192000" cy="6844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803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73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85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616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57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18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910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условий, обеспечивающих возможность  и доступность различным категориям  и возрастным группам населения для регулярных занятий  физической  культурой  и спортом, повышение  качества  предоставления муниципальных услуг в сфере физической культуры и спорта.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 условий для развития физической культуры и массового спорта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условий для реализации муниципальной программы муниципального образования город Тула «Развитие физической культуры и спорта».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7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доступным, комфортным жильем отдельных категорий граждан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19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9806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доступным и комфортным жильем отдельных категорий граждан муниципального образования город Тула.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жилыми помещениями малоимущих граждан, признанных нуждающимися в жилых помещениях в установленном порядке, и граждан, проживающих в домах, признанных непригодными для проживания.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Выкуп жилых помещений у собственников при изъятии земельных участков под аварийными многоквартирными домами.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жильем отдельных категорий граждан в целях реализации полномочий органов местного самоуправления.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Переселение граждан, проживающих в аварийном жилом фонде.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Поддержка 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9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"Развитие транспорта и повышение безопасности дорожного движения в муниципальном образовании город Тула на 2020-2026 годы"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226,5</a:t>
                      </a:r>
                      <a:endParaRPr lang="en-US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2 161,7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470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72126"/>
              </p:ext>
            </p:extLst>
          </p:nvPr>
        </p:nvGraphicFramePr>
        <p:xfrm>
          <a:off x="1" y="0"/>
          <a:ext cx="12191999" cy="6827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54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55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6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48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863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Тула.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транспортного обслуживания населения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безопасности дорожного движения посредством совершенствования улично-дорожной сети.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3.Обеспечение реализации муниципальной программы муниципального образования города Тула «Развитие транспорта и повышение безопасности дорожного движения в муниципальном образовании город Тула».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45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в муниципальном образовании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184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4803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использования энергетических ресурсов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энергосбережения в муниципальных учреждениях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Сокращение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89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8227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института территориальных общественных самоуправлений, социально ориентированных некоммерческих организаций, вовлечение большего количества жителей муниципального образования город Тула в деятельность местного самоуправления.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729" y="435785"/>
            <a:ext cx="108523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	Исполнение бюджета – это этап бюджетного процесса, который начинается с момента утверждения решения о бюджете и продолжается в течение всего финансового года.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граждан, составленный на основе отчета об исполнении бюджета муниципального образования город Тула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документ, содержащий основные положения решения Тульской городской Думы о бюджете муниципального образования город Тула и отчета о его исполнении в виде открытой и понятной гражданам информации.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исполнения бюджета муниципального образования город Тула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свидетельствуют о том, что большая часть бюджетных средств направлялась на финансирование расходов социального характера.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Расходы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город Тула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,7% реализованы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программно-целевым методом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 Муниципальное образование город Тула в 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году участвовало в реализации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(«Культура», «Образование», «Жилье и городская среда», «Демография», «Безопасные качественные дороги») 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проектов («Культурная среда», «Современная школа», «Цифровая образовательная среда», «Жилье», «Формирование комфортной городской среды», «Чистая вода», «Содействие занятости», «Создание для всех категорий и групп населения условий для занятий физической культурой и спортом, массовым спортом, в том числе повышение уровня обеспеченности населения объектами спорта, а также подготовка спортивного резерва», «Региональная и местная дорожная сеть»).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57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081619"/>
              </p:ext>
            </p:extLst>
          </p:nvPr>
        </p:nvGraphicFramePr>
        <p:xfrm>
          <a:off x="1" y="0"/>
          <a:ext cx="12191999" cy="795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298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00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5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979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476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1.Повышение эффективности взаимодействия администрации города Тулы, социально ориентированных некоммерческих организаций и территориальных общественных самоуправлений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посредством информированности населения о деятельности органов местного самоуправления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2.Реализация механизма муниципальной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интеллектуального, научного, культурного потенциала жителей муниципального образования город Тула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3.Создание условий для развития территориальных общественных самоуправлений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4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администрации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196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0798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профессионального развития муниципальных служащих и повышение кадрового потенциала администрации города Тулы. Совершенствование организации муниципальной службы  в администрации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1.Внедрение эффективных технологий кадровой работы, направленных на подбор квалифицированных кадров для  муниципальной службы, оценку эффективности деятельности муниципальных служащих, повышение их профессиональной  компетентности, создание условий для результативной профессиональной  служебной деятельности и должностного (служебного) роста.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современных программ дополнительного профессионального и высшего образования.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3.Привлечение на муниципальную службу квалифицированных специалистов, укрепление кадрового потенциала.                                  4.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 мер противодействия и профилактики коррупционных проявлений на муниципальной службе.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120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поддержка субъектов малого и среднего предпринимательства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89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4509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благоприятных условий для устойчивого развития субъектов малого и среднего предпринимательства и осуществления их деятельности, способствующих созданию новых рабочих мест, развитию реального сектора экономики, пополнению бюджета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Развитие инфраструктуры, информационной и консультационной, имущественной составляющих поддержки малого и среднего предпринимательства, популяризация положительного опыта деятельности субъектов малого и среднего предпринимательства.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Разработка и внедрение комплексных мероприятий в сфере поддержки малых и средних предприятий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185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3824"/>
              </p:ext>
            </p:extLst>
          </p:nvPr>
        </p:nvGraphicFramePr>
        <p:xfrm>
          <a:off x="0" y="-60087"/>
          <a:ext cx="12192000" cy="694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051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3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26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38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9936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01.01.2023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73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благоустройство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2 011,5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577,6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537,4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41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00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комфортной, благоприятной среды для проживания и отдыха населения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благоустройства и поддержания санитарного порядка на территории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«Комплексное благоустройство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713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 имуществом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740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0503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эффективности в управлении и распоряжении муниципальным имуществом.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 имуществом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0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58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734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долгосрочной сбалансированности и устойчивости бюджета муниципального образования город Тула, повышение качества управления муниципальными финансами.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Обеспечение бюджетного процесса в муниципальном образовании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муниципальными финансами».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8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0778"/>
              </p:ext>
            </p:extLst>
          </p:nvPr>
        </p:nvGraphicFramePr>
        <p:xfrm>
          <a:off x="0" y="2"/>
          <a:ext cx="12191999" cy="6879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5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04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14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5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71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6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общественной безопасности, профилактика правонарушений, террористических и экстремистских проявлений на территории муниципального образования город Тула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09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3924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системы профилактики правонарушений на территории муниципального образования город Тула, участие в профилактике терроризма и экстремизма, а также в минимизации и (или) ликвидации их последствий.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Реализация мер по профилактике правонарушений, терроризма и экстремизма, а также минимизации и (или) ликвидации их последствий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Совершенствование работы по предупреждению и профилактике преступлений и правонарушений, совершаемых на улицах и других общественных местах (в том числе, развитие правоохранительного сегмента АПК «Безопасный город»).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23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"Комплексные меры противодействия злоупотреблению наркотиками и их незаконному обороту в муниципальном  образовании  город 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731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65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незаконного употребления наркотических и других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психотропных и (или) одурманивающих веществ, алкогольной и спиртосодержащей продукции, пива и напитков, изготавливаемых на его основе,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Реализация мероприятий, в том числе в рамках межведомственного взаимодействия по выявлению,            предупреждению и противодействию злоупотреблению наркотиками и их независимому обороту.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Повышение эффективности противодействия и профилактики незаконного употребления наркотиков и других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 среди подростков и молодежи.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Пропаганда здорового образа жизни, привлечение подростков  и молодежи к различным культурно-массовым, спортивным мероприятиям, наглядно пропагандирующим активный и здоровый образ жизни.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03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"Реализация проекта "Народный бюджет" в муниципальном образовании город Тула"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250,9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269,5</a:t>
                      </a:r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910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77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24023"/>
              </p:ext>
            </p:extLst>
          </p:nvPr>
        </p:nvGraphicFramePr>
        <p:xfrm>
          <a:off x="3" y="-72468"/>
          <a:ext cx="12191997" cy="69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30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38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30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9741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1007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 значимых проектов, на территории муниципального образования город Тула, путем привлечения граждан и организаций к деятельности органов местного самоуправления в решении проблем местного значения.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6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программы, а также в последующем содержании и обеспечении сохранности объектов.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50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692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216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Центрального 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3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344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151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Привокзального </a:t>
                      </a:r>
                      <a:r>
                        <a:rPr lang="ru-RU" sz="116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91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43950"/>
              </p:ext>
            </p:extLst>
          </p:nvPr>
        </p:nvGraphicFramePr>
        <p:xfrm>
          <a:off x="0" y="-34752"/>
          <a:ext cx="12192000" cy="6964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73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29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15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0460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17884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населения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08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35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585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08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98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62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929822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205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4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2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1776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814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46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49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9814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16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037866"/>
              </p:ext>
            </p:extLst>
          </p:nvPr>
        </p:nvGraphicFramePr>
        <p:xfrm>
          <a:off x="1" y="0"/>
          <a:ext cx="12191999" cy="662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081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34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1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49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58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"Повышение качества жилищного фонда и создание комфортных условий для проживания населения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730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410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комфортных условий проживания населения и улучшение качества жилищно-коммунального обслуживания в муниципальном образовании 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жизнедеятельности, повышение качества жилищного фонда, приведение коммунальных сетей в нормативное состояние.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94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"Защита населения и объектов от чрезвычайных ситуаций природного и техногенного характера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гражданской обороне на территории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055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1176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Выполнение комплекса работ по предупреждению 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Выполнение комплекса работ по ликвидации чрезвычайных ситуаций природного и техногенного характера  на территории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693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градостроительной деятельности на территории муниципального образования город Тула"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4 086,7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874,8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611,8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71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094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территориального планирования и капитального строительства в муниципальном образовании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439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07735"/>
              </p:ext>
            </p:extLst>
          </p:nvPr>
        </p:nvGraphicFramePr>
        <p:xfrm>
          <a:off x="1" y="-63808"/>
          <a:ext cx="12191998" cy="6940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52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77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87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57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70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 </a:t>
                      </a:r>
                      <a:r>
                        <a:rPr lang="ru-RU" sz="12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     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111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Осуществление территориального планирования, градостроительного зонирования, планировки территорий, обеспечение описания местоположения границ объектов землеустройства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Создание новых объектов муниципальной собственности, реконструкция, модернизация или перевооружение, капитальный ремонт существующих объектов муниципальной собственности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«Осуществление градостроительной деятельности на территории 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36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"Доступная среда"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76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81128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обеспечения беспрепятственного доступа инвалидов к муниципальным объектам социальной инфраструктуры в сфере образования, культуры, спорта, физической культуры и молодежной политики (далее – в приоритетных сферах жизнедеятельности инвалидов) и преодоление социальной разобщенности в обществе.</a:t>
                      </a:r>
                    </a:p>
                    <a:p>
                      <a:pPr algn="just"/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инвалидов.</a:t>
                      </a:r>
                    </a:p>
                    <a:p>
                      <a:pPr algn="just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Обеспечение условий для социализации и интеграции инвалидов в общество.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7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городской среды"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273,6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287,8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255,6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28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8439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1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уровня благоустройства территорий общего пользования населения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Повышение уровня благоустройства дворовых территорий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Тула.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51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281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9299"/>
              </p:ext>
            </p:extLst>
          </p:nvPr>
        </p:nvGraphicFramePr>
        <p:xfrm>
          <a:off x="1" y="-63808"/>
          <a:ext cx="12191998" cy="381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38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20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06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81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7844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 </a:t>
                      </a:r>
                      <a:r>
                        <a:rPr lang="ru-RU" sz="12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на 2022 год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по сводной бюджетной росписи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     01.01.2023   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1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семейной и молодежной политики в муниципальном образовании город Тула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94,1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12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1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</a:t>
                      </a:r>
                      <a:r>
                        <a:rPr lang="ru-RU" sz="11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460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предоставления муниципальных услуг в сфере молодежной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политики, содействие самореализации молодежи и семей, финансовая поддержка молодежных и семейных инициатив.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Вовлечение молодежи в социальную практику.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Организация и проведение мероприятий в сфере семейной и молодежной политики.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Сохранение и развитие материально-технической базы в муниципальных учреждений молодежной политики.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Реализация законов Тульской области в сфере молодежной политики.</a:t>
                      </a:r>
                    </a:p>
                    <a:p>
                      <a:pPr algn="just"/>
                      <a:endParaRPr lang="ru-RU" sz="115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12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21 115,7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23 044,9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22 528,2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499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4268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10746" y="1871351"/>
            <a:ext cx="113105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Бюджет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был утвержден с дефицитом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                                    1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617,2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объема доходов бюджета без учета безвозмездных поступлений.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Фактически в процессе исполнения бюджета сложился дефицит в размере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550,8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или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поступивших доходов бюджета без учета безвозмездных поступлений, что соответствует нормам статьи 92.1 Бюджетного кодекса Российской Федерации.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целях снижения долговой нагрузки на бюджет муниципального образования город Тула администрация города Тулы активно использует дополнительные механизмы заимствований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 Управлении Федерального казначейства по Тульской области бюджетного кредита на пополнение остатков средств на счетах местного бюджета;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кредитных организаций;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свободными остатками денежных средств на едином счете бюджета муниципального образования город Тула.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77568" y="286674"/>
            <a:ext cx="9643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дефицита бюджета муниципального образования город Тула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4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936172" y="1080999"/>
            <a:ext cx="2029097" cy="1837508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828857" y="985205"/>
            <a:ext cx="2455818" cy="1933302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3440" y="3026231"/>
            <a:ext cx="10546080" cy="90569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4321302"/>
            <a:ext cx="2264229" cy="12714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570720" y="4342420"/>
            <a:ext cx="1881052" cy="125218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840" y="1199534"/>
            <a:ext cx="1889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8857" y="1052501"/>
            <a:ext cx="2455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оказание муниципальных услуг,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благоустройство,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6" y="730103"/>
            <a:ext cx="2020388" cy="2220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48" y="4117252"/>
            <a:ext cx="2447109" cy="184595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802882" y="5040225"/>
            <a:ext cx="1393371" cy="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31177" y="5040226"/>
            <a:ext cx="137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853440" y="5908446"/>
            <a:ext cx="10546080" cy="80132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утверждении бюджета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227"/>
            <a:ext cx="12192000" cy="74827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85554" y="116988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</p:spTree>
    <p:extLst>
      <p:ext uri="{BB962C8B-B14F-4D97-AF65-F5344CB8AC3E}">
        <p14:creationId xmlns:p14="http://schemas.microsoft.com/office/powerpoint/2010/main" val="1687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6657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71529" y="59187"/>
            <a:ext cx="10015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источникам внутреннего финансирования дефицита бюджета муниципального образования город Тула 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31868"/>
              </p:ext>
            </p:extLst>
          </p:nvPr>
        </p:nvGraphicFramePr>
        <p:xfrm>
          <a:off x="85458" y="925757"/>
          <a:ext cx="12023933" cy="5833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18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67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53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42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20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2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68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ДЕФИЦИТА БЮДЖЕТОВ - 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68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-2 136,5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0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городскими округами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 от кредитных организаций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валюте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7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городскими округами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 от кредитных организаций в валюте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36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Федерации в валюте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3 088,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940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Федерации бюджетами городских округов в валюте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940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бюджетами городских округов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Российской Федерации в валюте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688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источники внутреннего финансирования дефицитов бюджетов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07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от продажи акций и иных форм участия в капитале, находящихся в собственности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074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финансовых активов в собственности городских округов за счет средств на казначейских счетах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4688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688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прочих остатков денежных средств бюджетов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9 206,1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4688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прочих остатков денежных средств бюджетов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29 370,9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3" marR="6803" marT="680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78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10368414"/>
              </p:ext>
            </p:extLst>
          </p:nvPr>
        </p:nvGraphicFramePr>
        <p:xfrm>
          <a:off x="3587931" y="1924594"/>
          <a:ext cx="8184968" cy="47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5" y="3053700"/>
            <a:ext cx="2490778" cy="353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51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2642" y="70162"/>
            <a:ext cx="10040983" cy="74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«доходы бюджета»?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46921" y="1001264"/>
            <a:ext cx="103709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" y="1001263"/>
            <a:ext cx="1382713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2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641" y="1698128"/>
            <a:ext cx="1910378" cy="433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5601" y="2516181"/>
            <a:ext cx="2120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предоставляемые бюджету городского округа, в целях </a:t>
            </a:r>
            <a:r>
              <a:rPr lang="ru-RU" alt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обязательств, возникающих при выполнении полномочий органов местного самоуправления по вопросам городского округа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46198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04361" y="1438571"/>
            <a:ext cx="26490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4490" y="2516181"/>
            <a:ext cx="2090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3958" y="2500743"/>
            <a:ext cx="212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предоставляемые бюджету городского округа из бюджетов других уровней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955" y="2500743"/>
            <a:ext cx="21964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физических и юридических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лиц, в том числе добровольные пожертвования</a:t>
            </a:r>
            <a:endParaRPr lang="ru-RU" altLang="ru-RU" sz="1400" b="1" dirty="0">
              <a:latin typeface="Arial" panose="020B0604020202020204" pitchFamily="34" charset="0"/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2212160" y="2376705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4455013" y="2382754"/>
            <a:ext cx="250972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6802497" y="2376705"/>
            <a:ext cx="2650935" cy="543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9455387" y="2385306"/>
            <a:ext cx="284315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60338" y="1438571"/>
            <a:ext cx="21964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56" y="5131190"/>
            <a:ext cx="2815365" cy="158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777381" y="224403"/>
            <a:ext cx="761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безвозмездным поступлениям бюджета относятся</a:t>
            </a:r>
            <a:endParaRPr lang="ru-RU" altLang="ru-RU" sz="2400" i="1" dirty="0">
              <a:latin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8899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5114" y="2377759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5083" y="2541986"/>
            <a:ext cx="1838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01095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83672" y="1165220"/>
            <a:ext cx="100101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72" y="3267246"/>
            <a:ext cx="978098" cy="927964"/>
          </a:xfrm>
          <a:prstGeom prst="rect">
            <a:avLst/>
          </a:prstGeom>
        </p:spPr>
      </p:pic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672" y="3422435"/>
            <a:ext cx="1030369" cy="77277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1130909"/>
            <a:ext cx="1370330" cy="934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336" y="3207149"/>
            <a:ext cx="73814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город Тула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008" y="2250724"/>
            <a:ext cx="1121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99685" y="4433115"/>
            <a:ext cx="1884440" cy="7484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бюджетной классификации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27629" y="5016211"/>
            <a:ext cx="1713102" cy="8185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</a:t>
            </a:r>
            <a:endPara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распорядителям бюджетных </a:t>
            </a:r>
            <a:r>
              <a:rPr lang="ru-RU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61014" y="4469081"/>
            <a:ext cx="1703797" cy="7125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65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094444" y="75122"/>
            <a:ext cx="7646126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«расходы бюджета»?</a:t>
            </a:r>
          </a:p>
        </p:txBody>
      </p:sp>
    </p:spTree>
    <p:extLst>
      <p:ext uri="{BB962C8B-B14F-4D97-AF65-F5344CB8AC3E}">
        <p14:creationId xmlns:p14="http://schemas.microsoft.com/office/powerpoint/2010/main" val="10599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569033" y="809889"/>
            <a:ext cx="1222375" cy="370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916178251"/>
              </p:ext>
            </p:extLst>
          </p:nvPr>
        </p:nvGraphicFramePr>
        <p:xfrm>
          <a:off x="748939" y="1194206"/>
          <a:ext cx="11042469" cy="566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136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51754" y="101919"/>
            <a:ext cx="10201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основных параметров бюджета муниципального образования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Тула за 2019-20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367"/>
            <a:ext cx="12192000" cy="68644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4670" y="67478"/>
            <a:ext cx="786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исполнения бюджета по городам ЦФО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01.01.2023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26621"/>
              </p:ext>
            </p:extLst>
          </p:nvPr>
        </p:nvGraphicFramePr>
        <p:xfrm>
          <a:off x="475858" y="735265"/>
          <a:ext cx="11336700" cy="6061314"/>
        </p:xfrm>
        <a:graphic>
          <a:graphicData uri="http://schemas.openxmlformats.org/drawingml/2006/table">
            <a:tbl>
              <a:tblPr/>
              <a:tblGrid>
                <a:gridCol w="946786">
                  <a:extLst>
                    <a:ext uri="{9D8B030D-6E8A-4147-A177-3AD203B41FA5}">
                      <a16:colId xmlns="" xmlns:a16="http://schemas.microsoft.com/office/drawing/2014/main" val="3881950304"/>
                    </a:ext>
                  </a:extLst>
                </a:gridCol>
                <a:gridCol w="922054">
                  <a:extLst>
                    <a:ext uri="{9D8B030D-6E8A-4147-A177-3AD203B41FA5}">
                      <a16:colId xmlns="" xmlns:a16="http://schemas.microsoft.com/office/drawing/2014/main" val="4264291292"/>
                    </a:ext>
                  </a:extLst>
                </a:gridCol>
                <a:gridCol w="946786">
                  <a:extLst>
                    <a:ext uri="{9D8B030D-6E8A-4147-A177-3AD203B41FA5}">
                      <a16:colId xmlns="" xmlns:a16="http://schemas.microsoft.com/office/drawing/2014/main" val="2421424528"/>
                    </a:ext>
                  </a:extLst>
                </a:gridCol>
                <a:gridCol w="946786">
                  <a:extLst>
                    <a:ext uri="{9D8B030D-6E8A-4147-A177-3AD203B41FA5}">
                      <a16:colId xmlns="" xmlns:a16="http://schemas.microsoft.com/office/drawing/2014/main" val="273905687"/>
                    </a:ext>
                  </a:extLst>
                </a:gridCol>
                <a:gridCol w="946786">
                  <a:extLst>
                    <a:ext uri="{9D8B030D-6E8A-4147-A177-3AD203B41FA5}">
                      <a16:colId xmlns="" xmlns:a16="http://schemas.microsoft.com/office/drawing/2014/main" val="3283318013"/>
                    </a:ext>
                  </a:extLst>
                </a:gridCol>
                <a:gridCol w="946786">
                  <a:extLst>
                    <a:ext uri="{9D8B030D-6E8A-4147-A177-3AD203B41FA5}">
                      <a16:colId xmlns="" xmlns:a16="http://schemas.microsoft.com/office/drawing/2014/main" val="3993586574"/>
                    </a:ext>
                  </a:extLst>
                </a:gridCol>
                <a:gridCol w="946786">
                  <a:extLst>
                    <a:ext uri="{9D8B030D-6E8A-4147-A177-3AD203B41FA5}">
                      <a16:colId xmlns="" xmlns:a16="http://schemas.microsoft.com/office/drawing/2014/main" val="3032419791"/>
                    </a:ext>
                  </a:extLst>
                </a:gridCol>
                <a:gridCol w="946786">
                  <a:extLst>
                    <a:ext uri="{9D8B030D-6E8A-4147-A177-3AD203B41FA5}">
                      <a16:colId xmlns="" xmlns:a16="http://schemas.microsoft.com/office/drawing/2014/main" val="428436720"/>
                    </a:ext>
                  </a:extLst>
                </a:gridCol>
                <a:gridCol w="946786">
                  <a:extLst>
                    <a:ext uri="{9D8B030D-6E8A-4147-A177-3AD203B41FA5}">
                      <a16:colId xmlns="" xmlns:a16="http://schemas.microsoft.com/office/drawing/2014/main" val="643057212"/>
                    </a:ext>
                  </a:extLst>
                </a:gridCol>
                <a:gridCol w="946786">
                  <a:extLst>
                    <a:ext uri="{9D8B030D-6E8A-4147-A177-3AD203B41FA5}">
                      <a16:colId xmlns="" xmlns:a16="http://schemas.microsoft.com/office/drawing/2014/main" val="4258166250"/>
                    </a:ext>
                  </a:extLst>
                </a:gridCol>
                <a:gridCol w="946786">
                  <a:extLst>
                    <a:ext uri="{9D8B030D-6E8A-4147-A177-3AD203B41FA5}">
                      <a16:colId xmlns="" xmlns:a16="http://schemas.microsoft.com/office/drawing/2014/main" val="1891598258"/>
                    </a:ext>
                  </a:extLst>
                </a:gridCol>
                <a:gridCol w="946786">
                  <a:extLst>
                    <a:ext uri="{9D8B030D-6E8A-4147-A177-3AD203B41FA5}">
                      <a16:colId xmlns="" xmlns:a16="http://schemas.microsoft.com/office/drawing/2014/main" val="3320015318"/>
                    </a:ext>
                  </a:extLst>
                </a:gridCol>
              </a:tblGrid>
              <a:tr h="3044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города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всего, млн. руб.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 всего,                             млн. руб.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Расходы, всего, млн. руб.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налоговых и неналоговых доходов, %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5618952"/>
                  </a:ext>
                </a:extLst>
              </a:tr>
              <a:tr h="734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                  на 2022 год (уточненный)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         на 01.01.2023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годового плана, 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                  на 2022 год (уточненный)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         на 01.01.2023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годового плана, 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                  на 2022 год (уточненный)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          на 01.01.2023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исполнения годового плана, 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4715840"/>
                  </a:ext>
                </a:extLst>
              </a:tr>
              <a:tr h="188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4896113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Белгород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19 993,10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19 875,00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99,41%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5 628,80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6 053,70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107,55%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19 993,10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19 367,00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96,87%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30,46%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1466340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Брянск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17 690,63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16 522,14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93,39%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3 660,18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3 737,31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102,11%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18 313,07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16 937,31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92,49%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22,62%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2265747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Владимир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11 257,33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11 418,92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101,44%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4 505,33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4 652,45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103,27%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11 445,91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11 030,78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96,37%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40,74%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4812503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Воронеж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39 391,50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39 027,19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99,08%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12 217,02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12 270,00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100,43%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39 228,75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35 116,54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89,52%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31,44%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6640941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Иваново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10 498,20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10 313,40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98,24%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3 898,30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4 049,60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103,88%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10 713,50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10 297,80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96,12%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39,27%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698837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Калуга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16 825,31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16 798,04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99,84%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6 459,47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6 516,24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100,88%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17 433,41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17 276,17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99,10%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38,79%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8017830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Кострома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12 014,00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11 014,20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91,68%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4 317,50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4 411,50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102,18%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12 439,20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11 018,90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88,58%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40,05%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7821620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Курск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18 319,47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18 969,16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103,55%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5 320,87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5 747,27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108,01%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19 864,76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19 250,56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96,91%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30,30%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2272365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Липецк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19 208,84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19 316,29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100,56%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6 421,92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6 694,64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104,25%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19 968,24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18 768,72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93,99%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34,66%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867736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Орел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13 240,40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12 536,10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94,68%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2 954,50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2 829,30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95,76%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14 347,10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12 715,70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88,63%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22,57%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0873032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Рязань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18 036,79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18 477,71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102,44%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5 754,07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6 285,29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109,23%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18 769,46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18 656,81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99,40%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34,02%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1760055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Смоленск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9 762,37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9 713,19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99,50%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3 811,99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4 053,10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106,33%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10 099,30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9 339,68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92,48%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41,73%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849188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Тамбов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10 686,85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10 492,89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98,19%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3 200,61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3 236,82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101,13%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10 691,70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10 401,69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97,29%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30,85%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7007633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Тверь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10 806,78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10 950,64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101,33%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4 874,76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5 014,74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102,87%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11 171,26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11 072,19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99,11%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45,79%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1559517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Тула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22 946,80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24 290,30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105,85%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11 367,43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11 986,99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105,45%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25 623,98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24 841,12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96,94%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49,35%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5806801"/>
                  </a:ext>
                </a:extLst>
              </a:tr>
              <a:tr h="297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502" marR="6502" marT="6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Ярославль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28 500,91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27 859,49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97,75%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8 620,07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8 691,02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100,82%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28 389,74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27 678,38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97,49%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31,20%</a:t>
                      </a:r>
                    </a:p>
                  </a:txBody>
                  <a:tcPr marL="6502" marR="6502" marT="65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13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7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2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2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2|3.7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12919</TotalTime>
  <Words>7239</Words>
  <Application>Microsoft Office PowerPoint</Application>
  <PresentationFormat>Широкоэкранный</PresentationFormat>
  <Paragraphs>1806</Paragraphs>
  <Slides>40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Субвенции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RazancevaVV</dc:creator>
  <cp:lastModifiedBy>MakarovaLV</cp:lastModifiedBy>
  <cp:revision>1674</cp:revision>
  <cp:lastPrinted>2021-06-01T08:38:45Z</cp:lastPrinted>
  <dcterms:created xsi:type="dcterms:W3CDTF">2017-05-31T06:36:14Z</dcterms:created>
  <dcterms:modified xsi:type="dcterms:W3CDTF">2023-05-31T14:32:28Z</dcterms:modified>
</cp:coreProperties>
</file>