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3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296" r:id="rId4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63" d="100"/>
          <a:sy n="63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сл.15-17'!$C$5</c:f>
              <c:strCache>
                <c:ptCount val="1"/>
                <c:pt idx="0">
                  <c:v>2023 год
факт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  <c:numCache>
                <c:formatCode>#\ ##0.0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-920.69999999999709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сл.15-17'!$D$5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31326.799999999999</c:v>
                </c:pt>
                <c:pt idx="1">
                  <c:v>32750.5</c:v>
                </c:pt>
                <c:pt idx="2">
                  <c:v>-1423.7000000000007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сл.15-17'!$B$5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</c:numRef>
          </c:val>
        </c:ser>
        <c:ser>
          <c:idx val="4"/>
          <c:order val="4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27795.8</c:v>
                </c:pt>
                <c:pt idx="1">
                  <c:v>28490.2</c:v>
                </c:pt>
                <c:pt idx="2">
                  <c:v>-694.40000000000146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сл.15-17'!$F$5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29050.2</c:v>
                </c:pt>
                <c:pt idx="1">
                  <c:v>29594</c:v>
                </c:pt>
                <c:pt idx="2">
                  <c:v>-543.79999999999927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84855976"/>
        <c:axId val="484856368"/>
      </c:barChart>
      <c:catAx>
        <c:axId val="48485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alpha val="96000"/>
              </a:sysClr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84856368"/>
        <c:crosses val="autoZero"/>
        <c:auto val="1"/>
        <c:lblAlgn val="ctr"/>
        <c:lblOffset val="100"/>
        <c:tickLblSkip val="1"/>
        <c:noMultiLvlLbl val="0"/>
      </c:catAx>
      <c:valAx>
        <c:axId val="484856368"/>
        <c:scaling>
          <c:orientation val="minMax"/>
          <c:max val="34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84855976"/>
        <c:crosses val="autoZero"/>
        <c:crossBetween val="between"/>
        <c:majorUnit val="2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593164958299778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0974195642277736"/>
          <c:w val="0.83289176792099695"/>
          <c:h val="0.75500016201093278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#\ ##0.0</c:formatCode>
                <c:ptCount val="4"/>
                <c:pt idx="0">
                  <c:v>12062.8</c:v>
                </c:pt>
                <c:pt idx="1">
                  <c:v>14900.2</c:v>
                </c:pt>
                <c:pt idx="2">
                  <c:v>15223.3</c:v>
                </c:pt>
                <c:pt idx="3">
                  <c:v>17073.099999999999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сл.15-17'!$D$14:$D$17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82999472"/>
        <c:axId val="482999864"/>
      </c:lineChart>
      <c:catAx>
        <c:axId val="48299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82999864"/>
        <c:crosses val="autoZero"/>
        <c:auto val="1"/>
        <c:lblAlgn val="ctr"/>
        <c:lblOffset val="100"/>
        <c:noMultiLvlLbl val="0"/>
      </c:catAx>
      <c:valAx>
        <c:axId val="48299986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829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сл.15-17'!$A$2:$A$5</c:f>
              <c:strCache>
                <c:ptCount val="4"/>
                <c:pt idx="0">
                  <c:v> 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сл.15-17'!$B$2:$B$5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сл.15-17'!$A$2:$A$5</c:f>
              <c:strCache>
                <c:ptCount val="4"/>
                <c:pt idx="0">
                  <c:v> 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сл.15-17'!$C$2:$C$5</c:f>
              <c:numCache>
                <c:formatCode>#\ ##0.0</c:formatCode>
                <c:ptCount val="4"/>
                <c:pt idx="0">
                  <c:v>1516.3</c:v>
                </c:pt>
                <c:pt idx="1">
                  <c:v>1209.0999999999999</c:v>
                </c:pt>
                <c:pt idx="2">
                  <c:v>1040</c:v>
                </c:pt>
                <c:pt idx="3">
                  <c:v>1038.3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87136800"/>
        <c:axId val="487137192"/>
      </c:lineChart>
      <c:catAx>
        <c:axId val="4871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87137192"/>
        <c:crosses val="autoZero"/>
        <c:auto val="1"/>
        <c:lblAlgn val="ctr"/>
        <c:lblOffset val="100"/>
        <c:noMultiLvlLbl val="0"/>
      </c:catAx>
      <c:valAx>
        <c:axId val="487137192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8713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425634734167E-2"/>
          <c:y val="0.17851012353225038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F9A5A88C-55C4-4F4A-BA2A-B210D467E97E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23DF1E5-08EA-48C5-AD8F-E5384D37FCFF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2590D14D-5C9B-47FE-AEFD-3F31AF223DA8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0.12128669791300896</c:v>
                </c:pt>
                <c:pt idx="1">
                  <c:v>0.50312208973908801</c:v>
                </c:pt>
                <c:pt idx="2">
                  <c:v>0.16793636738370407</c:v>
                </c:pt>
                <c:pt idx="3">
                  <c:v>3.1959817407367828E-2</c:v>
                </c:pt>
                <c:pt idx="4">
                  <c:v>0.1756950275568312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12,1%</c:v>
                  </c:pt>
                  <c:pt idx="1">
                    <c:v>50,3%</c:v>
                  </c:pt>
                  <c:pt idx="2">
                    <c:v>16,8%</c:v>
                  </c:pt>
                  <c:pt idx="3">
                    <c:v>3,2%</c:v>
                  </c:pt>
                  <c:pt idx="4">
                    <c:v>17,6%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2C6DFEA-4D2B-47FC-A5A5-ED0A7B417536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57FF6D9F-FD92-4E9F-9990-99918424C48E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B3689B48-6812-409B-84F3-1E28E1CD193E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10,2%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7.4057044176594061E-2</c:v>
                </c:pt>
                <c:pt idx="1">
                  <c:v>0.56157906929400281</c:v>
                </c:pt>
                <c:pt idx="2">
                  <c:v>0.1758043116580438</c:v>
                </c:pt>
                <c:pt idx="3">
                  <c:v>8.6187531151062466E-2</c:v>
                </c:pt>
                <c:pt idx="4">
                  <c:v>0.1023720437202968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7,4%</c:v>
                  </c:pt>
                  <c:pt idx="1">
                    <c:v>56,2%</c:v>
                  </c:pt>
                  <c:pt idx="2">
                    <c:v>17,6%</c:v>
                  </c:pt>
                  <c:pt idx="3">
                    <c:v>8,6%</c:v>
                  </c:pt>
                  <c:pt idx="4">
                    <c:v>10,2%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A59A96D6-8CD7-4321-8D98-A39C67C576E9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0A161CFA-D4F1-4BE9-AC54-271CE66FC0D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FB678CB1-437E-4C50-9902-20E37093D32B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0.10460228424680679</c:v>
                </c:pt>
                <c:pt idx="1">
                  <c:v>0.55118267216327632</c:v>
                </c:pt>
                <c:pt idx="2">
                  <c:v>0.13638575386902749</c:v>
                </c:pt>
                <c:pt idx="3">
                  <c:v>0.1005575454484017</c:v>
                </c:pt>
                <c:pt idx="4">
                  <c:v>0.10727174427248766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10,5%</c:v>
                  </c:pt>
                  <c:pt idx="1">
                    <c:v>55,1%</c:v>
                  </c:pt>
                  <c:pt idx="2">
                    <c:v>13,6%</c:v>
                  </c:pt>
                  <c:pt idx="3">
                    <c:v>10,1%</c:v>
                  </c:pt>
                  <c:pt idx="4">
                    <c:v>10,7%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155305901723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2.4761815263755899E-3"/>
                  <c:y val="-0.19753411820447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-920,7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151732328710954E-2"/>
                      <c:h val="0.403821432119259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-920.7</c:v>
                </c:pt>
                <c:pt idx="1">
                  <c:v>-1423.7</c:v>
                </c:pt>
                <c:pt idx="2" formatCode="0.0">
                  <c:v>-694.4</c:v>
                </c:pt>
                <c:pt idx="3" formatCode="General">
                  <c:v>-543.79999999999995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3894904"/>
        <c:axId val="523895296"/>
        <c:axId val="0"/>
      </c:bar3DChart>
      <c:catAx>
        <c:axId val="5238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523895296"/>
        <c:crosses val="autoZero"/>
        <c:auto val="1"/>
        <c:lblAlgn val="ctr"/>
        <c:lblOffset val="100"/>
        <c:noMultiLvlLbl val="0"/>
      </c:catAx>
      <c:valAx>
        <c:axId val="523895296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523894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26 574,4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12062.8</c:v>
                </c:pt>
                <c:pt idx="1">
                  <c:v>1516.3</c:v>
                </c:pt>
                <c:pt idx="2">
                  <c:v>12995.3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31 326,8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47,5%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48,6</a:t>
                    </a:r>
                  </a:p>
                  <a:p>
                    <a:r>
                      <a:rPr lang="en-US" dirty="0" smtClean="0"/>
                      <a:t>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14900.2</c:v>
                </c:pt>
                <c:pt idx="1">
                  <c:v>1209.0999999999999</c:v>
                </c:pt>
                <c:pt idx="2">
                  <c:v>15217.5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27 795,8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54,8%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41,5%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15223.3</c:v>
                </c:pt>
                <c:pt idx="1">
                  <c:v>1040</c:v>
                </c:pt>
                <c:pt idx="2">
                  <c:v>11532.5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29 050,2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3,6 %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37,6 %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17073.099999999999</c:v>
                </c:pt>
                <c:pt idx="1">
                  <c:v>1038.3</c:v>
                </c:pt>
                <c:pt idx="2">
                  <c:v>10938.8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№ 2публ. сл.15-17'!$A$6</c:f>
              <c:strCache>
                <c:ptCount val="1"/>
                <c:pt idx="0">
                  <c:v>Объем муниципального долга по коммерческим кредитам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№ 2публ. сл.15-17'!$B$5:$F$5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 2публ. сл.15-17'!$B$6:$F$6</c:f>
              <c:numCache>
                <c:formatCode>#\ ##0.0</c:formatCode>
                <c:ptCount val="4"/>
                <c:pt idx="0">
                  <c:v>3429.5</c:v>
                </c:pt>
                <c:pt idx="1">
                  <c:v>4785.7</c:v>
                </c:pt>
                <c:pt idx="2">
                  <c:v>6237.9</c:v>
                </c:pt>
                <c:pt idx="3">
                  <c:v>7540.1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сл.15-17'!$A$7</c:f>
              <c:strCache>
                <c:ptCount val="1"/>
                <c:pt idx="0">
                  <c:v>Объем муниципального долга по бюджетным кредитам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№ 2публ. сл.15-17'!$B$5:$F$5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 2публ. сл.15-17'!$B$7:$F$7</c:f>
              <c:numCache>
                <c:formatCode>#\ ##0.0</c:formatCode>
                <c:ptCount val="4"/>
                <c:pt idx="0">
                  <c:v>3088.9</c:v>
                </c:pt>
                <c:pt idx="1">
                  <c:v>3088.9</c:v>
                </c:pt>
                <c:pt idx="2">
                  <c:v>2316.6999999999998</c:v>
                </c:pt>
                <c:pt idx="3">
                  <c:v>1544.4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5803896"/>
        <c:axId val="485804288"/>
        <c:axId val="0"/>
      </c:bar3DChart>
      <c:catAx>
        <c:axId val="48580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804288"/>
        <c:crosses val="autoZero"/>
        <c:auto val="1"/>
        <c:lblAlgn val="ctr"/>
        <c:lblOffset val="100"/>
        <c:noMultiLvlLbl val="0"/>
      </c:catAx>
      <c:valAx>
        <c:axId val="485804288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8038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0.0</c:formatCode>
                <c:ptCount val="4"/>
                <c:pt idx="0">
                  <c:v>52.6</c:v>
                </c:pt>
                <c:pt idx="1">
                  <c:v>57</c:v>
                </c:pt>
                <c:pt idx="2">
                  <c:v>52.7</c:v>
                </c:pt>
                <c:pt idx="3">
                  <c:v>54.8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82996336"/>
        <c:axId val="482996728"/>
      </c:lineChart>
      <c:catAx>
        <c:axId val="4829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82996728"/>
        <c:crosses val="autoZero"/>
        <c:auto val="1"/>
        <c:lblAlgn val="ctr"/>
        <c:lblOffset val="100"/>
        <c:noMultiLvlLbl val="0"/>
      </c:catAx>
      <c:valAx>
        <c:axId val="482996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8299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0.0</c:formatCode>
                <c:ptCount val="4"/>
                <c:pt idx="0">
                  <c:v>49.5</c:v>
                </c:pt>
                <c:pt idx="1">
                  <c:v>54.5</c:v>
                </c:pt>
                <c:pt idx="2">
                  <c:v>51.4</c:v>
                </c:pt>
                <c:pt idx="3">
                  <c:v>53.8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82997512"/>
        <c:axId val="482997904"/>
      </c:lineChart>
      <c:catAx>
        <c:axId val="48299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482997904"/>
        <c:crosses val="autoZero"/>
        <c:auto val="1"/>
        <c:lblAlgn val="ctr"/>
        <c:lblOffset val="100"/>
        <c:noMultiLvlLbl val="0"/>
      </c:catAx>
      <c:valAx>
        <c:axId val="482997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82997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0.21248</cdr:x>
      <cdr:y>0.20049</cdr:y>
    </cdr:from>
    <cdr:to>
      <cdr:x>0.27958</cdr:x>
      <cdr:y>0.27499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41793" y="984350"/>
          <a:ext cx="802640" cy="365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0.46088</cdr:x>
      <cdr:y>0.78867</cdr:y>
    </cdr:from>
    <cdr:to>
      <cdr:x>0.53426</cdr:x>
      <cdr:y>0.88147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H="1" flipV="1">
          <a:off x="5424261" y="3755212"/>
          <a:ext cx="863600" cy="441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8,8 %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1217" cy="499113"/>
          </a:xfrm>
          <a:prstGeom prst="rect">
            <a:avLst/>
          </a:prstGeom>
        </p:spPr>
        <p:txBody>
          <a:bodyPr vert="horz" lIns="91523" tIns="45759" rIns="91523" bIns="457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7"/>
            <a:ext cx="2951217" cy="499113"/>
          </a:xfrm>
          <a:prstGeom prst="rect">
            <a:avLst/>
          </a:prstGeom>
        </p:spPr>
        <p:txBody>
          <a:bodyPr vert="horz" lIns="91523" tIns="45759" rIns="91523" bIns="45759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3" tIns="45759" rIns="91523" bIns="457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9" y="4784494"/>
            <a:ext cx="5447666" cy="3913425"/>
          </a:xfrm>
          <a:prstGeom prst="rect">
            <a:avLst/>
          </a:prstGeom>
        </p:spPr>
        <p:txBody>
          <a:bodyPr vert="horz" lIns="91523" tIns="45759" rIns="91523" bIns="4575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1819"/>
            <a:ext cx="2951217" cy="499113"/>
          </a:xfrm>
          <a:prstGeom prst="rect">
            <a:avLst/>
          </a:prstGeom>
        </p:spPr>
        <p:txBody>
          <a:bodyPr vert="horz" lIns="91523" tIns="45759" rIns="91523" bIns="457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9"/>
            <a:ext cx="2951217" cy="499113"/>
          </a:xfrm>
          <a:prstGeom prst="rect">
            <a:avLst/>
          </a:prstGeom>
        </p:spPr>
        <p:txBody>
          <a:bodyPr vert="horz" lIns="91523" tIns="45759" rIns="91523" bIns="45759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714" indent="-2843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258" indent="-2271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585" indent="-2271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1735" indent="-2271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9297" indent="-227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857" indent="-227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417" indent="-227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1979" indent="-2271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30.09.2024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emf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2025-2026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26.09.2024 № 1/17)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34103316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36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6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867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12 995,3 (48,9%)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4442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15 217,5 (48,6%)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867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1516,3 (5,7%)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4409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1 209,1 (3,9%)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9867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12 062,8 (45,4%)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4525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14 900,2 (47,5%)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83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8245" y="670782"/>
            <a:ext cx="1915886" cy="1299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факт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487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36581" y="89568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56330720"/>
              </p:ext>
            </p:extLst>
          </p:nvPr>
        </p:nvGraphicFramePr>
        <p:xfrm>
          <a:off x="27737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137438997"/>
              </p:ext>
            </p:extLst>
          </p:nvPr>
        </p:nvGraphicFramePr>
        <p:xfrm>
          <a:off x="34745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0321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883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321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074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0707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3328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677412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15 223,3(54,8%)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77486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1 040,0 (3,7%)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77486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11 532,5(41,5%)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990832382"/>
              </p:ext>
            </p:extLst>
          </p:nvPr>
        </p:nvGraphicFramePr>
        <p:xfrm>
          <a:off x="684659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687040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8162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9262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17 073,1 (58,8%)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1 038,3 (3,6%)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10 938,8(37,6%)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228106536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332853"/>
              </p:ext>
            </p:extLst>
          </p:nvPr>
        </p:nvGraphicFramePr>
        <p:xfrm>
          <a:off x="150607" y="925158"/>
          <a:ext cx="11726433" cy="4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44" y="72326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4829" y="-28876"/>
            <a:ext cx="8087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структура 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8240" y="5779658"/>
            <a:ext cx="1022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01.09.2024 года объем муниципального долга составляет 7 463,4 млн. 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кредиты – 3 729,5 млн. руб., бюджетные кредиты – 3 733,9 млн. руб.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32160" y="793251"/>
            <a:ext cx="111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829" y="176784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6 518,4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440" y="1380159"/>
            <a:ext cx="79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7 874,6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189" y="1072382"/>
            <a:ext cx="86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8 554,6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9859" y="947057"/>
            <a:ext cx="81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9 084,6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sz="1600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600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057154888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7443617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21831"/>
              </p:ext>
            </p:extLst>
          </p:nvPr>
        </p:nvGraphicFramePr>
        <p:xfrm>
          <a:off x="365759" y="1148079"/>
          <a:ext cx="11277600" cy="33908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92231"/>
                <a:gridCol w="984552"/>
                <a:gridCol w="1020354"/>
                <a:gridCol w="921899"/>
                <a:gridCol w="1002453"/>
                <a:gridCol w="930849"/>
                <a:gridCol w="1038255"/>
                <a:gridCol w="904418"/>
                <a:gridCol w="1082589"/>
              </a:tblGrid>
              <a:tr h="521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4012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8 117,2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9 730,1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9 520,2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10 586,5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6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2,4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2 087,5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3 084,2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4 358,7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84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1 473,8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699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477598291"/>
              </p:ext>
            </p:extLst>
          </p:nvPr>
        </p:nvGraphicFramePr>
        <p:xfrm>
          <a:off x="365759" y="4886797"/>
          <a:ext cx="11623042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18050"/>
              </p:ext>
            </p:extLst>
          </p:nvPr>
        </p:nvGraphicFramePr>
        <p:xfrm>
          <a:off x="365760" y="1070790"/>
          <a:ext cx="11460481" cy="35281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2837"/>
                <a:gridCol w="1053923"/>
                <a:gridCol w="1009701"/>
                <a:gridCol w="1033379"/>
                <a:gridCol w="1011819"/>
                <a:gridCol w="875198"/>
                <a:gridCol w="1216064"/>
                <a:gridCol w="847559"/>
                <a:gridCol w="1170001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398891768"/>
              </p:ext>
            </p:extLst>
          </p:nvPr>
        </p:nvGraphicFramePr>
        <p:xfrm>
          <a:off x="365760" y="4965134"/>
          <a:ext cx="11460482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4553" y="848740"/>
            <a:ext cx="2805682" cy="592820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45832" y="841459"/>
            <a:ext cx="2359338" cy="5917775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1" y="848740"/>
            <a:ext cx="2243561" cy="590364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14800" y="729419"/>
            <a:ext cx="3874535" cy="874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7904481" y="5594528"/>
            <a:ext cx="1977400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229,1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1" y="5594527"/>
            <a:ext cx="1857635" cy="10888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226,5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7904481" y="4772030"/>
            <a:ext cx="1977399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2 260,0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804829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023,3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7904481" y="3990969"/>
            <a:ext cx="1977399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8 993,1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746760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9 635,6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120641" y="1848256"/>
            <a:ext cx="1960879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15 217,5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7904481" y="1850058"/>
            <a:ext cx="1804384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11 532,5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10 938,8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-28952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5120641" y="3617205"/>
            <a:ext cx="2042159" cy="39188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 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120641" y="4058420"/>
            <a:ext cx="2042159" cy="37707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 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093621" y="4542862"/>
            <a:ext cx="2096198" cy="6491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3 000,3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160" y="841460"/>
            <a:ext cx="3673506" cy="593548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527846" y="5720239"/>
            <a:ext cx="3234826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9,2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518160" y="4551452"/>
            <a:ext cx="3244512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 </a:t>
            </a:r>
            <a:r>
              <a:rPr lang="ru-RU" sz="11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2,7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497793" y="4126948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527846" y="3655252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94467" y="898147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504376" y="3286320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3 038,8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785289" y="2745248"/>
            <a:ext cx="977382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2 303,9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623922" y="2745247"/>
            <a:ext cx="1037998" cy="5107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7 478,1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527846" y="2735090"/>
            <a:ext cx="1034391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222912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861046" y="1659970"/>
            <a:ext cx="2605322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</a:t>
            </a:r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995,3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746759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7904480" y="3287107"/>
            <a:ext cx="1977401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5120641" y="3172271"/>
            <a:ext cx="2042159" cy="3513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167,9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5120641" y="5317058"/>
            <a:ext cx="2113280" cy="6064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от негосударственных организаций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5120641" y="6045200"/>
            <a:ext cx="2096197" cy="6381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46766"/>
              </p:ext>
            </p:extLst>
          </p:nvPr>
        </p:nvGraphicFramePr>
        <p:xfrm>
          <a:off x="101600" y="991173"/>
          <a:ext cx="11998961" cy="544378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44863"/>
                <a:gridCol w="6999876"/>
                <a:gridCol w="1603579"/>
                <a:gridCol w="907980"/>
                <a:gridCol w="956814"/>
                <a:gridCol w="885849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32 750,5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594,0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3 972,2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2 109,9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3 095,6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5 893,3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5 754,1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3 174,6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5 008,7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474,0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154,1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19628078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1925156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14955314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05265"/>
              </p:ext>
            </p:extLst>
          </p:nvPr>
        </p:nvGraphicFramePr>
        <p:xfrm>
          <a:off x="82378" y="1076412"/>
          <a:ext cx="12027243" cy="56157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7935"/>
                <a:gridCol w="1086332"/>
                <a:gridCol w="1258529"/>
                <a:gridCol w="1052052"/>
                <a:gridCol w="963561"/>
                <a:gridCol w="1018834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Итоги (факт)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538297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536 037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528 713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98,81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99,58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организаций)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581 872,29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634 822,67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663 399,69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696 579,67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915,82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9 554,49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10 170,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10 984,18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111,48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107,16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106,45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15 098,99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15 808,64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16 520,03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17 246,91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104,40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126 920,00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135 800,18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145 197,10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155 217,70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55 979,97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294,73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871,66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684,52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109,49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82 603 366,01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698 495,88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94 417</a:t>
                      </a:r>
                      <a:r>
                        <a:rPr lang="ru-RU" sz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134,21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98 477 070,98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683 405,98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081 342,69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019 974,07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13 833 396,12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Справочно: сальдо прибылей и убытков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919 960,03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74 617 153,19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397 160,14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84 643 674,86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программах, проектах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 в бюджетном прогнозе.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2024 году муниципальное образование город Тула участвует в реализации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ведомственного проекта «Предоставление межбюджетных трансфертов бюджетам муниципальных образований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проекте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бюджета предусмотрены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бюджетные ассигнования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реализацию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«Современная школа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«Успех каждого ребенка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«Цифровая образовательная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«Патриотическое воспитание граждан Российской Федерации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муниципальных 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качественно нового уровня развития инфраструктуры культуры» («Культурная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»),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«Формирование комфортной городской среды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бюджетных кредитов, предоставляемых Федеральным казначейством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n w="0"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38697"/>
              </p:ext>
            </p:extLst>
          </p:nvPr>
        </p:nvGraphicFramePr>
        <p:xfrm>
          <a:off x="-1" y="856582"/>
          <a:ext cx="12192001" cy="1834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14 605,8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4 324,5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541,0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4 722,9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8 461,5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812,2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7 815,1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1 111,9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1 174,9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1 240,4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43662"/>
              </p:ext>
            </p:extLst>
          </p:nvPr>
        </p:nvGraphicFramePr>
        <p:xfrm>
          <a:off x="0" y="2673959"/>
          <a:ext cx="12192001" cy="41527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588,9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16 327,7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15 999,5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16 311,7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99160"/>
            <a:ext cx="11711891" cy="5658415"/>
            <a:chOff x="67488" y="161788"/>
            <a:chExt cx="10718680" cy="5477375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10 261,9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2 231,3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330,0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500,6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3 268,1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1 179,0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2 356,8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1 649,0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509,1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226,1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1 016,0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50,0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6606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399,7</a:t>
                </a: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421384" y="161788"/>
              <a:ext cx="9364784" cy="75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2024 году </a:t>
              </a:r>
            </a:p>
            <a:p>
              <a:pPr algn="ctr"/>
              <a:r>
                <a:rPr lang="ru-RU" sz="1400" b="1" dirty="0">
                  <a:ln w="0"/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(решение Тульской городской Думы от </a:t>
              </a:r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26.09.2024 № 1/17</a:t>
              </a:r>
              <a:r>
                <a:rPr lang="ru-RU" sz="1400" b="1" dirty="0" smtClean="0">
                  <a:ln w="0"/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)</a:t>
              </a:r>
              <a:endParaRPr lang="ru-RU" sz="1400" b="1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2 089,1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16 477,5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14 666,5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224,4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767,7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818,9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75,4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114,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8 446,5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4 288,7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1 105,8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1,8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76982" y="-29868"/>
            <a:ext cx="11916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sz="18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117,1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706,6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180,1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268,9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346,0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годах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38951"/>
              </p:ext>
            </p:extLst>
          </p:nvPr>
        </p:nvGraphicFramePr>
        <p:xfrm>
          <a:off x="-11135" y="884873"/>
          <a:ext cx="12025335" cy="597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19"/>
                <a:gridCol w="8214112"/>
                <a:gridCol w="774515"/>
                <a:gridCol w="801755"/>
                <a:gridCol w="927043"/>
                <a:gridCol w="799391"/>
              </a:tblGrid>
              <a:tr h="6870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образования»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098,2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942,0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3 604,1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44,0%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50,11%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701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1 238,5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669035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№ 1/17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40657"/>
              </p:ext>
            </p:extLst>
          </p:nvPr>
        </p:nvGraphicFramePr>
        <p:xfrm>
          <a:off x="0" y="101600"/>
          <a:ext cx="12192001" cy="675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78"/>
                <a:gridCol w="8433883"/>
                <a:gridCol w="763794"/>
                <a:gridCol w="817582"/>
                <a:gridCol w="839097"/>
                <a:gridCol w="821167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 и событийного туризма.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организации досуга, развитие событийного туризма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6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732,2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2,98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5723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810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«Обеспечение доступным, комфортным жильем отдельных категорий граждан муниципального образования город Тула»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41284"/>
              </p:ext>
            </p:extLst>
          </p:nvPr>
        </p:nvGraphicFramePr>
        <p:xfrm>
          <a:off x="1" y="-94816"/>
          <a:ext cx="12192000" cy="687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01"/>
                <a:gridCol w="8501969"/>
                <a:gridCol w="773170"/>
                <a:gridCol w="802994"/>
                <a:gridCol w="827828"/>
                <a:gridCol w="786438"/>
              </a:tblGrid>
              <a:tr h="67180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4570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0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«Развитие транспорта и повышение безопасности дорожного движения в муниципальном образовании город Тула на 2020-2026 годы»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3 193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461,7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2 313,9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8,96%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055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403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pPr algn="just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52010"/>
              </p:ext>
            </p:extLst>
          </p:nvPr>
        </p:nvGraphicFramePr>
        <p:xfrm>
          <a:off x="0" y="-113316"/>
          <a:ext cx="12191999" cy="697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575589"/>
                <a:gridCol w="757881"/>
                <a:gridCol w="799070"/>
                <a:gridCol w="782595"/>
                <a:gridCol w="807308"/>
              </a:tblGrid>
              <a:tr h="6495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86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муниципальном образовании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637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714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Тула»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386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232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99156"/>
              </p:ext>
            </p:extLst>
          </p:nvPr>
        </p:nvGraphicFramePr>
        <p:xfrm>
          <a:off x="0" y="77638"/>
          <a:ext cx="12191999" cy="68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575589"/>
                <a:gridCol w="757881"/>
                <a:gridCol w="799070"/>
                <a:gridCol w="782595"/>
                <a:gridCol w="807308"/>
              </a:tblGrid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муниципальной службы в администрации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651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Привлечение на муниципальную службу квалифицированных специалистов, укрепление кадрового потенциала.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и поддержка субъектов малого и среднего предпринимательства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2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66155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96"/>
                <a:gridCol w="8497486"/>
                <a:gridCol w="757881"/>
                <a:gridCol w="799070"/>
                <a:gridCol w="832629"/>
                <a:gridCol w="814939"/>
              </a:tblGrid>
              <a:tr h="69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6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«Комплексное благоустройство муниципального образования город Тула»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3 386,4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2 984,3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890,9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7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,43%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9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80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 имуществом муниципального образования город Тула»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149,2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079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0,59%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384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59361"/>
              </p:ext>
            </p:extLst>
          </p:nvPr>
        </p:nvGraphicFramePr>
        <p:xfrm>
          <a:off x="8626" y="-18978"/>
          <a:ext cx="12183373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5"/>
                <a:gridCol w="8511897"/>
                <a:gridCol w="757345"/>
                <a:gridCol w="798505"/>
                <a:gridCol w="822421"/>
                <a:gridCol w="823980"/>
              </a:tblGrid>
              <a:tr h="332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1331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21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Организация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планирования и исполнения бюджета, повышение качества управления муниципальными финансами, эффективности и прозрачности использования бюджетных средств.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95234"/>
              </p:ext>
            </p:extLst>
          </p:nvPr>
        </p:nvGraphicFramePr>
        <p:xfrm>
          <a:off x="8626" y="2922342"/>
          <a:ext cx="12183372" cy="393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5"/>
                <a:gridCol w="8511897"/>
                <a:gridCol w="757345"/>
                <a:gridCol w="798504"/>
                <a:gridCol w="822421"/>
                <a:gridCol w="823980"/>
              </a:tblGrid>
              <a:tr h="68299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0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5384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9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муниципальном  образовании  город  Тула»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7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09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6"/>
                <a:gridCol w="8496461"/>
                <a:gridCol w="757881"/>
                <a:gridCol w="823784"/>
                <a:gridCol w="807308"/>
                <a:gridCol w="799070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«Реализация проекта «Народный бюджет» в муниципальном образовании город Тула»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7874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65831"/>
              </p:ext>
            </p:extLst>
          </p:nvPr>
        </p:nvGraphicFramePr>
        <p:xfrm>
          <a:off x="1" y="-90410"/>
          <a:ext cx="12191998" cy="694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15"/>
                <a:gridCol w="8529227"/>
                <a:gridCol w="749643"/>
                <a:gridCol w="815546"/>
                <a:gridCol w="799071"/>
                <a:gridCol w="782596"/>
              </a:tblGrid>
              <a:tr h="654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62712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529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6234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492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44561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66"/>
                <a:gridCol w="8554018"/>
                <a:gridCol w="774010"/>
                <a:gridCol w="791179"/>
                <a:gridCol w="790832"/>
                <a:gridCol w="782595"/>
              </a:tblGrid>
              <a:tr h="781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2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70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726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7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76785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01"/>
                <a:gridCol w="8353513"/>
                <a:gridCol w="832021"/>
                <a:gridCol w="799070"/>
                <a:gridCol w="864972"/>
                <a:gridCol w="832021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0,36 %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4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01822"/>
              </p:ext>
            </p:extLst>
          </p:nvPr>
        </p:nvGraphicFramePr>
        <p:xfrm>
          <a:off x="0" y="0"/>
          <a:ext cx="12192002" cy="296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8476735"/>
                <a:gridCol w="774356"/>
                <a:gridCol w="832022"/>
                <a:gridCol w="807308"/>
                <a:gridCol w="823786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«Повышение качества жилищного фонда и создание комфортных условий для проживания населения муниципального образования город Тула»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60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78210"/>
              </p:ext>
            </p:extLst>
          </p:nvPr>
        </p:nvGraphicFramePr>
        <p:xfrm>
          <a:off x="0" y="2964790"/>
          <a:ext cx="12192001" cy="389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8"/>
                <a:gridCol w="8492545"/>
                <a:gridCol w="769595"/>
                <a:gridCol w="842252"/>
                <a:gridCol w="804951"/>
                <a:gridCol w="810100"/>
              </a:tblGrid>
              <a:tr h="7712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79,5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182,0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527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305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269,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81447"/>
              </p:ext>
            </p:extLst>
          </p:nvPr>
        </p:nvGraphicFramePr>
        <p:xfrm>
          <a:off x="0" y="265995"/>
          <a:ext cx="12191999" cy="659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40"/>
                <a:gridCol w="8461115"/>
                <a:gridCol w="766119"/>
                <a:gridCol w="807308"/>
                <a:gridCol w="823784"/>
                <a:gridCol w="790833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78623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216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«Доступная среда»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10894"/>
              </p:ext>
            </p:extLst>
          </p:nvPr>
        </p:nvGraphicFramePr>
        <p:xfrm>
          <a:off x="0" y="131806"/>
          <a:ext cx="12191999" cy="672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40"/>
                <a:gridCol w="8461115"/>
                <a:gridCol w="766119"/>
                <a:gridCol w="807308"/>
                <a:gridCol w="823784"/>
                <a:gridCol w="790833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351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Тула»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687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013,6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25 825,2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5 175,3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2022 год (факт) – 544786 чел.;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2023 год (факт) – 538297 чел. (данные Росстата);</a:t>
            </a:r>
            <a:endParaRPr lang="ru-RU" alt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536037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532119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528713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07177905"/>
              </p:ext>
            </p:extLst>
          </p:nvPr>
        </p:nvGraphicFramePr>
        <p:xfrm>
          <a:off x="255179" y="1543295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84507" y="3439497"/>
            <a:ext cx="629013" cy="40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59170" y="3158873"/>
            <a:ext cx="1002261" cy="39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3,0%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9171" y="417375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887" y="6069953"/>
            <a:ext cx="1166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56,2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67,5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4640" y="4018233"/>
            <a:ext cx="853440" cy="463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0092" y="2563304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1402066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и 2026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22813</TotalTime>
  <Words>6328</Words>
  <Application>Microsoft Office PowerPoint</Application>
  <PresentationFormat>Широкоэкранный</PresentationFormat>
  <Paragraphs>1541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2864</cp:revision>
  <cp:lastPrinted>2024-09-30T10:40:35Z</cp:lastPrinted>
  <dcterms:created xsi:type="dcterms:W3CDTF">2017-05-31T06:36:14Z</dcterms:created>
  <dcterms:modified xsi:type="dcterms:W3CDTF">2024-09-30T11:23:45Z</dcterms:modified>
</cp:coreProperties>
</file>