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.xml" ContentType="application/vnd.openxmlformats-officedocument.presentationml.notesSlid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19" r:id="rId2"/>
  </p:sldMasterIdLst>
  <p:notesMasterIdLst>
    <p:notesMasterId r:id="rId44"/>
  </p:notesMasterIdLst>
  <p:handoutMasterIdLst>
    <p:handoutMasterId r:id="rId45"/>
  </p:handoutMasterIdLst>
  <p:sldIdLst>
    <p:sldId id="290" r:id="rId3"/>
    <p:sldId id="292" r:id="rId4"/>
    <p:sldId id="291" r:id="rId5"/>
    <p:sldId id="293" r:id="rId6"/>
    <p:sldId id="277" r:id="rId7"/>
    <p:sldId id="274" r:id="rId8"/>
    <p:sldId id="328" r:id="rId9"/>
    <p:sldId id="266" r:id="rId10"/>
    <p:sldId id="295" r:id="rId11"/>
    <p:sldId id="278" r:id="rId12"/>
    <p:sldId id="344" r:id="rId13"/>
    <p:sldId id="306" r:id="rId14"/>
    <p:sldId id="300" r:id="rId15"/>
    <p:sldId id="280" r:id="rId16"/>
    <p:sldId id="281" r:id="rId17"/>
    <p:sldId id="345" r:id="rId18"/>
    <p:sldId id="283" r:id="rId19"/>
    <p:sldId id="284" r:id="rId20"/>
    <p:sldId id="351" r:id="rId21"/>
    <p:sldId id="321" r:id="rId22"/>
    <p:sldId id="301" r:id="rId23"/>
    <p:sldId id="338" r:id="rId24"/>
    <p:sldId id="335" r:id="rId25"/>
    <p:sldId id="326" r:id="rId26"/>
    <p:sldId id="287" r:id="rId27"/>
    <p:sldId id="288" r:id="rId28"/>
    <p:sldId id="329" r:id="rId29"/>
    <p:sldId id="320" r:id="rId30"/>
    <p:sldId id="346" r:id="rId31"/>
    <p:sldId id="310" r:id="rId32"/>
    <p:sldId id="325" r:id="rId33"/>
    <p:sldId id="330" r:id="rId34"/>
    <p:sldId id="311" r:id="rId35"/>
    <p:sldId id="312" r:id="rId36"/>
    <p:sldId id="314" r:id="rId37"/>
    <p:sldId id="331" r:id="rId38"/>
    <p:sldId id="315" r:id="rId39"/>
    <p:sldId id="348" r:id="rId40"/>
    <p:sldId id="339" r:id="rId41"/>
    <p:sldId id="349" r:id="rId42"/>
    <p:sldId id="296" r:id="rId43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A3DDF1"/>
    <a:srgbClr val="FFCCCC"/>
    <a:srgbClr val="FA90C8"/>
    <a:srgbClr val="AC75D5"/>
    <a:srgbClr val="FF9999"/>
    <a:srgbClr val="F74BA5"/>
    <a:srgbClr val="ED7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1" autoAdjust="0"/>
    <p:restoredTop sz="95512" autoAdjust="0"/>
  </p:normalViewPr>
  <p:slideViewPr>
    <p:cSldViewPr snapToGrid="0">
      <p:cViewPr varScale="1">
        <p:scale>
          <a:sx n="111" d="100"/>
          <a:sy n="111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599075982637825"/>
          <c:y val="6.7635772266306668E-2"/>
          <c:w val="0.88721916573590376"/>
          <c:h val="0.79728562479695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'слайд № 2публ. сл.15-17'!$B$5</c:f>
              <c:strCache>
                <c:ptCount val="1"/>
                <c:pt idx="0">
                  <c:v>2023 год (факт)</c:v>
                </c:pt>
              </c:strCache>
            </c:strRef>
          </c:tx>
          <c:spPr>
            <a:solidFill>
              <a:srgbClr val="ED7D31">
                <a:lumMod val="40000"/>
                <a:lumOff val="60000"/>
              </a:srgbClr>
            </a:solidFill>
            <a:ln w="28575">
              <a:solidFill>
                <a:srgbClr val="ED7D31">
                  <a:lumMod val="60000"/>
                  <a:lumOff val="40000"/>
                </a:srgbClr>
              </a:solidFill>
              <a:bevel/>
            </a:ln>
            <a:scene3d>
              <a:camera prst="orthographicFront"/>
              <a:lightRig rig="threePt" dir="t"/>
            </a:scene3d>
            <a:sp3d prstMaterial="metal">
              <a:bevelT prst="relaxedInset"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-2.80079355817482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4503153235023796E-3"/>
                  <c:y val="1.9562858394920227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7.24885121174958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сл.15-17'!$B$6:$B$8</c:f>
              <c:numCache>
                <c:formatCode>#\ ##0.0</c:formatCode>
                <c:ptCount val="3"/>
                <c:pt idx="0">
                  <c:v>26574.400000000001</c:v>
                </c:pt>
                <c:pt idx="1">
                  <c:v>27495.1</c:v>
                </c:pt>
                <c:pt idx="2">
                  <c:v>-920.69999999999709</c:v>
                </c:pt>
              </c:numCache>
            </c:numRef>
          </c:val>
        </c:ser>
        <c:ser>
          <c:idx val="2"/>
          <c:order val="2"/>
          <c:tx>
            <c:strRef>
              <c:f>'слайд № 2публ. сл.15-17'!$D$5</c:f>
              <c:strCache>
                <c:ptCount val="1"/>
                <c:pt idx="0">
                  <c:v>2024 год (в редакции решения Тульской городской Думы от 26.09.2024 № 1/17)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Lbls>
            <c:dLbl>
              <c:idx val="2"/>
              <c:layout>
                <c:manualLayout>
                  <c:x val="-1.065483348131247E-3"/>
                  <c:y val="4.13623184393719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сл.15-17'!$D$6:$D$8</c:f>
              <c:numCache>
                <c:formatCode>#\ ##0.0</c:formatCode>
                <c:ptCount val="3"/>
                <c:pt idx="0">
                  <c:v>31326.799999999999</c:v>
                </c:pt>
                <c:pt idx="1">
                  <c:v>32750.5</c:v>
                </c:pt>
                <c:pt idx="2">
                  <c:v>-1423.7000000000007</c:v>
                </c:pt>
              </c:numCache>
            </c:numRef>
          </c:val>
        </c:ser>
        <c:ser>
          <c:idx val="3"/>
          <c:order val="3"/>
          <c:tx>
            <c:strRef>
              <c:f>'слайд № 2публ. сл.15-17'!$E$5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0"/>
                  <c:y val="6.20434776590556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сл.15-17'!$E$6:$E$8</c:f>
              <c:numCache>
                <c:formatCode>#\ ##0.0</c:formatCode>
                <c:ptCount val="3"/>
                <c:pt idx="0">
                  <c:v>34158.9</c:v>
                </c:pt>
                <c:pt idx="1">
                  <c:v>35903.599999999999</c:v>
                </c:pt>
                <c:pt idx="2">
                  <c:v>-1744.6999999999971</c:v>
                </c:pt>
              </c:numCache>
            </c:numRef>
          </c:val>
        </c:ser>
        <c:ser>
          <c:idx val="1"/>
          <c:order val="1"/>
          <c:tx>
            <c:strRef>
              <c:f>'слайд № 2публ. сл.15-17'!$C$5</c:f>
              <c:strCache>
                <c:ptCount val="1"/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сл.15-17'!$C$6:$C$8</c:f>
            </c:numRef>
          </c:val>
        </c:ser>
        <c:ser>
          <c:idx val="4"/>
          <c:order val="4"/>
          <c:tx>
            <c:strRef>
              <c:f>'слайд № 2публ. сл.15-17'!$F$5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AC75D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сл.15-17'!$F$6:$F$8</c:f>
              <c:numCache>
                <c:formatCode>#\ ##0.0</c:formatCode>
                <c:ptCount val="3"/>
                <c:pt idx="0">
                  <c:v>33653.699999999997</c:v>
                </c:pt>
                <c:pt idx="1">
                  <c:v>35040.699999999997</c:v>
                </c:pt>
                <c:pt idx="2">
                  <c:v>-1387</c:v>
                </c:pt>
              </c:numCache>
            </c:numRef>
          </c:val>
        </c:ser>
        <c:ser>
          <c:idx val="5"/>
          <c:order val="5"/>
          <c:tx>
            <c:strRef>
              <c:f>'слайд № 2публ. сл.15-17'!$G$5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сл.15-17'!$G$6:$G$8</c:f>
              <c:numCache>
                <c:formatCode>#\ ##0.0</c:formatCode>
                <c:ptCount val="3"/>
                <c:pt idx="0">
                  <c:v>35769.800000000003</c:v>
                </c:pt>
                <c:pt idx="1">
                  <c:v>36856.800000000003</c:v>
                </c:pt>
                <c:pt idx="2">
                  <c:v>-1087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7"/>
        <c:overlap val="-44"/>
        <c:axId val="357486072"/>
        <c:axId val="357484112"/>
      </c:barChart>
      <c:catAx>
        <c:axId val="357486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0"/>
          </a:effectLst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/>
              </a:defRPr>
            </a:pPr>
            <a:endParaRPr lang="ru-RU"/>
          </a:p>
        </c:txPr>
        <c:crossAx val="357484112"/>
        <c:crosses val="autoZero"/>
        <c:auto val="1"/>
        <c:lblAlgn val="ctr"/>
        <c:lblOffset val="100"/>
        <c:tickLblSkip val="1"/>
        <c:noMultiLvlLbl val="0"/>
      </c:catAx>
      <c:valAx>
        <c:axId val="357484112"/>
        <c:scaling>
          <c:orientation val="minMax"/>
          <c:max val="38000"/>
          <c:min val="-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c:spPr>
        </c:majorGridlines>
        <c:numFmt formatCode="#\ ##0.0" sourceLinked="1"/>
        <c:majorTickMark val="out"/>
        <c:minorTickMark val="none"/>
        <c:tickLblPos val="nextTo"/>
        <c:spPr>
          <a:noFill/>
          <a:ln>
            <a:noFill/>
          </a:ln>
          <a:effectLst>
            <a:outerShdw blurRad="50800" dist="50800" dir="4200000" sx="99000" sy="99000" algn="ctr" rotWithShape="0">
              <a:srgbClr val="E7E6E6"/>
            </a:outerShdw>
          </a:effectLst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/>
              </a:defRPr>
            </a:pPr>
            <a:endParaRPr lang="ru-RU"/>
          </a:p>
        </c:txPr>
        <c:crossAx val="357486072"/>
        <c:crosses val="autoZero"/>
        <c:crossBetween val="between"/>
        <c:majorUnit val="4000"/>
      </c:valAx>
      <c:spPr>
        <a:noFill/>
        <a:ln w="25400">
          <a:noFill/>
        </a:ln>
        <a:effectLst>
          <a:softEdge rad="0"/>
        </a:effectLst>
      </c:spPr>
    </c:plotArea>
    <c:legend>
      <c:legendPos val="b"/>
      <c:layout>
        <c:manualLayout>
          <c:xMode val="edge"/>
          <c:yMode val="edge"/>
          <c:x val="7.5975674427887878E-3"/>
          <c:y val="0.92593166992548426"/>
          <c:w val="0.97715464698279897"/>
          <c:h val="7.3749369505836326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470144846424264E-2"/>
          <c:y val="8.3025991114129408E-2"/>
          <c:w val="0.9665298551535757"/>
          <c:h val="0.69715111199402868"/>
        </c:manualLayout>
      </c:layout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470144846424264E-2"/>
          <c:y val="8.3025991114129408E-2"/>
          <c:w val="0.9665298551535757"/>
          <c:h val="0.69715111199402868"/>
        </c:manualLayout>
      </c:layout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4267426719509"/>
          <c:y val="0.19069430449237723"/>
          <c:w val="0.85802287316225068"/>
          <c:h val="0.68932086614173227"/>
        </c:manualLayout>
      </c:layout>
      <c:lineChart>
        <c:grouping val="stacke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'слайд №3 публ. сл.15-17'!$A$14:$A$18</c:f>
              <c:strCache>
                <c:ptCount val="5"/>
                <c:pt idx="0">
                  <c:v>2023 год (факт)</c:v>
                </c:pt>
                <c:pt idx="1">
                  <c:v>2024 год 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'слайд №3 публ. сл.15-17'!$B$14:$B$18</c:f>
            </c:numRef>
          </c:val>
          <c:smooth val="0"/>
        </c:ser>
        <c:ser>
          <c:idx val="1"/>
          <c:order val="1"/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№3 публ. сл.15-17'!$A$14:$A$18</c:f>
              <c:strCache>
                <c:ptCount val="5"/>
                <c:pt idx="0">
                  <c:v>2023 год (факт)</c:v>
                </c:pt>
                <c:pt idx="1">
                  <c:v>2024 год 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'слайд №3 публ. сл.15-17'!$C$14:$C$18</c:f>
              <c:numCache>
                <c:formatCode>#\ ##0.0</c:formatCode>
                <c:ptCount val="5"/>
                <c:pt idx="0">
                  <c:v>12062.8</c:v>
                </c:pt>
                <c:pt idx="1">
                  <c:v>14900.2</c:v>
                </c:pt>
                <c:pt idx="2">
                  <c:v>17943.3</c:v>
                </c:pt>
                <c:pt idx="3">
                  <c:v>19873.900000000001</c:v>
                </c:pt>
                <c:pt idx="4">
                  <c:v>21985.3</c:v>
                </c:pt>
              </c:numCache>
            </c:numRef>
          </c:val>
          <c:smooth val="0"/>
        </c:ser>
        <c:ser>
          <c:idx val="2"/>
          <c:order val="2"/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'слайд №3 публ. сл.15-17'!$A$14:$A$18</c:f>
              <c:strCache>
                <c:ptCount val="5"/>
                <c:pt idx="0">
                  <c:v>2023 год (факт)</c:v>
                </c:pt>
                <c:pt idx="1">
                  <c:v>2024 год 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'слайд №3 публ. сл.15-17'!$D$14:$D$18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downBars>
        </c:upDownBars>
        <c:marker val="1"/>
        <c:smooth val="0"/>
        <c:axId val="359285416"/>
        <c:axId val="359289336"/>
      </c:lineChart>
      <c:catAx>
        <c:axId val="359285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359289336"/>
        <c:crosses val="autoZero"/>
        <c:auto val="1"/>
        <c:lblAlgn val="ctr"/>
        <c:lblOffset val="100"/>
        <c:noMultiLvlLbl val="0"/>
      </c:catAx>
      <c:valAx>
        <c:axId val="359289336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35928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2626616637471"/>
          <c:y val="0.16385681817941683"/>
          <c:w val="0.81129956759701793"/>
          <c:h val="0.68932086614173227"/>
        </c:manualLayout>
      </c:layout>
      <c:lineChart>
        <c:grouping val="stacke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'слайд №3 публ. сл.15-17'!$A$2:$A$6</c:f>
              <c:strCache>
                <c:ptCount val="5"/>
                <c:pt idx="0">
                  <c:v>2023 год (факт)</c:v>
                </c:pt>
                <c:pt idx="1">
                  <c:v> 2024 год</c:v>
                </c:pt>
                <c:pt idx="2">
                  <c:v> 2025 год</c:v>
                </c:pt>
                <c:pt idx="3">
                  <c:v> 2026 год</c:v>
                </c:pt>
                <c:pt idx="4">
                  <c:v> 2027 год</c:v>
                </c:pt>
              </c:strCache>
            </c:strRef>
          </c:cat>
          <c:val>
            <c:numRef>
              <c:f>'слайд №3 публ. сл.15-17'!$B$2:$B$6</c:f>
            </c:numRef>
          </c:val>
          <c:smooth val="0"/>
        </c:ser>
        <c:ser>
          <c:idx val="1"/>
          <c:order val="1"/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№3 публ. сл.15-17'!$A$2:$A$6</c:f>
              <c:strCache>
                <c:ptCount val="5"/>
                <c:pt idx="0">
                  <c:v>2023 год (факт)</c:v>
                </c:pt>
                <c:pt idx="1">
                  <c:v> 2024 год</c:v>
                </c:pt>
                <c:pt idx="2">
                  <c:v> 2025 год</c:v>
                </c:pt>
                <c:pt idx="3">
                  <c:v> 2026 год</c:v>
                </c:pt>
                <c:pt idx="4">
                  <c:v> 2027 год</c:v>
                </c:pt>
              </c:strCache>
            </c:strRef>
          </c:cat>
          <c:val>
            <c:numRef>
              <c:f>'слайд №3 публ. сл.15-17'!$C$2:$C$6</c:f>
              <c:numCache>
                <c:formatCode>#\ ##0.0</c:formatCode>
                <c:ptCount val="5"/>
                <c:pt idx="0">
                  <c:v>1516.3</c:v>
                </c:pt>
                <c:pt idx="1">
                  <c:v>1209.0999999999999</c:v>
                </c:pt>
                <c:pt idx="2">
                  <c:v>1189.2</c:v>
                </c:pt>
                <c:pt idx="3">
                  <c:v>1043.2</c:v>
                </c:pt>
                <c:pt idx="4">
                  <c:v>989.5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downBars>
        </c:upDownBars>
        <c:marker val="1"/>
        <c:smooth val="0"/>
        <c:axId val="359283848"/>
        <c:axId val="359286984"/>
      </c:lineChart>
      <c:catAx>
        <c:axId val="359283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359286984"/>
        <c:crosses val="autoZero"/>
        <c:auto val="1"/>
        <c:lblAlgn val="ctr"/>
        <c:lblOffset val="100"/>
        <c:noMultiLvlLbl val="0"/>
      </c:catAx>
      <c:valAx>
        <c:axId val="359286984"/>
        <c:scaling>
          <c:orientation val="minMax"/>
          <c:max val="1600"/>
          <c:min val="200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35928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596" b="1" i="0" u="none" strike="noStrike" kern="1200" cap="all" spc="0" baseline="0">
                <a:solidFill>
                  <a:schemeClr val="bg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r>
              <a:rPr lang="ru-RU"/>
              <a:t>2025 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596" b="1" i="0" u="none" strike="noStrike" kern="1200" cap="all" spc="0" baseline="0">
              <a:solidFill>
                <a:schemeClr val="bg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457368630561234"/>
          <c:w val="0.96562499999999996"/>
          <c:h val="0.767598747071927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 prst="divot"/>
              <a:bevelB w="127000" h="127000" prst="softRound"/>
            </a:sp3d>
          </c:spPr>
          <c:dPt>
            <c:idx val="0"/>
            <c:bubble3D val="0"/>
            <c:explosion val="2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1"/>
            <c:bubble3D val="0"/>
            <c:explosion val="6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3"/>
            <c:bubble3D val="0"/>
            <c:explosion val="1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4"/>
            <c:bubble3D val="0"/>
            <c:explosion val="9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4394015374288249"/>
                  <c:y val="0.1289120443464016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ru-RU"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675D665E-D8C3-4A1A-A6C9-661E6FB6DA91}" type="CELLRANGE">
                      <a:rPr lang="en-US"/>
                      <a:pPr>
                        <a:defRPr/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ru-RU"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ru-RU"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F9190E3E-704B-4FE5-B5B0-147D7834ADC8}" type="CELLRANGE">
                      <a:rPr lang="ru-RU"/>
                      <a:pPr>
                        <a:defRPr/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ru-RU"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ru-RU"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5BF874C4-DAA6-417E-8A78-E99A6CB45BB7}" type="CELLRANGE">
                      <a:rPr lang="ru-RU"/>
                      <a:pPr>
                        <a:defRPr/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ru-RU"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ru-RU"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D03137AD-9F80-470E-B7E0-CBC424C4AB95}" type="CELLRANGE">
                      <a:rPr lang="ru-RU"/>
                      <a:pPr>
                        <a:defRPr/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ru-RU"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330" b="1" i="0" u="none" strike="noStrike" kern="1200" spc="0" baseline="0">
                    <a:solidFill>
                      <a:schemeClr val="bg2">
                        <a:lumMod val="10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Социальная политика</c:v>
                </c:pt>
                <c:pt idx="2">
                  <c:v>ЖКХ и благоустройство</c:v>
                </c:pt>
                <c:pt idx="3">
                  <c:v>Прочие расходы</c:v>
                </c:pt>
                <c:pt idx="4">
                  <c:v>Национальная экономика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 formatCode="0.00%">
                  <c:v>0.1025103262337865</c:v>
                </c:pt>
                <c:pt idx="1">
                  <c:v>0.52952202697772099</c:v>
                </c:pt>
                <c:pt idx="2">
                  <c:v>0.19428916796876089</c:v>
                </c:pt>
                <c:pt idx="3">
                  <c:v>5.0997529502530385E-2</c:v>
                </c:pt>
                <c:pt idx="4">
                  <c:v>0.12268094931720129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Лист1!$B$2:$B$6</c15:f>
                <c15:dlblRangeCache>
                  <c:ptCount val="5"/>
                  <c:pt idx="0">
                    <c:v>10,25%</c:v>
                  </c:pt>
                  <c:pt idx="1">
                    <c:v>53,0%</c:v>
                  </c:pt>
                  <c:pt idx="2">
                    <c:v>19,4%</c:v>
                  </c:pt>
                  <c:pt idx="3">
                    <c:v>5,1%</c:v>
                  </c:pt>
                  <c:pt idx="4">
                    <c:v>12,3%</c:v>
                  </c:pt>
                </c15:dlblRangeCache>
              </c15:datalabelsRang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ru-RU" sz="1330" b="1" i="0" u="none" strike="noStrike" kern="1200" spc="0" baseline="0">
          <a:solidFill>
            <a:schemeClr val="bg2">
              <a:lumMod val="10000"/>
            </a:schemeClr>
          </a:solidFill>
          <a:latin typeface="PT Astra Serif" panose="020A0603040505020204" pitchFamily="18" charset="-52"/>
          <a:ea typeface="PT Astra Serif" panose="020A0603040505020204" pitchFamily="18" charset="-52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 год</a:t>
            </a:r>
          </a:p>
        </c:rich>
      </c:tx>
      <c:layout>
        <c:manualLayout>
          <c:xMode val="edge"/>
          <c:yMode val="edge"/>
          <c:x val="0.398974796071482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874355077408358E-2"/>
          <c:y val="0.1854784006365964"/>
          <c:w val="0.96562499999999996"/>
          <c:h val="0.767598747071927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 prst="divot"/>
              <a:bevelB w="127000" h="127000" prst="softRound"/>
            </a:sp3d>
          </c:spPr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1"/>
            <c:bubble3D val="0"/>
            <c:explosion val="1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3"/>
            <c:bubble3D val="0"/>
            <c:explosion val="1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4"/>
            <c:bubble3D val="0"/>
            <c:explosion val="13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Lbls>
            <c:dLbl>
              <c:idx val="0"/>
              <c:layout>
                <c:manualLayout>
                  <c:x val="-7.714658647765224E-2"/>
                  <c:y val="-3.667518026416427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D56785A4-05F7-4A23-B275-52B8468CD656}" type="VALUE">
                      <a:rPr lang="en-US" smtClean="0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404235891924027"/>
                      <c:h val="0.1000905075120657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9114667E-13F4-464C-B941-42C4B8D10FF4}" type="CELLRANGE">
                      <a:rPr lang="en-US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181FC6BF-2B74-4843-B3AD-43A0A154368C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C8256BC1-B526-42B5-AD86-E11D6D7D97FB}" type="CELLRANGE">
                      <a:rPr lang="ru-RU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D6E537EE-A5A2-498E-B931-FF34283A8711}" type="CELLREF">
                      <a:rPr lang="en-US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[ССЫЛКА НА ЯЧЕЙКУ]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{D6E537EE-A5A2-498E-B931-FF34283A8711}</c15:txfldGUID>
                      <c15:f>Лист1!$B$6</c15:f>
                      <c15:dlblFieldTableCache>
                        <c:ptCount val="1"/>
                        <c:pt idx="0">
                          <c:v>11,5%</c:v>
                        </c:pt>
                      </c15:dlblFieldTableCache>
                    </c15:dlblFTEntry>
                  </c15:dlblFieldTable>
                  <c15:showDataLabelsRange val="1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2">
                        <a:lumMod val="10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Социальная политика</c:v>
                </c:pt>
                <c:pt idx="2">
                  <c:v>ЖКХ и благоустройство</c:v>
                </c:pt>
                <c:pt idx="3">
                  <c:v>Прочие расходы</c:v>
                </c:pt>
                <c:pt idx="4">
                  <c:v>Национальная экономика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8.4467490660860095E-2</c:v>
                </c:pt>
                <c:pt idx="1">
                  <c:v>0.53716392651973277</c:v>
                </c:pt>
                <c:pt idx="2">
                  <c:v>0.16590707377421116</c:v>
                </c:pt>
                <c:pt idx="3">
                  <c:v>9.8054547997043454E-2</c:v>
                </c:pt>
                <c:pt idx="4">
                  <c:v>0.115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Лист1!$B$2:$B$7</c15:f>
                <c15:dlblRangeCache>
                  <c:ptCount val="5"/>
                  <c:pt idx="0">
                    <c:v>8,4%</c:v>
                  </c:pt>
                  <c:pt idx="1">
                    <c:v>53,7%</c:v>
                  </c:pt>
                  <c:pt idx="2">
                    <c:v>16,6%</c:v>
                  </c:pt>
                  <c:pt idx="3">
                    <c:v>9,8%</c:v>
                  </c:pt>
                  <c:pt idx="4">
                    <c:v>11,5%</c:v>
                  </c:pt>
                </c15:dlblRangeCache>
              </c15:datalabelsRang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2027 год</a:t>
            </a:r>
          </a:p>
        </c:rich>
      </c:tx>
      <c:layout>
        <c:manualLayout>
          <c:xMode val="edge"/>
          <c:yMode val="edge"/>
          <c:x val="0.33675715929268568"/>
          <c:y val="0.252447064107444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33908207499767E-3"/>
          <c:y val="0.39470558907474979"/>
          <c:w val="0.69844418247073048"/>
          <c:h val="0.5547009646302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 prst="divot"/>
              <a:bevelB w="127000" h="127000" prst="softRound"/>
            </a:sp3d>
          </c:spPr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1"/>
            <c:bubble3D val="0"/>
            <c:explosion val="1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3"/>
            <c:bubble3D val="0"/>
            <c:explosion val="1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4"/>
            <c:bubble3D val="0"/>
            <c:explosion val="13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r>
                      <a:rPr lang="en-US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rPr>
                      <a:t>9,5%</a:t>
                    </a:r>
                    <a:endParaRPr lang="en-US" dirty="0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36C5FA00-C9A8-43B1-9B43-FB1E413845AE}" type="CELLRANGE">
                      <a:rPr lang="en-US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C622BDD5-EAB5-41B5-B7BC-64823F498041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E3BF9136-9130-4250-9E38-FF8D734174EA}" type="CELLRANGE">
                      <a:rPr lang="ru-RU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r>
                      <a:rPr lang="en-US" smtClean="0"/>
                      <a:t>10,5%</a:t>
                    </a:r>
                    <a:endParaRPr lang="en-US" dirty="0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2">
                        <a:lumMod val="10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Социальная сфера</c:v>
                </c:pt>
                <c:pt idx="2">
                  <c:v>ЖКХ </c:v>
                </c:pt>
                <c:pt idx="3">
                  <c:v>Прочие расходы</c:v>
                </c:pt>
                <c:pt idx="4">
                  <c:v>Национальная экономика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9.5697401836296159E-2</c:v>
                </c:pt>
                <c:pt idx="1">
                  <c:v>0.51260554361746002</c:v>
                </c:pt>
                <c:pt idx="2">
                  <c:v>0.15504058952486383</c:v>
                </c:pt>
                <c:pt idx="3">
                  <c:v>0.13157137895856397</c:v>
                </c:pt>
                <c:pt idx="4">
                  <c:v>0.106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Лист1!$B$2:$B$7</c15:f>
                <c15:dlblRangeCache>
                  <c:ptCount val="5"/>
                  <c:pt idx="0">
                    <c:v>9,6%</c:v>
                  </c:pt>
                  <c:pt idx="1">
                    <c:v>51,3%</c:v>
                  </c:pt>
                  <c:pt idx="2">
                    <c:v>15,5%</c:v>
                  </c:pt>
                  <c:pt idx="3">
                    <c:v>13,2%</c:v>
                  </c:pt>
                  <c:pt idx="4">
                    <c:v>10,6%</c:v>
                  </c:pt>
                </c15:dlblRangeCache>
              </c15:datalabelsRang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976873984823205"/>
          <c:y val="0.39136788483500634"/>
          <c:w val="0.28664167924931028"/>
          <c:h val="0.54300884741506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36154297980064E-2"/>
          <c:y val="3.7757310728811992E-2"/>
          <c:w val="0.94324307813247843"/>
          <c:h val="0.87497121460372951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invertIfNegative val="0"/>
          <c:dLbls>
            <c:dLbl>
              <c:idx val="0"/>
              <c:layout>
                <c:manualLayout>
                  <c:x val="7.5535304428093666E-3"/>
                  <c:y val="-8.7955986618392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5378110276616795E-3"/>
                  <c:y val="-0.2775513650117054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-1</a:t>
                    </a:r>
                    <a:r>
                      <a:rPr lang="en-US" baseline="0" dirty="0" smtClean="0"/>
                      <a:t> 423,7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9342376384859935E-4"/>
                  <c:y val="-0.286504079315151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246986425991433E-2"/>
                      <c:h val="7.5390095603009244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5.8174929399130671E-3"/>
                  <c:y val="-0.122307207808695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5526801820766193E-3"/>
                  <c:y val="-9.2784546591896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(факт)</c:v>
                </c:pt>
                <c:pt idx="1">
                  <c:v>2024 год (в редакции 
решения Тульской городской 
Думы от 26.09.2024 № 1/17)</c:v>
                </c:pt>
                <c:pt idx="2">
                  <c:v> 2025 год</c:v>
                </c:pt>
                <c:pt idx="3">
                  <c:v> 2026 год</c:v>
                </c:pt>
                <c:pt idx="4">
                  <c:v> 2027 год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 formatCode="General">
                  <c:v>-920.7</c:v>
                </c:pt>
                <c:pt idx="1">
                  <c:v>-1423.7</c:v>
                </c:pt>
                <c:pt idx="2">
                  <c:v>-1744.7</c:v>
                </c:pt>
                <c:pt idx="3" formatCode="0.0">
                  <c:v>-1387</c:v>
                </c:pt>
                <c:pt idx="4" formatCode="General">
                  <c:v>-1087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57489992"/>
        <c:axId val="429651776"/>
        <c:axId val="0"/>
      </c:bar3DChart>
      <c:catAx>
        <c:axId val="357489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429651776"/>
        <c:crosses val="autoZero"/>
        <c:auto val="1"/>
        <c:lblAlgn val="ctr"/>
        <c:lblOffset val="100"/>
        <c:noMultiLvlLbl val="0"/>
      </c:catAx>
      <c:valAx>
        <c:axId val="429651776"/>
        <c:scaling>
          <c:orientation val="minMax"/>
          <c:max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3574899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26 574,4</a:t>
            </a:r>
            <a:endParaRPr lang="en-US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c:rich>
      </c:tx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h="101600" prst="angle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45,4№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3667299805761638E-2"/>
                  <c:y val="-2.074414661437527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48,9%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12062.8</c:v>
                </c:pt>
                <c:pt idx="1">
                  <c:v>1516.3</c:v>
                </c:pt>
                <c:pt idx="2">
                  <c:v>12995.3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31 326,8</a:t>
            </a:r>
            <a:endParaRPr lang="en-US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c:rich>
      </c:tx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9654045407166044E-2"/>
          <c:y val="0.18113115045152403"/>
          <c:w val="0.85592474633815874"/>
          <c:h val="0.776164385956889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12700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127000" h="101600" prst="rible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127000" h="101600" prst="rible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127000" h="101600" prst="riblet"/>
                <a:contourClr>
                  <a:srgbClr val="000000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47,6%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377737728499752"/>
                  <c:y val="-3.793639340622917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49772110901671"/>
                      <c:h val="0.14346857597454254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14900.2</c:v>
                </c:pt>
                <c:pt idx="1">
                  <c:v>1209.0999999999999</c:v>
                </c:pt>
                <c:pt idx="2">
                  <c:v>15217.5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5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r>
              <a:rPr lang="ru-RU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158</a:t>
            </a:r>
            <a:r>
              <a:rPr lang="ru-RU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</a:t>
            </a:r>
            <a:r>
              <a:rPr lang="en-US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</a:t>
            </a:r>
            <a:endParaRPr lang="en-US" sz="20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c:rich>
      </c:tx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5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6985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-0.30647538292160004"/>
                  <c:y val="-7.508883150444016E-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48434512197477"/>
                      <c:h val="0.14226781049109105"/>
                    </c:manualLayout>
                  </c15:layout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44,0%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17943.3</c:v>
                </c:pt>
                <c:pt idx="1">
                  <c:v>1189.2</c:v>
                </c:pt>
                <c:pt idx="2">
                  <c:v>15026.4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5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r>
              <a:rPr lang="ru-RU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33 </a:t>
            </a:r>
            <a:r>
              <a:rPr lang="en-US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653</a:t>
            </a:r>
            <a:r>
              <a:rPr lang="ru-RU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</a:t>
            </a:r>
            <a:r>
              <a:rPr lang="en-US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7</a:t>
            </a:r>
            <a:endParaRPr lang="en-US" sz="20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c:rich>
      </c:tx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5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3418285539082894E-2"/>
          <c:y val="0.24199468565546262"/>
          <c:w val="0.86047977181401769"/>
          <c:h val="0.6752364162304987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6985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59,1%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771082959606546"/>
                  <c:y val="-2.814110403724821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45092847865525"/>
                      <c:h val="0.1519345319148685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3145107384695864"/>
                  <c:y val="5.78482283247558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37,8%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19873.900000000001</c:v>
                </c:pt>
                <c:pt idx="1">
                  <c:v>1043.2</c:v>
                </c:pt>
                <c:pt idx="2">
                  <c:v>12736.6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35 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769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,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8</a:t>
            </a:r>
            <a:endParaRPr lang="en-US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c:rich>
      </c:tx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7569038193193279E-2"/>
          <c:y val="0.23337177621816144"/>
          <c:w val="0.86486192361361347"/>
          <c:h val="0.7192915835827025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6985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-3.9009632336403845E-2"/>
                  <c:y val="-5.888921650933697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2,7%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06243969209414"/>
                      <c:h val="0.15596963561857308"/>
                    </c:manualLayout>
                  </c15:layout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35,8%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21985.3</c:v>
                </c:pt>
                <c:pt idx="1">
                  <c:v>989.5</c:v>
                </c:pt>
                <c:pt idx="2">
                  <c:v>12795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6959187053394957E-2"/>
          <c:y val="1.8156771514797776E-2"/>
          <c:w val="0.88721916573590376"/>
          <c:h val="0.816907506354194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'слайд № 2публ. сл.15-17'!$B$5</c:f>
              <c:strCache>
                <c:ptCount val="1"/>
                <c:pt idx="0">
                  <c:v>2023 год (факт)
</c:v>
                </c:pt>
              </c:strCache>
            </c:strRef>
          </c:tx>
          <c:spPr>
            <a:solidFill>
              <a:srgbClr val="FFCCCC"/>
            </a:solidFill>
            <a:ln w="28575">
              <a:noFill/>
              <a:bevel/>
            </a:ln>
            <a:scene3d>
              <a:camera prst="orthographicFront"/>
              <a:lightRig rig="threePt" dir="t"/>
            </a:scene3d>
            <a:sp3d prstMaterial="metal">
              <a:bevelT w="203200" prst="convex"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2.0171362116158959E-2"/>
                  <c:y val="-6.41113066432028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сл.15-17'!$B$6</c:f>
              <c:numCache>
                <c:formatCode>#\ ##0.0</c:formatCode>
                <c:ptCount val="1"/>
                <c:pt idx="0">
                  <c:v>6518.4</c:v>
                </c:pt>
              </c:numCache>
            </c:numRef>
          </c:val>
          <c:shape val="cylinder"/>
        </c:ser>
        <c:ser>
          <c:idx val="2"/>
          <c:order val="1"/>
          <c:tx>
            <c:strRef>
              <c:f>'слайд № 2публ. сл.15-17'!$C$5</c:f>
              <c:strCache>
                <c:ptCount val="1"/>
                <c:pt idx="0">
                  <c:v>2024 год (в редакции решения
Тульской городской Думы 
от 26.09.2024 № 1/17)
</c:v>
                </c:pt>
              </c:strCache>
            </c:strRef>
          </c:tx>
          <c:spPr>
            <a:solidFill>
              <a:srgbClr val="AC75D5"/>
            </a:soli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330200" prst="relaxedInset"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AC75D5"/>
              </a:soli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30200" prst="riblet"/>
                <a:bevelB/>
              </a:sp3d>
            </c:spPr>
          </c:dPt>
          <c:dLbls>
            <c:dLbl>
              <c:idx val="0"/>
              <c:layout>
                <c:manualLayout>
                  <c:x val="2.1233012753851536E-2"/>
                  <c:y val="-5.8707084779456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сл.15-17'!$C$6</c:f>
              <c:numCache>
                <c:formatCode>#\ ##0.0</c:formatCode>
                <c:ptCount val="1"/>
                <c:pt idx="0">
                  <c:v>7874.6</c:v>
                </c:pt>
              </c:numCache>
            </c:numRef>
          </c:val>
          <c:shape val="cylinder"/>
        </c:ser>
        <c:ser>
          <c:idx val="3"/>
          <c:order val="2"/>
          <c:tx>
            <c:strRef>
              <c:f>'слайд № 2публ. сл.15-17'!$D$5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сл.15-17'!$D$6</c:f>
            </c:numRef>
          </c:val>
          <c:shape val="cylinder"/>
        </c:ser>
        <c:ser>
          <c:idx val="1"/>
          <c:order val="3"/>
          <c:tx>
            <c:strRef>
              <c:f>'слайд № 2публ. сл.15-17'!$E$5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9999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 w="209550" prst="angle"/>
              <a:bevelB/>
            </a:sp3d>
          </c:spPr>
          <c:invertIfNegative val="0"/>
          <c:dLbls>
            <c:dLbl>
              <c:idx val="0"/>
              <c:layout>
                <c:manualLayout>
                  <c:x val="1.9109711478466303E-2"/>
                  <c:y val="-6.198621217210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сл.15-17'!$E$6</c:f>
              <c:numCache>
                <c:formatCode>#\ ##0.0</c:formatCode>
                <c:ptCount val="1"/>
                <c:pt idx="0">
                  <c:v>8274.1</c:v>
                </c:pt>
              </c:numCache>
            </c:numRef>
          </c:val>
        </c:ser>
        <c:ser>
          <c:idx val="4"/>
          <c:order val="4"/>
          <c:tx>
            <c:strRef>
              <c:f>'слайд № 2публ. сл.15-17'!$F$5</c:f>
              <c:strCache>
                <c:ptCount val="1"/>
                <c:pt idx="0">
                  <c:v> 2026 год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09550" h="139700" prst="divot"/>
              <a:bevelB/>
            </a:sp3d>
          </c:spPr>
          <c:invertIfNegative val="0"/>
          <c:dLbls>
            <c:dLbl>
              <c:idx val="0"/>
              <c:layout>
                <c:manualLayout>
                  <c:x val="3.7157772319240188E-2"/>
                  <c:y val="-6.198621217210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сл.15-17'!$F$6</c:f>
              <c:numCache>
                <c:formatCode>#\ ##0.0</c:formatCode>
                <c:ptCount val="1"/>
                <c:pt idx="0">
                  <c:v>9059.2999999999993</c:v>
                </c:pt>
              </c:numCache>
            </c:numRef>
          </c:val>
        </c:ser>
        <c:ser>
          <c:idx val="5"/>
          <c:order val="5"/>
          <c:tx>
            <c:strRef>
              <c:f>'слайд № 2публ. сл.15-17'!$G$5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сл.15-17'!$G$6</c:f>
            </c:numRef>
          </c:val>
        </c:ser>
        <c:ser>
          <c:idx val="6"/>
          <c:order val="6"/>
          <c:tx>
            <c:strRef>
              <c:f>'слайд № 2публ. сл.15-17'!$H$5</c:f>
              <c:strCache>
                <c:ptCount val="1"/>
                <c:pt idx="0">
                  <c:v> 2027 год</c:v>
                </c:pt>
              </c:strCache>
            </c:strRef>
          </c:tx>
          <c:spPr>
            <a:solidFill>
              <a:srgbClr val="70AD47">
                <a:lumMod val="40000"/>
                <a:lumOff val="60000"/>
              </a:srgb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3.6096121681547452E-2"/>
                  <c:y val="-7.4227444558504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сл.15-17'!$H$6</c:f>
              <c:numCache>
                <c:formatCode>#\ ##0.0</c:formatCode>
                <c:ptCount val="1"/>
                <c:pt idx="0">
                  <c:v>9544.4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2"/>
        <c:shape val="box"/>
        <c:axId val="357485680"/>
        <c:axId val="357488032"/>
        <c:axId val="0"/>
      </c:bar3DChart>
      <c:catAx>
        <c:axId val="357485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357488032"/>
        <c:crosses val="autoZero"/>
        <c:auto val="1"/>
        <c:lblAlgn val="ctr"/>
        <c:lblOffset val="100"/>
        <c:noMultiLvlLbl val="0"/>
      </c:catAx>
      <c:valAx>
        <c:axId val="357488032"/>
        <c:scaling>
          <c:orientation val="minMax"/>
          <c:max val="1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/>
              </a:defRPr>
            </a:pPr>
            <a:endParaRPr lang="ru-RU"/>
          </a:p>
        </c:txPr>
        <c:crossAx val="357485680"/>
        <c:crosses val="autoZero"/>
        <c:crossBetween val="between"/>
        <c:majorUnit val="1000"/>
      </c:valAx>
    </c:plotArea>
    <c:legend>
      <c:legendPos val="b"/>
      <c:layout>
        <c:manualLayout>
          <c:xMode val="edge"/>
          <c:yMode val="edge"/>
          <c:x val="3.0125716154410481E-2"/>
          <c:y val="0.86364101122680093"/>
          <c:w val="0.96987428384558949"/>
          <c:h val="0.1363589887731990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PT Astra Serif" panose="020A0603040505020204" pitchFamily="18" charset="-52"/>
                <a:ea typeface="PT Astra Serif" panose="020A0603040505020204" pitchFamily="18" charset="-52"/>
              </a:defRPr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Расходы на 1 жителя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"/>
          <c:y val="0.17138373745275898"/>
          <c:w val="0.96648820146738035"/>
          <c:h val="0.70863145266317396"/>
        </c:manualLayout>
      </c:layout>
      <c:lineChart>
        <c:grouping val="stacked"/>
        <c:varyColors val="0"/>
        <c:ser>
          <c:idx val="0"/>
          <c:order val="0"/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'слайд №3 публ. сл.15-17'!$A$14:$A$18</c:f>
              <c:strCache>
                <c:ptCount val="5"/>
                <c:pt idx="0">
                  <c:v>2023 год (факт)</c:v>
                </c:pt>
                <c:pt idx="1">
                  <c:v>2024 год (в редакции решения Тульской городской Думы от 26.09.2024 № 1/17)</c:v>
                </c:pt>
                <c:pt idx="2">
                  <c:v> 2025 год</c:v>
                </c:pt>
                <c:pt idx="3">
                  <c:v> 2026 год</c:v>
                </c:pt>
                <c:pt idx="4">
                  <c:v> 2027 год</c:v>
                </c:pt>
              </c:strCache>
            </c:strRef>
          </c:cat>
          <c:val>
            <c:numRef>
              <c:f>'слайд №3 публ. сл.15-17'!$B$14:$B$18</c:f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PT Astra Serif" panose="020A0603040505020204" pitchFamily="18" charset="-52"/>
                    <a:ea typeface="PT Astra Serif" panose="020A0603040505020204" pitchFamily="18" charset="-52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№3 публ. сл.15-17'!$A$14:$A$18</c:f>
              <c:strCache>
                <c:ptCount val="5"/>
                <c:pt idx="0">
                  <c:v>2023 год (факт)</c:v>
                </c:pt>
                <c:pt idx="1">
                  <c:v>2024 год (в редакции решения Тульской городской Думы от 26.09.2024 № 1/17)</c:v>
                </c:pt>
                <c:pt idx="2">
                  <c:v> 2025 год</c:v>
                </c:pt>
                <c:pt idx="3">
                  <c:v> 2026 год</c:v>
                </c:pt>
                <c:pt idx="4">
                  <c:v> 2027 год</c:v>
                </c:pt>
              </c:strCache>
            </c:strRef>
          </c:cat>
          <c:val>
            <c:numRef>
              <c:f>'слайд №3 публ. сл.15-17'!$C$14:$C$18</c:f>
              <c:numCache>
                <c:formatCode>0.0</c:formatCode>
                <c:ptCount val="5"/>
                <c:pt idx="0">
                  <c:v>50.9</c:v>
                </c:pt>
                <c:pt idx="1">
                  <c:v>61.1</c:v>
                </c:pt>
                <c:pt idx="2">
                  <c:v>67.5</c:v>
                </c:pt>
                <c:pt idx="3">
                  <c:v>66.3</c:v>
                </c:pt>
                <c:pt idx="4">
                  <c:v>70.2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219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marker val="1"/>
        <c:smooth val="0"/>
        <c:axId val="359288160"/>
        <c:axId val="359286592"/>
      </c:lineChart>
      <c:catAx>
        <c:axId val="35928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 algn="ctr">
              <a:defRPr lang="ru-RU" sz="600" b="0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359286592"/>
        <c:crosses val="autoZero"/>
        <c:auto val="1"/>
        <c:lblAlgn val="ctr"/>
        <c:lblOffset val="100"/>
        <c:noMultiLvlLbl val="0"/>
      </c:catAx>
      <c:valAx>
        <c:axId val="3592865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crossAx val="359288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gradFill>
      <a:gsLst>
        <a:gs pos="0">
          <a:schemeClr val="accent3">
            <a:lumMod val="5000"/>
            <a:lumOff val="95000"/>
          </a:schemeClr>
        </a:gs>
        <a:gs pos="74000">
          <a:schemeClr val="accent3">
            <a:lumMod val="45000"/>
            <a:lumOff val="55000"/>
          </a:schemeClr>
        </a:gs>
        <a:gs pos="83000">
          <a:schemeClr val="accent3">
            <a:lumMod val="45000"/>
            <a:lumOff val="55000"/>
          </a:schemeClr>
        </a:gs>
        <a:gs pos="100000">
          <a:schemeClr val="accent3">
            <a:lumMod val="30000"/>
            <a:lumOff val="70000"/>
          </a:schemeClr>
        </a:gs>
      </a:gsLst>
      <a:lin ang="5400000" scaled="1"/>
    </a:gradFill>
    <a:ln w="9525" cap="flat" cmpd="sng" algn="ctr">
      <a:gradFill flip="none" rotWithShape="1">
        <a:gsLst>
          <a:gs pos="0">
            <a:schemeClr val="accent3">
              <a:lumMod val="5000"/>
              <a:lumOff val="95000"/>
            </a:schemeClr>
          </a:gs>
          <a:gs pos="74000">
            <a:schemeClr val="accent3">
              <a:lumMod val="45000"/>
              <a:lumOff val="55000"/>
            </a:schemeClr>
          </a:gs>
          <a:gs pos="83000">
            <a:schemeClr val="accent3">
              <a:lumMod val="45000"/>
              <a:lumOff val="55000"/>
            </a:schemeClr>
          </a:gs>
          <a:gs pos="100000">
            <a:schemeClr val="accent3">
              <a:lumMod val="30000"/>
              <a:lumOff val="70000"/>
            </a:schemeClr>
          </a:gs>
        </a:gsLst>
        <a:lin ang="5400000" scaled="1"/>
        <a:tileRect/>
      </a:gradFill>
      <a:round/>
    </a:ln>
    <a:effectLst/>
  </c:spPr>
  <c:txPr>
    <a:bodyPr/>
    <a:lstStyle/>
    <a:p>
      <a:pPr>
        <a:defRPr sz="1200" b="0" i="0" u="none" strike="noStrike" baseline="0">
          <a:solidFill>
            <a:schemeClr val="tx1"/>
          </a:solidFill>
          <a:latin typeface="Times New Roman" panose="02020603050405020304" pitchFamily="18" charset="0"/>
          <a:ea typeface="Calibri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PT Astra Serif" panose="020A0603040505020204" pitchFamily="18" charset="-52"/>
                <a:ea typeface="PT Astra Serif" panose="020A0603040505020204" pitchFamily="18" charset="-52"/>
              </a:defRPr>
            </a:pPr>
            <a:r>
              <a:rPr lang="ru-RU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Доходы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на 1 жителя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"/>
          <c:y val="0.17138373745275898"/>
          <c:w val="0.96648820146738035"/>
          <c:h val="0.70863145266317396"/>
        </c:manualLayout>
      </c:layout>
      <c:lineChart>
        <c:grouping val="stacked"/>
        <c:varyColors val="0"/>
        <c:ser>
          <c:idx val="0"/>
          <c:order val="0"/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'слайд №3 публ. сл.15-17'!$A$14:$A$18</c:f>
              <c:strCache>
                <c:ptCount val="5"/>
                <c:pt idx="0">
                  <c:v>2023 год (факт)</c:v>
                </c:pt>
                <c:pt idx="1">
                  <c:v>2024 год (в редакции 
решения Тульской городской 
Думы от 26.09.2024 № 1/17)</c:v>
                </c:pt>
                <c:pt idx="2">
                  <c:v> 2025 год</c:v>
                </c:pt>
                <c:pt idx="3">
                  <c:v> 2026 год</c:v>
                </c:pt>
                <c:pt idx="4">
                  <c:v> 2027 год</c:v>
                </c:pt>
              </c:strCache>
            </c:strRef>
          </c:cat>
          <c:val>
            <c:numRef>
              <c:f>'слайд №3 публ. сл.15-17'!$B$14:$B$18</c:f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PT Astra Serif" panose="020A0603040505020204" pitchFamily="18" charset="-52"/>
                    <a:ea typeface="PT Astra Serif" panose="020A0603040505020204" pitchFamily="18" charset="-52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№3 публ. сл.15-17'!$A$14:$A$18</c:f>
              <c:strCache>
                <c:ptCount val="5"/>
                <c:pt idx="0">
                  <c:v>2023 год (факт)</c:v>
                </c:pt>
                <c:pt idx="1">
                  <c:v>2024 год (в редакции 
решения Тульской городской 
Думы от 26.09.2024 № 1/17)</c:v>
                </c:pt>
                <c:pt idx="2">
                  <c:v> 2025 год</c:v>
                </c:pt>
                <c:pt idx="3">
                  <c:v> 2026 год</c:v>
                </c:pt>
                <c:pt idx="4">
                  <c:v> 2027 год</c:v>
                </c:pt>
              </c:strCache>
            </c:strRef>
          </c:cat>
          <c:val>
            <c:numRef>
              <c:f>'слайд №3 публ. сл.15-17'!$C$14:$C$18</c:f>
              <c:numCache>
                <c:formatCode>0.0</c:formatCode>
                <c:ptCount val="5"/>
                <c:pt idx="0" formatCode="General">
                  <c:v>49.2</c:v>
                </c:pt>
                <c:pt idx="1">
                  <c:v>58.5</c:v>
                </c:pt>
                <c:pt idx="2">
                  <c:v>64.2</c:v>
                </c:pt>
                <c:pt idx="3">
                  <c:v>63.7</c:v>
                </c:pt>
                <c:pt idx="4">
                  <c:v>68.2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219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marker val="1"/>
        <c:smooth val="0"/>
        <c:axId val="359288552"/>
        <c:axId val="359283064"/>
      </c:lineChart>
      <c:catAx>
        <c:axId val="359288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600">
                <a:latin typeface="PT Astra Serif" panose="020A0603040505020204" pitchFamily="18" charset="-52"/>
                <a:ea typeface="PT Astra Serif" panose="020A0603040505020204" pitchFamily="18" charset="-52"/>
              </a:defRPr>
            </a:pPr>
            <a:endParaRPr lang="ru-RU"/>
          </a:p>
        </c:txPr>
        <c:crossAx val="359283064"/>
        <c:crosses val="autoZero"/>
        <c:auto val="1"/>
        <c:lblAlgn val="ctr"/>
        <c:lblOffset val="100"/>
        <c:noMultiLvlLbl val="0"/>
      </c:catAx>
      <c:valAx>
        <c:axId val="3592830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crossAx val="3592885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gradFill>
      <a:gsLst>
        <a:gs pos="0">
          <a:schemeClr val="accent3">
            <a:lumMod val="5000"/>
            <a:lumOff val="95000"/>
          </a:schemeClr>
        </a:gs>
        <a:gs pos="74000">
          <a:schemeClr val="accent3">
            <a:lumMod val="45000"/>
            <a:lumOff val="55000"/>
          </a:schemeClr>
        </a:gs>
        <a:gs pos="83000">
          <a:schemeClr val="accent3">
            <a:lumMod val="45000"/>
            <a:lumOff val="55000"/>
          </a:schemeClr>
        </a:gs>
        <a:gs pos="100000">
          <a:schemeClr val="accent3">
            <a:lumMod val="30000"/>
            <a:lumOff val="70000"/>
          </a:schemeClr>
        </a:gs>
      </a:gsLst>
      <a:lin ang="5400000" scaled="1"/>
    </a:gradFill>
    <a:ln w="9525" cap="flat" cmpd="sng" algn="ctr">
      <a:gradFill flip="none" rotWithShape="1">
        <a:gsLst>
          <a:gs pos="0">
            <a:schemeClr val="accent3">
              <a:lumMod val="5000"/>
              <a:lumOff val="95000"/>
            </a:schemeClr>
          </a:gs>
          <a:gs pos="74000">
            <a:schemeClr val="accent3">
              <a:lumMod val="45000"/>
              <a:lumOff val="55000"/>
            </a:schemeClr>
          </a:gs>
          <a:gs pos="83000">
            <a:schemeClr val="accent3">
              <a:lumMod val="45000"/>
              <a:lumOff val="55000"/>
            </a:schemeClr>
          </a:gs>
          <a:gs pos="100000">
            <a:schemeClr val="accent3">
              <a:lumMod val="30000"/>
              <a:lumOff val="70000"/>
            </a:schemeClr>
          </a:gs>
        </a:gsLst>
        <a:lin ang="5400000" scaled="1"/>
        <a:tileRect/>
      </a:gradFill>
      <a:round/>
    </a:ln>
    <a:effectLst/>
  </c:spPr>
  <c:txPr>
    <a:bodyPr/>
    <a:lstStyle/>
    <a:p>
      <a:pPr>
        <a:defRPr sz="1200" b="0" i="0" u="none" strike="noStrike" baseline="0">
          <a:solidFill>
            <a:schemeClr val="tx1"/>
          </a:solidFill>
          <a:latin typeface="Times New Roman" panose="02020603050405020304" pitchFamily="18" charset="0"/>
          <a:ea typeface="Calibri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8D9F9-C2F5-4175-812D-3AAF4C56296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D5BDE3-FB37-4440-80D1-F17211038EB4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Налоговые доходы</a:t>
          </a:r>
          <a:endParaRPr lang="ru-RU" dirty="0"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18FB456D-5D17-40A1-8EE8-A5955D9F71BB}" type="parTrans" cxnId="{0D7DA40D-39FB-4A9B-9022-C705A9D1C479}">
      <dgm:prSet/>
      <dgm:spPr/>
      <dgm:t>
        <a:bodyPr/>
        <a:lstStyle/>
        <a:p>
          <a:endParaRPr lang="ru-RU"/>
        </a:p>
      </dgm:t>
    </dgm:pt>
    <dgm:pt modelId="{9CA3B0CA-F089-4E65-B772-41C74DC9BD11}" type="sibTrans" cxnId="{0D7DA40D-39FB-4A9B-9022-C705A9D1C479}">
      <dgm:prSet/>
      <dgm:spPr/>
      <dgm:t>
        <a:bodyPr/>
        <a:lstStyle/>
        <a:p>
          <a:endParaRPr lang="ru-RU"/>
        </a:p>
      </dgm:t>
    </dgm:pt>
    <dgm:pt modelId="{1BF8F06C-AF06-482F-88E2-5FAC8389CA2D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федеральные налоги и сборы (НДС, акцизы, НДФЛ, налог на прибыль организации,  налоги, предусмотренные специальными налоговыми режимами  и т.д.)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1C88E3E5-B23A-40CE-B013-D5F45D71E780}" type="parTrans" cxnId="{8E60D744-DB57-4D46-A086-C296E6BD52D9}">
      <dgm:prSet/>
      <dgm:spPr/>
      <dgm:t>
        <a:bodyPr/>
        <a:lstStyle/>
        <a:p>
          <a:endParaRPr lang="ru-RU"/>
        </a:p>
      </dgm:t>
    </dgm:pt>
    <dgm:pt modelId="{8B95C753-C66F-4D58-9D7E-4AC0FA241946}" type="sibTrans" cxnId="{8E60D744-DB57-4D46-A086-C296E6BD52D9}">
      <dgm:prSet/>
      <dgm:spPr/>
      <dgm:t>
        <a:bodyPr/>
        <a:lstStyle/>
        <a:p>
          <a:endParaRPr lang="ru-RU"/>
        </a:p>
      </dgm:t>
    </dgm:pt>
    <dgm:pt modelId="{2D507158-1453-418A-A422-95E1E4AF2BFB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региональные налоги (налог на имущество организаций, транспортный налог, налог на игорный бизнес)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13BA910C-6693-44D6-B9D3-6F6BD25F746A}" type="parTrans" cxnId="{143D5B0F-0B98-4B2A-B454-38D566E767F9}">
      <dgm:prSet/>
      <dgm:spPr/>
      <dgm:t>
        <a:bodyPr/>
        <a:lstStyle/>
        <a:p>
          <a:endParaRPr lang="ru-RU"/>
        </a:p>
      </dgm:t>
    </dgm:pt>
    <dgm:pt modelId="{3A55E0D1-68D0-4718-82E6-7F448A0E470C}" type="sibTrans" cxnId="{143D5B0F-0B98-4B2A-B454-38D566E767F9}">
      <dgm:prSet/>
      <dgm:spPr/>
      <dgm:t>
        <a:bodyPr/>
        <a:lstStyle/>
        <a:p>
          <a:endParaRPr lang="ru-RU"/>
        </a:p>
      </dgm:t>
    </dgm:pt>
    <dgm:pt modelId="{A2A5EA7D-F8D8-4DE0-8D67-2C7091C17AFE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Неналоговые доходы</a:t>
          </a:r>
          <a:endParaRPr lang="ru-RU" dirty="0"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68EA61E4-3492-4E95-BA40-F1F4F0586FE6}" type="parTrans" cxnId="{BA771A65-17B7-4596-A50F-6191A275D487}">
      <dgm:prSet/>
      <dgm:spPr/>
      <dgm:t>
        <a:bodyPr/>
        <a:lstStyle/>
        <a:p>
          <a:endParaRPr lang="ru-RU"/>
        </a:p>
      </dgm:t>
    </dgm:pt>
    <dgm:pt modelId="{60624A46-F218-4B8B-8897-DD1BCCAAEE05}" type="sibTrans" cxnId="{BA771A65-17B7-4596-A50F-6191A275D487}">
      <dgm:prSet/>
      <dgm:spPr/>
      <dgm:t>
        <a:bodyPr/>
        <a:lstStyle/>
        <a:p>
          <a:endParaRPr lang="ru-RU"/>
        </a:p>
      </dgm:t>
    </dgm:pt>
    <dgm:pt modelId="{DB2C5A1B-366F-406C-A548-B3D4E064CBCF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доходы от продажи государственного и муниципального имущества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8D4C51B1-E641-449B-8DE7-D2E7D95C77BF}" type="parTrans" cxnId="{75F32DF0-5D86-4F1C-896A-36CBAF1DE720}">
      <dgm:prSet/>
      <dgm:spPr/>
      <dgm:t>
        <a:bodyPr/>
        <a:lstStyle/>
        <a:p>
          <a:endParaRPr lang="ru-RU"/>
        </a:p>
      </dgm:t>
    </dgm:pt>
    <dgm:pt modelId="{6F828DD3-2C35-4149-ACE1-99289AB96464}" type="sibTrans" cxnId="{75F32DF0-5D86-4F1C-896A-36CBAF1DE720}">
      <dgm:prSet/>
      <dgm:spPr/>
      <dgm:t>
        <a:bodyPr/>
        <a:lstStyle/>
        <a:p>
          <a:endParaRPr lang="ru-RU"/>
        </a:p>
      </dgm:t>
    </dgm:pt>
    <dgm:pt modelId="{FB6E50C5-C90F-42FF-B06E-A803AE070F47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доходы от использования государственного и муниципального имущества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A6FB4DB2-86CD-4B31-9E13-356B038E6487}" type="parTrans" cxnId="{8396C648-4D04-40B9-8AC3-AEF5728C8CAF}">
      <dgm:prSet/>
      <dgm:spPr/>
      <dgm:t>
        <a:bodyPr/>
        <a:lstStyle/>
        <a:p>
          <a:endParaRPr lang="ru-RU"/>
        </a:p>
      </dgm:t>
    </dgm:pt>
    <dgm:pt modelId="{19DBA2E5-CBC0-48F0-857C-8E6B73748BC1}" type="sibTrans" cxnId="{8396C648-4D04-40B9-8AC3-AEF5728C8CAF}">
      <dgm:prSet/>
      <dgm:spPr/>
      <dgm:t>
        <a:bodyPr/>
        <a:lstStyle/>
        <a:p>
          <a:endParaRPr lang="ru-RU"/>
        </a:p>
      </dgm:t>
    </dgm:pt>
    <dgm:pt modelId="{FB31CA8F-E503-4867-AF55-9501FD9F0325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Безвозмездные поступления</a:t>
          </a:r>
          <a:endParaRPr lang="ru-RU" dirty="0"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E4E67393-CA65-485F-B83E-4BE768A9CE50}" type="parTrans" cxnId="{7A64811D-71C5-496B-9782-F2003BE00DB2}">
      <dgm:prSet/>
      <dgm:spPr/>
      <dgm:t>
        <a:bodyPr/>
        <a:lstStyle/>
        <a:p>
          <a:endParaRPr lang="ru-RU"/>
        </a:p>
      </dgm:t>
    </dgm:pt>
    <dgm:pt modelId="{B9A5B412-0621-4A37-A3FA-349B21D425BA}" type="sibTrans" cxnId="{7A64811D-71C5-496B-9782-F2003BE00DB2}">
      <dgm:prSet/>
      <dgm:spPr/>
      <dgm:t>
        <a:bodyPr/>
        <a:lstStyle/>
        <a:p>
          <a:endParaRPr lang="ru-RU"/>
        </a:p>
      </dgm:t>
    </dgm:pt>
    <dgm:pt modelId="{4D83CE98-FFD8-4ADA-B996-75A067049C17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субсидии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48299E9A-233B-4300-B615-D378DC20E6CB}" type="parTrans" cxnId="{EB0B757D-8B95-445B-91C2-8D43D3995B17}">
      <dgm:prSet/>
      <dgm:spPr/>
      <dgm:t>
        <a:bodyPr/>
        <a:lstStyle/>
        <a:p>
          <a:endParaRPr lang="ru-RU"/>
        </a:p>
      </dgm:t>
    </dgm:pt>
    <dgm:pt modelId="{41E6B177-6B07-4B43-AA86-91EA21FE6F89}" type="sibTrans" cxnId="{EB0B757D-8B95-445B-91C2-8D43D3995B17}">
      <dgm:prSet/>
      <dgm:spPr/>
      <dgm:t>
        <a:bodyPr/>
        <a:lstStyle/>
        <a:p>
          <a:endParaRPr lang="ru-RU"/>
        </a:p>
      </dgm:t>
    </dgm:pt>
    <dgm:pt modelId="{230A2B89-A54D-45E6-A8F6-C428EC990C80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субвенции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F1865D19-E8AC-4D6E-825D-7A2ACDBB8046}" type="parTrans" cxnId="{7E99D0B5-F299-42A9-B2C4-84B452678C46}">
      <dgm:prSet/>
      <dgm:spPr/>
      <dgm:t>
        <a:bodyPr/>
        <a:lstStyle/>
        <a:p>
          <a:endParaRPr lang="ru-RU"/>
        </a:p>
      </dgm:t>
    </dgm:pt>
    <dgm:pt modelId="{7953E475-ABC5-482A-9140-A22FF5527D1B}" type="sibTrans" cxnId="{7E99D0B5-F299-42A9-B2C4-84B452678C46}">
      <dgm:prSet/>
      <dgm:spPr/>
      <dgm:t>
        <a:bodyPr/>
        <a:lstStyle/>
        <a:p>
          <a:endParaRPr lang="ru-RU"/>
        </a:p>
      </dgm:t>
    </dgm:pt>
    <dgm:pt modelId="{A8EA5099-E56D-4780-92A9-D1FD4420193F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местные налоги (земельный налог, налог на имущество физических лиц и т.д.)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37CEF4B7-2627-482B-81A5-E7B7DF80C2A3}" type="parTrans" cxnId="{65DD67AE-EE98-4071-9CE8-FC0D25A19524}">
      <dgm:prSet/>
      <dgm:spPr/>
      <dgm:t>
        <a:bodyPr/>
        <a:lstStyle/>
        <a:p>
          <a:endParaRPr lang="ru-RU"/>
        </a:p>
      </dgm:t>
    </dgm:pt>
    <dgm:pt modelId="{3C96854A-348A-4351-B6BC-C9CD38F5A044}" type="sibTrans" cxnId="{65DD67AE-EE98-4071-9CE8-FC0D25A19524}">
      <dgm:prSet/>
      <dgm:spPr/>
      <dgm:t>
        <a:bodyPr/>
        <a:lstStyle/>
        <a:p>
          <a:endParaRPr lang="ru-RU"/>
        </a:p>
      </dgm:t>
    </dgm:pt>
    <dgm:pt modelId="{12BB4D6B-00A7-45A3-B0F2-15246B71F8EF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штрафы, санкции, возмещение ущерба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887C95A1-1B81-43D1-BC7A-62DFA67368D4}" type="parTrans" cxnId="{141C14A4-C4B0-4831-8E44-95CB299CC8EB}">
      <dgm:prSet/>
      <dgm:spPr/>
      <dgm:t>
        <a:bodyPr/>
        <a:lstStyle/>
        <a:p>
          <a:endParaRPr lang="ru-RU"/>
        </a:p>
      </dgm:t>
    </dgm:pt>
    <dgm:pt modelId="{85B20013-C0BB-430E-A3E4-F74C9B5218E3}" type="sibTrans" cxnId="{141C14A4-C4B0-4831-8E44-95CB299CC8EB}">
      <dgm:prSet/>
      <dgm:spPr/>
      <dgm:t>
        <a:bodyPr/>
        <a:lstStyle/>
        <a:p>
          <a:endParaRPr lang="ru-RU"/>
        </a:p>
      </dgm:t>
    </dgm:pt>
    <dgm:pt modelId="{D36EA894-9AA1-468B-8B42-6CC61C9A3694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иные неналоговые доходы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039593C7-D8CF-4B47-8DAA-778583954689}" type="parTrans" cxnId="{9D421E53-336F-49FB-A07F-245975E0B0F7}">
      <dgm:prSet/>
      <dgm:spPr/>
      <dgm:t>
        <a:bodyPr/>
        <a:lstStyle/>
        <a:p>
          <a:endParaRPr lang="ru-RU"/>
        </a:p>
      </dgm:t>
    </dgm:pt>
    <dgm:pt modelId="{98692B74-D2F2-405F-AFF9-5026692AF905}" type="sibTrans" cxnId="{9D421E53-336F-49FB-A07F-245975E0B0F7}">
      <dgm:prSet/>
      <dgm:spPr/>
      <dgm:t>
        <a:bodyPr/>
        <a:lstStyle/>
        <a:p>
          <a:endParaRPr lang="ru-RU"/>
        </a:p>
      </dgm:t>
    </dgm:pt>
    <dgm:pt modelId="{ADEB625C-5C57-4BC3-9ADB-15882777BEE4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иные межбюджетные трансферты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D3003C13-4512-4E77-9CFC-6D2E851BE8D8}" type="parTrans" cxnId="{6CBA3E60-8AD5-4727-B75F-7EC0FAEA747E}">
      <dgm:prSet/>
      <dgm:spPr/>
      <dgm:t>
        <a:bodyPr/>
        <a:lstStyle/>
        <a:p>
          <a:endParaRPr lang="ru-RU"/>
        </a:p>
      </dgm:t>
    </dgm:pt>
    <dgm:pt modelId="{703DE0EF-0841-438A-A34B-63F9081B4C50}" type="sibTrans" cxnId="{6CBA3E60-8AD5-4727-B75F-7EC0FAEA747E}">
      <dgm:prSet/>
      <dgm:spPr/>
      <dgm:t>
        <a:bodyPr/>
        <a:lstStyle/>
        <a:p>
          <a:endParaRPr lang="ru-RU"/>
        </a:p>
      </dgm:t>
    </dgm:pt>
    <dgm:pt modelId="{33C724C5-C660-4E62-BB4F-EC09773711FE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прочие безвозмездные поступления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26B9C293-BE1F-4076-8E1A-5CE16C6AADCE}" type="parTrans" cxnId="{85E6F648-3554-472E-A718-26614821DBB4}">
      <dgm:prSet/>
      <dgm:spPr/>
      <dgm:t>
        <a:bodyPr/>
        <a:lstStyle/>
        <a:p>
          <a:endParaRPr lang="ru-RU"/>
        </a:p>
      </dgm:t>
    </dgm:pt>
    <dgm:pt modelId="{8DF747BC-F05A-4711-8F16-25A9F3E712E6}" type="sibTrans" cxnId="{85E6F648-3554-472E-A718-26614821DBB4}">
      <dgm:prSet/>
      <dgm:spPr/>
      <dgm:t>
        <a:bodyPr/>
        <a:lstStyle/>
        <a:p>
          <a:endParaRPr lang="ru-RU"/>
        </a:p>
      </dgm:t>
    </dgm:pt>
    <dgm:pt modelId="{F204E4FA-80DC-4109-BC06-57470B87183B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дотации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F88DBBDD-783E-4678-BBCB-A53492D05C51}" type="parTrans" cxnId="{FF3FB6B1-A7F6-4C4E-89C2-133A5DA7048F}">
      <dgm:prSet/>
      <dgm:spPr/>
      <dgm:t>
        <a:bodyPr/>
        <a:lstStyle/>
        <a:p>
          <a:endParaRPr lang="ru-RU"/>
        </a:p>
      </dgm:t>
    </dgm:pt>
    <dgm:pt modelId="{170531B0-56A6-4C25-8E55-DC46F25633A6}" type="sibTrans" cxnId="{FF3FB6B1-A7F6-4C4E-89C2-133A5DA7048F}">
      <dgm:prSet/>
      <dgm:spPr/>
      <dgm:t>
        <a:bodyPr/>
        <a:lstStyle/>
        <a:p>
          <a:endParaRPr lang="ru-RU"/>
        </a:p>
      </dgm:t>
    </dgm:pt>
    <dgm:pt modelId="{4D2C435A-740C-4F69-BB93-389A2A32F111}" type="pres">
      <dgm:prSet presAssocID="{52A8D9F9-C2F5-4175-812D-3AAF4C56296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361089-79CF-4154-954D-25C5F2B5F44F}" type="pres">
      <dgm:prSet presAssocID="{8BD5BDE3-FB37-4440-80D1-F17211038EB4}" presName="compNode" presStyleCnt="0"/>
      <dgm:spPr/>
    </dgm:pt>
    <dgm:pt modelId="{FCFCAF29-3455-41C5-A620-29C58ED3767F}" type="pres">
      <dgm:prSet presAssocID="{8BD5BDE3-FB37-4440-80D1-F17211038EB4}" presName="aNode" presStyleLbl="bgShp" presStyleIdx="0" presStyleCnt="3"/>
      <dgm:spPr/>
      <dgm:t>
        <a:bodyPr/>
        <a:lstStyle/>
        <a:p>
          <a:endParaRPr lang="ru-RU"/>
        </a:p>
      </dgm:t>
    </dgm:pt>
    <dgm:pt modelId="{189DC1EA-6AA7-4FE7-AC6C-8F240A38416E}" type="pres">
      <dgm:prSet presAssocID="{8BD5BDE3-FB37-4440-80D1-F17211038EB4}" presName="textNode" presStyleLbl="bgShp" presStyleIdx="0" presStyleCnt="3"/>
      <dgm:spPr/>
      <dgm:t>
        <a:bodyPr/>
        <a:lstStyle/>
        <a:p>
          <a:endParaRPr lang="ru-RU"/>
        </a:p>
      </dgm:t>
    </dgm:pt>
    <dgm:pt modelId="{427216B6-0ADC-4AFF-96D0-79A613444B16}" type="pres">
      <dgm:prSet presAssocID="{8BD5BDE3-FB37-4440-80D1-F17211038EB4}" presName="compChildNode" presStyleCnt="0"/>
      <dgm:spPr/>
    </dgm:pt>
    <dgm:pt modelId="{C34582C0-1C29-4B0A-A573-8197EC965AA4}" type="pres">
      <dgm:prSet presAssocID="{8BD5BDE3-FB37-4440-80D1-F17211038EB4}" presName="theInnerList" presStyleCnt="0"/>
      <dgm:spPr/>
    </dgm:pt>
    <dgm:pt modelId="{A0111C9A-205C-4BD2-858E-8E18924C11E1}" type="pres">
      <dgm:prSet presAssocID="{1BF8F06C-AF06-482F-88E2-5FAC8389CA2D}" presName="childNode" presStyleLbl="node1" presStyleIdx="0" presStyleCnt="12" custScaleX="100320" custScaleY="197071" custLinFactY="-12185" custLinFactNeighborX="83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35FA7-D9B5-419F-8B9B-49544BDC8018}" type="pres">
      <dgm:prSet presAssocID="{1BF8F06C-AF06-482F-88E2-5FAC8389CA2D}" presName="aSpace2" presStyleCnt="0"/>
      <dgm:spPr/>
    </dgm:pt>
    <dgm:pt modelId="{1802CCEB-7E55-4CD4-8EFD-B6E34F5A39E0}" type="pres">
      <dgm:prSet presAssocID="{2D507158-1453-418A-A422-95E1E4AF2BFB}" presName="childNode" presStyleLbl="node1" presStyleIdx="1" presStyleCnt="12" custLinFactY="-8589" custLinFactNeighborX="-124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08EA4-386A-4556-AA24-880A55D33E37}" type="pres">
      <dgm:prSet presAssocID="{2D507158-1453-418A-A422-95E1E4AF2BFB}" presName="aSpace2" presStyleCnt="0"/>
      <dgm:spPr/>
    </dgm:pt>
    <dgm:pt modelId="{B81CFFCC-017D-4064-8750-3FDE9CF053C1}" type="pres">
      <dgm:prSet presAssocID="{A8EA5099-E56D-4780-92A9-D1FD4420193F}" presName="childNode" presStyleLbl="node1" presStyleIdx="2" presStyleCnt="12" custLinFactY="-7390" custLinFactNeighborX="-83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B2730-3420-43FB-9B7B-98C4B964B65B}" type="pres">
      <dgm:prSet presAssocID="{8BD5BDE3-FB37-4440-80D1-F17211038EB4}" presName="aSpace" presStyleCnt="0"/>
      <dgm:spPr/>
    </dgm:pt>
    <dgm:pt modelId="{433C3DD1-AC0E-4203-AE1F-26A34B1B66F6}" type="pres">
      <dgm:prSet presAssocID="{A2A5EA7D-F8D8-4DE0-8D67-2C7091C17AFE}" presName="compNode" presStyleCnt="0"/>
      <dgm:spPr/>
    </dgm:pt>
    <dgm:pt modelId="{B060FF27-7C0D-4673-819C-DE22C0E76A19}" type="pres">
      <dgm:prSet presAssocID="{A2A5EA7D-F8D8-4DE0-8D67-2C7091C17AFE}" presName="aNode" presStyleLbl="bgShp" presStyleIdx="1" presStyleCnt="3" custScaleY="98385" custLinFactNeighborX="332" custLinFactNeighborY="-910"/>
      <dgm:spPr/>
      <dgm:t>
        <a:bodyPr/>
        <a:lstStyle/>
        <a:p>
          <a:endParaRPr lang="ru-RU"/>
        </a:p>
      </dgm:t>
    </dgm:pt>
    <dgm:pt modelId="{D5F6D98B-C7DF-4007-B090-75B98377CD34}" type="pres">
      <dgm:prSet presAssocID="{A2A5EA7D-F8D8-4DE0-8D67-2C7091C17AFE}" presName="textNode" presStyleLbl="bgShp" presStyleIdx="1" presStyleCnt="3"/>
      <dgm:spPr/>
      <dgm:t>
        <a:bodyPr/>
        <a:lstStyle/>
        <a:p>
          <a:endParaRPr lang="ru-RU"/>
        </a:p>
      </dgm:t>
    </dgm:pt>
    <dgm:pt modelId="{33F3E3E1-BB12-4B1A-A463-09FBEAD67738}" type="pres">
      <dgm:prSet presAssocID="{A2A5EA7D-F8D8-4DE0-8D67-2C7091C17AFE}" presName="compChildNode" presStyleCnt="0"/>
      <dgm:spPr/>
    </dgm:pt>
    <dgm:pt modelId="{E757E520-FE1C-4C3E-89BF-8CF4A35DB199}" type="pres">
      <dgm:prSet presAssocID="{A2A5EA7D-F8D8-4DE0-8D67-2C7091C17AFE}" presName="theInnerList" presStyleCnt="0"/>
      <dgm:spPr/>
    </dgm:pt>
    <dgm:pt modelId="{9F37A909-0D22-4C13-95C1-BBF0A1A3AAFE}" type="pres">
      <dgm:prSet presAssocID="{DB2C5A1B-366F-406C-A548-B3D4E064CBCF}" presName="childNode" presStyleLbl="node1" presStyleIdx="3" presStyleCnt="12" custLinFactY="77246" custLinFactNeighborX="-7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8DE7C-0773-4547-97A6-CDAD5E91F451}" type="pres">
      <dgm:prSet presAssocID="{DB2C5A1B-366F-406C-A548-B3D4E064CBCF}" presName="aSpace2" presStyleCnt="0"/>
      <dgm:spPr/>
    </dgm:pt>
    <dgm:pt modelId="{D613F7D2-6CDB-437F-ADAC-6DCCFFD115BA}" type="pres">
      <dgm:prSet presAssocID="{FB6E50C5-C90F-42FF-B06E-A803AE070F47}" presName="childNode" presStyleLbl="node1" presStyleIdx="4" presStyleCnt="12" custLinFactY="-112360" custLinFactNeighborX="-793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AFF7C-55DA-4BE4-BF03-4B41BEE539DC}" type="pres">
      <dgm:prSet presAssocID="{FB6E50C5-C90F-42FF-B06E-A803AE070F47}" presName="aSpace2" presStyleCnt="0"/>
      <dgm:spPr/>
    </dgm:pt>
    <dgm:pt modelId="{660EFAAB-60A9-4670-8390-402F32FBFFF5}" type="pres">
      <dgm:prSet presAssocID="{12BB4D6B-00A7-45A3-B0F2-15246B71F8EF}" presName="childNode" presStyleLbl="node1" presStyleIdx="5" presStyleCnt="12" custLinFactY="-585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F0BD5-86BF-4262-A408-6A52862AB213}" type="pres">
      <dgm:prSet presAssocID="{12BB4D6B-00A7-45A3-B0F2-15246B71F8EF}" presName="aSpace2" presStyleCnt="0"/>
      <dgm:spPr/>
    </dgm:pt>
    <dgm:pt modelId="{5D3785C3-A45C-43DF-A4D0-B0C7497134E8}" type="pres">
      <dgm:prSet presAssocID="{D36EA894-9AA1-468B-8B42-6CC61C9A3694}" presName="childNode" presStyleLbl="node1" presStyleIdx="6" presStyleCnt="12" custLinFactY="-585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173C6-F486-47A3-8D15-F62A5F387242}" type="pres">
      <dgm:prSet presAssocID="{A2A5EA7D-F8D8-4DE0-8D67-2C7091C17AFE}" presName="aSpace" presStyleCnt="0"/>
      <dgm:spPr/>
    </dgm:pt>
    <dgm:pt modelId="{63C249F9-A7B6-45EF-B780-D5313E8AE385}" type="pres">
      <dgm:prSet presAssocID="{FB31CA8F-E503-4867-AF55-9501FD9F0325}" presName="compNode" presStyleCnt="0"/>
      <dgm:spPr/>
    </dgm:pt>
    <dgm:pt modelId="{38E01E58-49C3-4BF8-B886-729EE9D57E8B}" type="pres">
      <dgm:prSet presAssocID="{FB31CA8F-E503-4867-AF55-9501FD9F0325}" presName="aNode" presStyleLbl="bgShp" presStyleIdx="2" presStyleCnt="3"/>
      <dgm:spPr/>
      <dgm:t>
        <a:bodyPr/>
        <a:lstStyle/>
        <a:p>
          <a:endParaRPr lang="ru-RU"/>
        </a:p>
      </dgm:t>
    </dgm:pt>
    <dgm:pt modelId="{01573606-D774-4BB0-9BAE-0559CBAF73C5}" type="pres">
      <dgm:prSet presAssocID="{FB31CA8F-E503-4867-AF55-9501FD9F0325}" presName="textNode" presStyleLbl="bgShp" presStyleIdx="2" presStyleCnt="3"/>
      <dgm:spPr/>
      <dgm:t>
        <a:bodyPr/>
        <a:lstStyle/>
        <a:p>
          <a:endParaRPr lang="ru-RU"/>
        </a:p>
      </dgm:t>
    </dgm:pt>
    <dgm:pt modelId="{C654AF54-FB25-492C-840E-E9125B2A0CF0}" type="pres">
      <dgm:prSet presAssocID="{FB31CA8F-E503-4867-AF55-9501FD9F0325}" presName="compChildNode" presStyleCnt="0"/>
      <dgm:spPr/>
    </dgm:pt>
    <dgm:pt modelId="{8C0FC171-DA13-446E-AC22-AA2D7DBD29AF}" type="pres">
      <dgm:prSet presAssocID="{FB31CA8F-E503-4867-AF55-9501FD9F0325}" presName="theInnerList" presStyleCnt="0"/>
      <dgm:spPr/>
    </dgm:pt>
    <dgm:pt modelId="{E2CD170F-1BC9-4CBC-ACFC-B3FDABA12C82}" type="pres">
      <dgm:prSet presAssocID="{F204E4FA-80DC-4109-BC06-57470B87183B}" presName="childNode" presStyleLbl="node1" presStyleIdx="7" presStyleCnt="12" custLinFactY="-27102" custLinFactNeighborX="41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76611-F7A7-4DFC-B267-9814FA89F359}" type="pres">
      <dgm:prSet presAssocID="{F204E4FA-80DC-4109-BC06-57470B87183B}" presName="aSpace2" presStyleCnt="0"/>
      <dgm:spPr/>
    </dgm:pt>
    <dgm:pt modelId="{293E7B7D-83FF-420E-9C1D-ACA2429CF4EA}" type="pres">
      <dgm:prSet presAssocID="{4D83CE98-FFD8-4ADA-B996-75A067049C17}" presName="childNode" presStyleLbl="node1" presStyleIdx="8" presStyleCnt="12" custLinFactY="-1923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BEF01-004F-430E-B3BA-284E9E329C5D}" type="pres">
      <dgm:prSet presAssocID="{4D83CE98-FFD8-4ADA-B996-75A067049C17}" presName="aSpace2" presStyleCnt="0"/>
      <dgm:spPr/>
    </dgm:pt>
    <dgm:pt modelId="{6CC73385-6C1B-4662-8B00-E0D7534AE650}" type="pres">
      <dgm:prSet presAssocID="{230A2B89-A54D-45E6-A8F6-C428EC990C80}" presName="childNode" presStyleLbl="node1" presStyleIdx="9" presStyleCnt="12" custLinFactY="-1294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EDE1B-E2C2-4E7E-B8DB-04FB07261B20}" type="pres">
      <dgm:prSet presAssocID="{230A2B89-A54D-45E6-A8F6-C428EC990C80}" presName="aSpace2" presStyleCnt="0"/>
      <dgm:spPr/>
    </dgm:pt>
    <dgm:pt modelId="{F26E5860-0229-41C2-93C3-589E341CE1ED}" type="pres">
      <dgm:prSet presAssocID="{ADEB625C-5C57-4BC3-9ADB-15882777BEE4}" presName="childNode" presStyleLbl="node1" presStyleIdx="10" presStyleCnt="12" custLinFactY="-9792" custLinFactNeighborX="83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71D9A-1DC9-4530-BF3F-05FD5DB15250}" type="pres">
      <dgm:prSet presAssocID="{ADEB625C-5C57-4BC3-9ADB-15882777BEE4}" presName="aSpace2" presStyleCnt="0"/>
      <dgm:spPr/>
    </dgm:pt>
    <dgm:pt modelId="{A7742C53-13C3-47AC-AC1C-BDC4FB5320DE}" type="pres">
      <dgm:prSet presAssocID="{33C724C5-C660-4E62-BB4F-EC09773711FE}" presName="childNode" presStyleLbl="node1" presStyleIdx="11" presStyleCnt="12" custLinFactY="-664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BA3E60-8AD5-4727-B75F-7EC0FAEA747E}" srcId="{FB31CA8F-E503-4867-AF55-9501FD9F0325}" destId="{ADEB625C-5C57-4BC3-9ADB-15882777BEE4}" srcOrd="3" destOrd="0" parTransId="{D3003C13-4512-4E77-9CFC-6D2E851BE8D8}" sibTransId="{703DE0EF-0841-438A-A34B-63F9081B4C50}"/>
    <dgm:cxn modelId="{43133B0B-91F2-4EB3-AA67-8527A643E977}" type="presOf" srcId="{230A2B89-A54D-45E6-A8F6-C428EC990C80}" destId="{6CC73385-6C1B-4662-8B00-E0D7534AE650}" srcOrd="0" destOrd="0" presId="urn:microsoft.com/office/officeart/2005/8/layout/lProcess2"/>
    <dgm:cxn modelId="{4551B65E-6D32-4445-B953-99717A5DB5AF}" type="presOf" srcId="{DB2C5A1B-366F-406C-A548-B3D4E064CBCF}" destId="{9F37A909-0D22-4C13-95C1-BBF0A1A3AAFE}" srcOrd="0" destOrd="0" presId="urn:microsoft.com/office/officeart/2005/8/layout/lProcess2"/>
    <dgm:cxn modelId="{EB0B757D-8B95-445B-91C2-8D43D3995B17}" srcId="{FB31CA8F-E503-4867-AF55-9501FD9F0325}" destId="{4D83CE98-FFD8-4ADA-B996-75A067049C17}" srcOrd="1" destOrd="0" parTransId="{48299E9A-233B-4300-B615-D378DC20E6CB}" sibTransId="{41E6B177-6B07-4B43-AA86-91EA21FE6F89}"/>
    <dgm:cxn modelId="{8E60D744-DB57-4D46-A086-C296E6BD52D9}" srcId="{8BD5BDE3-FB37-4440-80D1-F17211038EB4}" destId="{1BF8F06C-AF06-482F-88E2-5FAC8389CA2D}" srcOrd="0" destOrd="0" parTransId="{1C88E3E5-B23A-40CE-B013-D5F45D71E780}" sibTransId="{8B95C753-C66F-4D58-9D7E-4AC0FA241946}"/>
    <dgm:cxn modelId="{75F32DF0-5D86-4F1C-896A-36CBAF1DE720}" srcId="{A2A5EA7D-F8D8-4DE0-8D67-2C7091C17AFE}" destId="{DB2C5A1B-366F-406C-A548-B3D4E064CBCF}" srcOrd="0" destOrd="0" parTransId="{8D4C51B1-E641-449B-8DE7-D2E7D95C77BF}" sibTransId="{6F828DD3-2C35-4149-ACE1-99289AB96464}"/>
    <dgm:cxn modelId="{8396C648-4D04-40B9-8AC3-AEF5728C8CAF}" srcId="{A2A5EA7D-F8D8-4DE0-8D67-2C7091C17AFE}" destId="{FB6E50C5-C90F-42FF-B06E-A803AE070F47}" srcOrd="1" destOrd="0" parTransId="{A6FB4DB2-86CD-4B31-9E13-356B038E6487}" sibTransId="{19DBA2E5-CBC0-48F0-857C-8E6B73748BC1}"/>
    <dgm:cxn modelId="{9D421E53-336F-49FB-A07F-245975E0B0F7}" srcId="{A2A5EA7D-F8D8-4DE0-8D67-2C7091C17AFE}" destId="{D36EA894-9AA1-468B-8B42-6CC61C9A3694}" srcOrd="3" destOrd="0" parTransId="{039593C7-D8CF-4B47-8DAA-778583954689}" sibTransId="{98692B74-D2F2-405F-AFF9-5026692AF905}"/>
    <dgm:cxn modelId="{6058111E-FC5D-49EF-962B-300A3AFF8977}" type="presOf" srcId="{F204E4FA-80DC-4109-BC06-57470B87183B}" destId="{E2CD170F-1BC9-4CBC-ACFC-B3FDABA12C82}" srcOrd="0" destOrd="0" presId="urn:microsoft.com/office/officeart/2005/8/layout/lProcess2"/>
    <dgm:cxn modelId="{141C14A4-C4B0-4831-8E44-95CB299CC8EB}" srcId="{A2A5EA7D-F8D8-4DE0-8D67-2C7091C17AFE}" destId="{12BB4D6B-00A7-45A3-B0F2-15246B71F8EF}" srcOrd="2" destOrd="0" parTransId="{887C95A1-1B81-43D1-BC7A-62DFA67368D4}" sibTransId="{85B20013-C0BB-430E-A3E4-F74C9B5218E3}"/>
    <dgm:cxn modelId="{AF0FE149-924E-4826-82C1-874F501668B5}" type="presOf" srcId="{D36EA894-9AA1-468B-8B42-6CC61C9A3694}" destId="{5D3785C3-A45C-43DF-A4D0-B0C7497134E8}" srcOrd="0" destOrd="0" presId="urn:microsoft.com/office/officeart/2005/8/layout/lProcess2"/>
    <dgm:cxn modelId="{701519F2-64AD-4D72-85BA-C328F1C4D39D}" type="presOf" srcId="{8BD5BDE3-FB37-4440-80D1-F17211038EB4}" destId="{FCFCAF29-3455-41C5-A620-29C58ED3767F}" srcOrd="0" destOrd="0" presId="urn:microsoft.com/office/officeart/2005/8/layout/lProcess2"/>
    <dgm:cxn modelId="{BA771A65-17B7-4596-A50F-6191A275D487}" srcId="{52A8D9F9-C2F5-4175-812D-3AAF4C56296C}" destId="{A2A5EA7D-F8D8-4DE0-8D67-2C7091C17AFE}" srcOrd="1" destOrd="0" parTransId="{68EA61E4-3492-4E95-BA40-F1F4F0586FE6}" sibTransId="{60624A46-F218-4B8B-8897-DD1BCCAAEE05}"/>
    <dgm:cxn modelId="{B0AD6B6F-E2E0-45EB-AF8C-31F0673297A0}" type="presOf" srcId="{1BF8F06C-AF06-482F-88E2-5FAC8389CA2D}" destId="{A0111C9A-205C-4BD2-858E-8E18924C11E1}" srcOrd="0" destOrd="0" presId="urn:microsoft.com/office/officeart/2005/8/layout/lProcess2"/>
    <dgm:cxn modelId="{61D3A309-250F-42D0-9434-A54F9A498A29}" type="presOf" srcId="{52A8D9F9-C2F5-4175-812D-3AAF4C56296C}" destId="{4D2C435A-740C-4F69-BB93-389A2A32F111}" srcOrd="0" destOrd="0" presId="urn:microsoft.com/office/officeart/2005/8/layout/lProcess2"/>
    <dgm:cxn modelId="{7E99D0B5-F299-42A9-B2C4-84B452678C46}" srcId="{FB31CA8F-E503-4867-AF55-9501FD9F0325}" destId="{230A2B89-A54D-45E6-A8F6-C428EC990C80}" srcOrd="2" destOrd="0" parTransId="{F1865D19-E8AC-4D6E-825D-7A2ACDBB8046}" sibTransId="{7953E475-ABC5-482A-9140-A22FF5527D1B}"/>
    <dgm:cxn modelId="{A8FB9A05-76BD-4497-B1F1-9871E15146AC}" type="presOf" srcId="{2D507158-1453-418A-A422-95E1E4AF2BFB}" destId="{1802CCEB-7E55-4CD4-8EFD-B6E34F5A39E0}" srcOrd="0" destOrd="0" presId="urn:microsoft.com/office/officeart/2005/8/layout/lProcess2"/>
    <dgm:cxn modelId="{FF3FB6B1-A7F6-4C4E-89C2-133A5DA7048F}" srcId="{FB31CA8F-E503-4867-AF55-9501FD9F0325}" destId="{F204E4FA-80DC-4109-BC06-57470B87183B}" srcOrd="0" destOrd="0" parTransId="{F88DBBDD-783E-4678-BBCB-A53492D05C51}" sibTransId="{170531B0-56A6-4C25-8E55-DC46F25633A6}"/>
    <dgm:cxn modelId="{0D7DA40D-39FB-4A9B-9022-C705A9D1C479}" srcId="{52A8D9F9-C2F5-4175-812D-3AAF4C56296C}" destId="{8BD5BDE3-FB37-4440-80D1-F17211038EB4}" srcOrd="0" destOrd="0" parTransId="{18FB456D-5D17-40A1-8EE8-A5955D9F71BB}" sibTransId="{9CA3B0CA-F089-4E65-B772-41C74DC9BD11}"/>
    <dgm:cxn modelId="{B90B4F85-3348-4555-B8D4-A314114DE65E}" type="presOf" srcId="{4D83CE98-FFD8-4ADA-B996-75A067049C17}" destId="{293E7B7D-83FF-420E-9C1D-ACA2429CF4EA}" srcOrd="0" destOrd="0" presId="urn:microsoft.com/office/officeart/2005/8/layout/lProcess2"/>
    <dgm:cxn modelId="{7A64811D-71C5-496B-9782-F2003BE00DB2}" srcId="{52A8D9F9-C2F5-4175-812D-3AAF4C56296C}" destId="{FB31CA8F-E503-4867-AF55-9501FD9F0325}" srcOrd="2" destOrd="0" parTransId="{E4E67393-CA65-485F-B83E-4BE768A9CE50}" sibTransId="{B9A5B412-0621-4A37-A3FA-349B21D425BA}"/>
    <dgm:cxn modelId="{85E6F648-3554-472E-A718-26614821DBB4}" srcId="{FB31CA8F-E503-4867-AF55-9501FD9F0325}" destId="{33C724C5-C660-4E62-BB4F-EC09773711FE}" srcOrd="4" destOrd="0" parTransId="{26B9C293-BE1F-4076-8E1A-5CE16C6AADCE}" sibTransId="{8DF747BC-F05A-4711-8F16-25A9F3E712E6}"/>
    <dgm:cxn modelId="{143D5B0F-0B98-4B2A-B454-38D566E767F9}" srcId="{8BD5BDE3-FB37-4440-80D1-F17211038EB4}" destId="{2D507158-1453-418A-A422-95E1E4AF2BFB}" srcOrd="1" destOrd="0" parTransId="{13BA910C-6693-44D6-B9D3-6F6BD25F746A}" sibTransId="{3A55E0D1-68D0-4718-82E6-7F448A0E470C}"/>
    <dgm:cxn modelId="{6E66F841-5ED7-477E-8A2A-F98F6C9A7811}" type="presOf" srcId="{12BB4D6B-00A7-45A3-B0F2-15246B71F8EF}" destId="{660EFAAB-60A9-4670-8390-402F32FBFFF5}" srcOrd="0" destOrd="0" presId="urn:microsoft.com/office/officeart/2005/8/layout/lProcess2"/>
    <dgm:cxn modelId="{A5C59838-260F-4F91-A20D-31D6E1E4A505}" type="presOf" srcId="{FB6E50C5-C90F-42FF-B06E-A803AE070F47}" destId="{D613F7D2-6CDB-437F-ADAC-6DCCFFD115BA}" srcOrd="0" destOrd="0" presId="urn:microsoft.com/office/officeart/2005/8/layout/lProcess2"/>
    <dgm:cxn modelId="{F68E53DA-6802-4D1D-92BB-CA2C2C4A4981}" type="presOf" srcId="{FB31CA8F-E503-4867-AF55-9501FD9F0325}" destId="{38E01E58-49C3-4BF8-B886-729EE9D57E8B}" srcOrd="0" destOrd="0" presId="urn:microsoft.com/office/officeart/2005/8/layout/lProcess2"/>
    <dgm:cxn modelId="{16CA7A4C-A119-45AB-8BC5-50CA25B1D0C7}" type="presOf" srcId="{ADEB625C-5C57-4BC3-9ADB-15882777BEE4}" destId="{F26E5860-0229-41C2-93C3-589E341CE1ED}" srcOrd="0" destOrd="0" presId="urn:microsoft.com/office/officeart/2005/8/layout/lProcess2"/>
    <dgm:cxn modelId="{E4958384-E38D-4481-94BE-93BE849F7DC4}" type="presOf" srcId="{33C724C5-C660-4E62-BB4F-EC09773711FE}" destId="{A7742C53-13C3-47AC-AC1C-BDC4FB5320DE}" srcOrd="0" destOrd="0" presId="urn:microsoft.com/office/officeart/2005/8/layout/lProcess2"/>
    <dgm:cxn modelId="{C0D4B8AE-DEFC-4A47-9267-053236E0EDC5}" type="presOf" srcId="{A2A5EA7D-F8D8-4DE0-8D67-2C7091C17AFE}" destId="{D5F6D98B-C7DF-4007-B090-75B98377CD34}" srcOrd="1" destOrd="0" presId="urn:microsoft.com/office/officeart/2005/8/layout/lProcess2"/>
    <dgm:cxn modelId="{32356DBD-59F4-44DF-8635-925F474F22EA}" type="presOf" srcId="{A8EA5099-E56D-4780-92A9-D1FD4420193F}" destId="{B81CFFCC-017D-4064-8750-3FDE9CF053C1}" srcOrd="0" destOrd="0" presId="urn:microsoft.com/office/officeart/2005/8/layout/lProcess2"/>
    <dgm:cxn modelId="{52BBAD29-D398-4746-98D0-8F88ACED571E}" type="presOf" srcId="{8BD5BDE3-FB37-4440-80D1-F17211038EB4}" destId="{189DC1EA-6AA7-4FE7-AC6C-8F240A38416E}" srcOrd="1" destOrd="0" presId="urn:microsoft.com/office/officeart/2005/8/layout/lProcess2"/>
    <dgm:cxn modelId="{7E6D7EB1-E711-4A3D-9DD3-00401A0D66FD}" type="presOf" srcId="{A2A5EA7D-F8D8-4DE0-8D67-2C7091C17AFE}" destId="{B060FF27-7C0D-4673-819C-DE22C0E76A19}" srcOrd="0" destOrd="0" presId="urn:microsoft.com/office/officeart/2005/8/layout/lProcess2"/>
    <dgm:cxn modelId="{E2E4BD6F-858D-43D3-A196-5007396D6558}" type="presOf" srcId="{FB31CA8F-E503-4867-AF55-9501FD9F0325}" destId="{01573606-D774-4BB0-9BAE-0559CBAF73C5}" srcOrd="1" destOrd="0" presId="urn:microsoft.com/office/officeart/2005/8/layout/lProcess2"/>
    <dgm:cxn modelId="{65DD67AE-EE98-4071-9CE8-FC0D25A19524}" srcId="{8BD5BDE3-FB37-4440-80D1-F17211038EB4}" destId="{A8EA5099-E56D-4780-92A9-D1FD4420193F}" srcOrd="2" destOrd="0" parTransId="{37CEF4B7-2627-482B-81A5-E7B7DF80C2A3}" sibTransId="{3C96854A-348A-4351-B6BC-C9CD38F5A044}"/>
    <dgm:cxn modelId="{B5892D27-0593-46C3-B575-30045841F840}" type="presParOf" srcId="{4D2C435A-740C-4F69-BB93-389A2A32F111}" destId="{14361089-79CF-4154-954D-25C5F2B5F44F}" srcOrd="0" destOrd="0" presId="urn:microsoft.com/office/officeart/2005/8/layout/lProcess2"/>
    <dgm:cxn modelId="{79215DA8-EFF1-47E1-A510-E3C343CB0803}" type="presParOf" srcId="{14361089-79CF-4154-954D-25C5F2B5F44F}" destId="{FCFCAF29-3455-41C5-A620-29C58ED3767F}" srcOrd="0" destOrd="0" presId="urn:microsoft.com/office/officeart/2005/8/layout/lProcess2"/>
    <dgm:cxn modelId="{9F72D773-0E76-4C19-8251-148746824F0E}" type="presParOf" srcId="{14361089-79CF-4154-954D-25C5F2B5F44F}" destId="{189DC1EA-6AA7-4FE7-AC6C-8F240A38416E}" srcOrd="1" destOrd="0" presId="urn:microsoft.com/office/officeart/2005/8/layout/lProcess2"/>
    <dgm:cxn modelId="{3AB212B2-29CD-45F3-9ADE-06EF0F1C3027}" type="presParOf" srcId="{14361089-79CF-4154-954D-25C5F2B5F44F}" destId="{427216B6-0ADC-4AFF-96D0-79A613444B16}" srcOrd="2" destOrd="0" presId="urn:microsoft.com/office/officeart/2005/8/layout/lProcess2"/>
    <dgm:cxn modelId="{ED0F4857-718C-407B-93FB-EADACE95E35E}" type="presParOf" srcId="{427216B6-0ADC-4AFF-96D0-79A613444B16}" destId="{C34582C0-1C29-4B0A-A573-8197EC965AA4}" srcOrd="0" destOrd="0" presId="urn:microsoft.com/office/officeart/2005/8/layout/lProcess2"/>
    <dgm:cxn modelId="{C837AC50-6383-4A71-B14E-952834A9141A}" type="presParOf" srcId="{C34582C0-1C29-4B0A-A573-8197EC965AA4}" destId="{A0111C9A-205C-4BD2-858E-8E18924C11E1}" srcOrd="0" destOrd="0" presId="urn:microsoft.com/office/officeart/2005/8/layout/lProcess2"/>
    <dgm:cxn modelId="{AB996A5E-95A3-46F2-8E2C-F38144D46847}" type="presParOf" srcId="{C34582C0-1C29-4B0A-A573-8197EC965AA4}" destId="{52735FA7-D9B5-419F-8B9B-49544BDC8018}" srcOrd="1" destOrd="0" presId="urn:microsoft.com/office/officeart/2005/8/layout/lProcess2"/>
    <dgm:cxn modelId="{F7D08926-D1D7-4606-B978-D7F2B78601F4}" type="presParOf" srcId="{C34582C0-1C29-4B0A-A573-8197EC965AA4}" destId="{1802CCEB-7E55-4CD4-8EFD-B6E34F5A39E0}" srcOrd="2" destOrd="0" presId="urn:microsoft.com/office/officeart/2005/8/layout/lProcess2"/>
    <dgm:cxn modelId="{DAA5048E-D478-4250-9C57-1536728C0E9E}" type="presParOf" srcId="{C34582C0-1C29-4B0A-A573-8197EC965AA4}" destId="{9B108EA4-386A-4556-AA24-880A55D33E37}" srcOrd="3" destOrd="0" presId="urn:microsoft.com/office/officeart/2005/8/layout/lProcess2"/>
    <dgm:cxn modelId="{89927CC1-31A6-4B90-B8A7-98BF70E6176E}" type="presParOf" srcId="{C34582C0-1C29-4B0A-A573-8197EC965AA4}" destId="{B81CFFCC-017D-4064-8750-3FDE9CF053C1}" srcOrd="4" destOrd="0" presId="urn:microsoft.com/office/officeart/2005/8/layout/lProcess2"/>
    <dgm:cxn modelId="{7C9F60A5-D29E-4348-894B-C145A7A92133}" type="presParOf" srcId="{4D2C435A-740C-4F69-BB93-389A2A32F111}" destId="{78AB2730-3420-43FB-9B7B-98C4B964B65B}" srcOrd="1" destOrd="0" presId="urn:microsoft.com/office/officeart/2005/8/layout/lProcess2"/>
    <dgm:cxn modelId="{0DE68D5A-4F16-4D72-9648-C284ADCEC785}" type="presParOf" srcId="{4D2C435A-740C-4F69-BB93-389A2A32F111}" destId="{433C3DD1-AC0E-4203-AE1F-26A34B1B66F6}" srcOrd="2" destOrd="0" presId="urn:microsoft.com/office/officeart/2005/8/layout/lProcess2"/>
    <dgm:cxn modelId="{569B15F4-D75F-4C0F-8D1E-4641D40EC488}" type="presParOf" srcId="{433C3DD1-AC0E-4203-AE1F-26A34B1B66F6}" destId="{B060FF27-7C0D-4673-819C-DE22C0E76A19}" srcOrd="0" destOrd="0" presId="urn:microsoft.com/office/officeart/2005/8/layout/lProcess2"/>
    <dgm:cxn modelId="{30E0F2B0-429C-4FBB-B854-CB1DECBF881B}" type="presParOf" srcId="{433C3DD1-AC0E-4203-AE1F-26A34B1B66F6}" destId="{D5F6D98B-C7DF-4007-B090-75B98377CD34}" srcOrd="1" destOrd="0" presId="urn:microsoft.com/office/officeart/2005/8/layout/lProcess2"/>
    <dgm:cxn modelId="{E0175C2A-FB7A-4A8E-AC53-0FC83981F35D}" type="presParOf" srcId="{433C3DD1-AC0E-4203-AE1F-26A34B1B66F6}" destId="{33F3E3E1-BB12-4B1A-A463-09FBEAD67738}" srcOrd="2" destOrd="0" presId="urn:microsoft.com/office/officeart/2005/8/layout/lProcess2"/>
    <dgm:cxn modelId="{4E914C11-CDDF-436C-8966-C04EF8E0449E}" type="presParOf" srcId="{33F3E3E1-BB12-4B1A-A463-09FBEAD67738}" destId="{E757E520-FE1C-4C3E-89BF-8CF4A35DB199}" srcOrd="0" destOrd="0" presId="urn:microsoft.com/office/officeart/2005/8/layout/lProcess2"/>
    <dgm:cxn modelId="{578910BC-1158-4C74-B47F-C808007CD9EF}" type="presParOf" srcId="{E757E520-FE1C-4C3E-89BF-8CF4A35DB199}" destId="{9F37A909-0D22-4C13-95C1-BBF0A1A3AAFE}" srcOrd="0" destOrd="0" presId="urn:microsoft.com/office/officeart/2005/8/layout/lProcess2"/>
    <dgm:cxn modelId="{6B8C70E3-1049-4B97-B936-7885F8947765}" type="presParOf" srcId="{E757E520-FE1C-4C3E-89BF-8CF4A35DB199}" destId="{6FC8DE7C-0773-4547-97A6-CDAD5E91F451}" srcOrd="1" destOrd="0" presId="urn:microsoft.com/office/officeart/2005/8/layout/lProcess2"/>
    <dgm:cxn modelId="{91E4046B-CAD9-4016-B14B-A555F6474497}" type="presParOf" srcId="{E757E520-FE1C-4C3E-89BF-8CF4A35DB199}" destId="{D613F7D2-6CDB-437F-ADAC-6DCCFFD115BA}" srcOrd="2" destOrd="0" presId="urn:microsoft.com/office/officeart/2005/8/layout/lProcess2"/>
    <dgm:cxn modelId="{694D73C9-9873-498C-A42C-3470CF274ED0}" type="presParOf" srcId="{E757E520-FE1C-4C3E-89BF-8CF4A35DB199}" destId="{B22AFF7C-55DA-4BE4-BF03-4B41BEE539DC}" srcOrd="3" destOrd="0" presId="urn:microsoft.com/office/officeart/2005/8/layout/lProcess2"/>
    <dgm:cxn modelId="{F0EF4D3C-1062-44D0-94D2-84DF294A6449}" type="presParOf" srcId="{E757E520-FE1C-4C3E-89BF-8CF4A35DB199}" destId="{660EFAAB-60A9-4670-8390-402F32FBFFF5}" srcOrd="4" destOrd="0" presId="urn:microsoft.com/office/officeart/2005/8/layout/lProcess2"/>
    <dgm:cxn modelId="{2FA3F3C5-F84A-4D16-8D5F-0E5EE2E3E648}" type="presParOf" srcId="{E757E520-FE1C-4C3E-89BF-8CF4A35DB199}" destId="{11AF0BD5-86BF-4262-A408-6A52862AB213}" srcOrd="5" destOrd="0" presId="urn:microsoft.com/office/officeart/2005/8/layout/lProcess2"/>
    <dgm:cxn modelId="{C2E47A50-A0BF-490D-BC1C-16A727E9BCD9}" type="presParOf" srcId="{E757E520-FE1C-4C3E-89BF-8CF4A35DB199}" destId="{5D3785C3-A45C-43DF-A4D0-B0C7497134E8}" srcOrd="6" destOrd="0" presId="urn:microsoft.com/office/officeart/2005/8/layout/lProcess2"/>
    <dgm:cxn modelId="{5C1DDB6F-EAFA-46DB-B312-A53C9329F8FE}" type="presParOf" srcId="{4D2C435A-740C-4F69-BB93-389A2A32F111}" destId="{6DA173C6-F486-47A3-8D15-F62A5F387242}" srcOrd="3" destOrd="0" presId="urn:microsoft.com/office/officeart/2005/8/layout/lProcess2"/>
    <dgm:cxn modelId="{FDB7339A-FA9D-49C9-8D17-301D97D420D6}" type="presParOf" srcId="{4D2C435A-740C-4F69-BB93-389A2A32F111}" destId="{63C249F9-A7B6-45EF-B780-D5313E8AE385}" srcOrd="4" destOrd="0" presId="urn:microsoft.com/office/officeart/2005/8/layout/lProcess2"/>
    <dgm:cxn modelId="{E1F1CFDC-D79F-4F23-B5A6-AF9105CC90B5}" type="presParOf" srcId="{63C249F9-A7B6-45EF-B780-D5313E8AE385}" destId="{38E01E58-49C3-4BF8-B886-729EE9D57E8B}" srcOrd="0" destOrd="0" presId="urn:microsoft.com/office/officeart/2005/8/layout/lProcess2"/>
    <dgm:cxn modelId="{912AEB03-3105-4782-8CF3-55BFFAEEFC76}" type="presParOf" srcId="{63C249F9-A7B6-45EF-B780-D5313E8AE385}" destId="{01573606-D774-4BB0-9BAE-0559CBAF73C5}" srcOrd="1" destOrd="0" presId="urn:microsoft.com/office/officeart/2005/8/layout/lProcess2"/>
    <dgm:cxn modelId="{88100C4A-89F9-4D88-AD73-DBC3ABEA2E28}" type="presParOf" srcId="{63C249F9-A7B6-45EF-B780-D5313E8AE385}" destId="{C654AF54-FB25-492C-840E-E9125B2A0CF0}" srcOrd="2" destOrd="0" presId="urn:microsoft.com/office/officeart/2005/8/layout/lProcess2"/>
    <dgm:cxn modelId="{09614E5C-C3F6-4509-9791-553C4C672761}" type="presParOf" srcId="{C654AF54-FB25-492C-840E-E9125B2A0CF0}" destId="{8C0FC171-DA13-446E-AC22-AA2D7DBD29AF}" srcOrd="0" destOrd="0" presId="urn:microsoft.com/office/officeart/2005/8/layout/lProcess2"/>
    <dgm:cxn modelId="{6E5E07CB-0E32-4A81-8A11-2059D13CD75C}" type="presParOf" srcId="{8C0FC171-DA13-446E-AC22-AA2D7DBD29AF}" destId="{E2CD170F-1BC9-4CBC-ACFC-B3FDABA12C82}" srcOrd="0" destOrd="0" presId="urn:microsoft.com/office/officeart/2005/8/layout/lProcess2"/>
    <dgm:cxn modelId="{E8CFEEED-0F57-4E51-8BC6-2374A7CB2034}" type="presParOf" srcId="{8C0FC171-DA13-446E-AC22-AA2D7DBD29AF}" destId="{A3376611-F7A7-4DFC-B267-9814FA89F359}" srcOrd="1" destOrd="0" presId="urn:microsoft.com/office/officeart/2005/8/layout/lProcess2"/>
    <dgm:cxn modelId="{F34F23C1-2800-4D07-9CC1-1DDDB56CF25B}" type="presParOf" srcId="{8C0FC171-DA13-446E-AC22-AA2D7DBD29AF}" destId="{293E7B7D-83FF-420E-9C1D-ACA2429CF4EA}" srcOrd="2" destOrd="0" presId="urn:microsoft.com/office/officeart/2005/8/layout/lProcess2"/>
    <dgm:cxn modelId="{7E849563-9198-4D7D-8D54-A2F9B15804C2}" type="presParOf" srcId="{8C0FC171-DA13-446E-AC22-AA2D7DBD29AF}" destId="{4FEBEF01-004F-430E-B3BA-284E9E329C5D}" srcOrd="3" destOrd="0" presId="urn:microsoft.com/office/officeart/2005/8/layout/lProcess2"/>
    <dgm:cxn modelId="{53483C42-FE48-450C-AC0A-2822E942B308}" type="presParOf" srcId="{8C0FC171-DA13-446E-AC22-AA2D7DBD29AF}" destId="{6CC73385-6C1B-4662-8B00-E0D7534AE650}" srcOrd="4" destOrd="0" presId="urn:microsoft.com/office/officeart/2005/8/layout/lProcess2"/>
    <dgm:cxn modelId="{006ECA92-66F3-4B4A-BD67-393509358341}" type="presParOf" srcId="{8C0FC171-DA13-446E-AC22-AA2D7DBD29AF}" destId="{303EDE1B-E2C2-4E7E-B8DB-04FB07261B20}" srcOrd="5" destOrd="0" presId="urn:microsoft.com/office/officeart/2005/8/layout/lProcess2"/>
    <dgm:cxn modelId="{C6F956E7-AF2F-4138-80FB-6509C5345985}" type="presParOf" srcId="{8C0FC171-DA13-446E-AC22-AA2D7DBD29AF}" destId="{F26E5860-0229-41C2-93C3-589E341CE1ED}" srcOrd="6" destOrd="0" presId="urn:microsoft.com/office/officeart/2005/8/layout/lProcess2"/>
    <dgm:cxn modelId="{3EC9F611-DE25-430B-9F72-B404824D595D}" type="presParOf" srcId="{8C0FC171-DA13-446E-AC22-AA2D7DBD29AF}" destId="{BA571D9A-1DC9-4530-BF3F-05FD5DB15250}" srcOrd="7" destOrd="0" presId="urn:microsoft.com/office/officeart/2005/8/layout/lProcess2"/>
    <dgm:cxn modelId="{7F88EF97-21E9-48EC-9183-3B98F741C4B9}" type="presParOf" srcId="{8C0FC171-DA13-446E-AC22-AA2D7DBD29AF}" destId="{A7742C53-13C3-47AC-AC1C-BDC4FB5320DE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0.54525</cdr:x>
      <cdr:y>0.13318</cdr:y>
    </cdr:from>
    <cdr:to>
      <cdr:x>0.74079</cdr:x>
      <cdr:y>0.20358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549738" y="485461"/>
          <a:ext cx="914400" cy="2566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330" b="1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10</a:t>
          </a:r>
          <a:r>
            <a:rPr lang="ru-RU" sz="1330" b="1" dirty="0" smtClean="0">
              <a:solidFill>
                <a:schemeClr val="tx1">
                  <a:lumMod val="95000"/>
                  <a:lumOff val="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10,2%</a:t>
          </a:r>
          <a:endParaRPr lang="ru-RU" sz="1330" b="1" dirty="0">
            <a:latin typeface="PT Astra Serif" panose="020A0603040505020204" pitchFamily="18" charset="-52"/>
            <a:ea typeface="PT Astra Serif" panose="020A0603040505020204" pitchFamily="18" charset="-52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0.5174</cdr:x>
      <cdr:y>0.83205</cdr:y>
    </cdr:from>
    <cdr:to>
      <cdr:x>0.61586</cdr:x>
      <cdr:y>0.9141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089507" y="3961776"/>
          <a:ext cx="1158739" cy="3906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9,</a:t>
          </a:r>
          <a:r>
            <a:rPr lang="ru-RU" sz="140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1%</a:t>
          </a:r>
          <a:endParaRPr lang="ru-RU" sz="1400" b="1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2AFB7-ED7B-42F7-A23F-59AB3FDDDACF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6DFD2-7593-49B8-A3CB-DF7C381C9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6213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11"/>
            <a:ext cx="2946400" cy="495765"/>
          </a:xfrm>
          <a:prstGeom prst="rect">
            <a:avLst/>
          </a:prstGeom>
        </p:spPr>
        <p:txBody>
          <a:bodyPr vert="horz" lIns="91070" tIns="45532" rIns="91070" bIns="4553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1"/>
            <a:ext cx="2946400" cy="495765"/>
          </a:xfrm>
          <a:prstGeom prst="rect">
            <a:avLst/>
          </a:prstGeom>
        </p:spPr>
        <p:txBody>
          <a:bodyPr vert="horz" lIns="91070" tIns="45532" rIns="91070" bIns="45532" rtlCol="0"/>
          <a:lstStyle>
            <a:lvl1pPr algn="r">
              <a:defRPr sz="1200"/>
            </a:lvl1pPr>
          </a:lstStyle>
          <a:p>
            <a:fld id="{24B739C5-4E26-4660-AA19-8AEEA2E863C4}" type="datetimeFigureOut">
              <a:rPr lang="ru-RU" smtClean="0"/>
              <a:t>27.05.2025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70" tIns="45532" rIns="91070" bIns="4553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62" y="4752406"/>
            <a:ext cx="5438775" cy="3887178"/>
          </a:xfrm>
          <a:prstGeom prst="rect">
            <a:avLst/>
          </a:prstGeom>
        </p:spPr>
        <p:txBody>
          <a:bodyPr vert="horz" lIns="91070" tIns="45532" rIns="91070" bIns="4553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9378496"/>
            <a:ext cx="2946400" cy="495765"/>
          </a:xfrm>
          <a:prstGeom prst="rect">
            <a:avLst/>
          </a:prstGeom>
        </p:spPr>
        <p:txBody>
          <a:bodyPr vert="horz" lIns="91070" tIns="45532" rIns="91070" bIns="4553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96"/>
            <a:ext cx="2946400" cy="495765"/>
          </a:xfrm>
          <a:prstGeom prst="rect">
            <a:avLst/>
          </a:prstGeom>
        </p:spPr>
        <p:txBody>
          <a:bodyPr vert="horz" lIns="91070" tIns="45532" rIns="91070" bIns="45532" rtlCol="0" anchor="b"/>
          <a:lstStyle>
            <a:lvl1pPr algn="r">
              <a:defRPr sz="1200"/>
            </a:lvl1pPr>
          </a:lstStyle>
          <a:p>
            <a:fld id="{95E72405-8A1E-4C1B-A8DB-FB8A7436F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5291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2405-8A1E-4C1B-A8DB-FB8A7436FF2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51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E72405-8A1E-4C1B-A8DB-FB8A7436FF2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069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5075"/>
            <a:ext cx="5924550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2405-8A1E-4C1B-A8DB-FB8A7436FF2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604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2405-8A1E-4C1B-A8DB-FB8A7436FF27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096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3015" indent="-2829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60" indent="-2260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4594" indent="-2260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1470" indent="-2260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6765" indent="-2260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2058" indent="-2260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350" indent="-2260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2648" indent="-2260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990D69-1B14-4406-9708-76ABCD83F2A6}" type="slidenum">
              <a:rPr lang="ru-RU" altLang="ru-RU" smtClean="0">
                <a:solidFill>
                  <a:prstClr val="black"/>
                </a:solidFill>
              </a:rPr>
              <a:pPr/>
              <a:t>22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30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2405-8A1E-4C1B-A8DB-FB8A7436FF27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508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2405-8A1E-4C1B-A8DB-FB8A7436FF27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172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2405-8A1E-4C1B-A8DB-FB8A7436FF27}" type="slidenum">
              <a:rPr lang="ru-RU" smtClean="0"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48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E82-166A-4E3E-B4E4-0ED0ACC47E39}" type="datetime1">
              <a:rPr lang="ru-RU" smtClean="0"/>
              <a:t>27.05.2025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81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613F-BA30-49D8-8D4B-644226788A45}" type="datetime1">
              <a:rPr lang="ru-RU" smtClean="0"/>
              <a:t>27.05.2025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02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9707-0BCD-4370-84CD-95122572C766}" type="datetime1">
              <a:rPr lang="ru-RU" smtClean="0"/>
              <a:t>27.05.2025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429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780618" y="1169989"/>
            <a:ext cx="6419849" cy="4994275"/>
            <a:chOff x="4334933" y="1169931"/>
            <a:chExt cx="4814835" cy="4993802"/>
          </a:xfrm>
        </p:grpSpPr>
        <p:cxnSp>
          <p:nvCxnSpPr>
            <p:cNvPr id="5" name="Straight Connector 16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1" y="533401"/>
            <a:ext cx="8206284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843868"/>
            <a:ext cx="6605667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8186B-D802-4433-912F-BA4503D2B628}" type="datetime1">
              <a:rPr lang="ru-RU" smtClean="0">
                <a:solidFill>
                  <a:srgbClr val="146194">
                    <a:lumMod val="50000"/>
                  </a:srgbClr>
                </a:solidFill>
              </a:rPr>
              <a:t>27.05.2025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A40F3-CBA7-4371-A90E-7FDF0D5229F2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08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1" y="533400"/>
            <a:ext cx="8739823" cy="37676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6B6A5-26AD-4C2E-8074-5E43113CAF03}" type="datetime1">
              <a:rPr lang="ru-RU" smtClean="0">
                <a:solidFill>
                  <a:srgbClr val="146194">
                    <a:lumMod val="50000"/>
                  </a:srgbClr>
                </a:solidFill>
              </a:rPr>
              <a:t>27.05.2025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6AF6D-CC8A-4800-B184-B706DD7AAC97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33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981200"/>
            <a:ext cx="8536624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487334"/>
            <a:ext cx="8536623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B66E2-562F-4B26-85D6-41CFD17A6B32}" type="datetime1">
              <a:rPr lang="ru-RU" smtClean="0">
                <a:solidFill>
                  <a:srgbClr val="146194">
                    <a:lumMod val="50000"/>
                  </a:srgbClr>
                </a:solidFill>
              </a:rPr>
              <a:t>27.05.2025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5A812-404E-4BA4-8D4F-F11C9A5B4C70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69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11201" y="533401"/>
            <a:ext cx="5266623" cy="37676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533400"/>
            <a:ext cx="5264317" cy="37592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A468F-6186-457E-A9D3-7C4881B12632}" type="datetime1">
              <a:rPr lang="ru-RU" smtClean="0">
                <a:solidFill>
                  <a:srgbClr val="146194">
                    <a:lumMod val="50000"/>
                  </a:srgbClr>
                </a:solidFill>
              </a:rPr>
              <a:t>27.05.2025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88DE1-2CB8-41DB-A742-A9DBAA5D4ED0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64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2" y="533400"/>
            <a:ext cx="4955821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199" y="1143001"/>
            <a:ext cx="5260623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3355" y="566738"/>
            <a:ext cx="50187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1143000"/>
            <a:ext cx="5275607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56289-80B2-4F94-801F-46C9A15AD82B}" type="datetime1">
              <a:rPr lang="ru-RU" smtClean="0">
                <a:solidFill>
                  <a:srgbClr val="146194">
                    <a:lumMod val="50000"/>
                  </a:srgbClr>
                </a:solidFill>
              </a:rPr>
              <a:t>27.05.2025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F7F3E-A0C1-4E24-93E5-ACB7819B1F2C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79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93A5E-95B7-4072-9253-682EE3D237CF}" type="datetime1">
              <a:rPr lang="ru-RU" smtClean="0">
                <a:solidFill>
                  <a:srgbClr val="146194">
                    <a:lumMod val="50000"/>
                  </a:srgbClr>
                </a:solidFill>
              </a:rPr>
              <a:t>27.05.2025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EED6F-F5AE-4EB8-8245-576AC64261F8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01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0DD56-994A-4794-94BD-D9F1F5A2CE6A}" type="datetime1">
              <a:rPr lang="ru-RU" smtClean="0">
                <a:solidFill>
                  <a:srgbClr val="146194">
                    <a:lumMod val="50000"/>
                  </a:srgbClr>
                </a:solidFill>
              </a:rPr>
              <a:t>27.05.2025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57BCF-F5FA-46BA-B02B-DDA956663CED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7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89" y="533400"/>
            <a:ext cx="42672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9" y="533400"/>
            <a:ext cx="5918340" cy="54864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889" y="2209803"/>
            <a:ext cx="4267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01A73-59CE-4DDF-9FBD-E34616FD682E}" type="datetime1">
              <a:rPr lang="ru-RU" smtClean="0">
                <a:solidFill>
                  <a:srgbClr val="146194">
                    <a:lumMod val="50000"/>
                  </a:srgbClr>
                </a:solidFill>
              </a:rPr>
              <a:t>27.05.2025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1A3E5-D4B7-4207-80FC-7BF0A8ABBAAD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4985-48A6-44EA-8A86-68C9FC8F1745}" type="datetime1">
              <a:rPr lang="ru-RU" smtClean="0"/>
              <a:t>27.05.2025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682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00" y="1447800"/>
            <a:ext cx="4751011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16000" y="914400"/>
            <a:ext cx="4374632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704" y="2743200"/>
            <a:ext cx="4752297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FF62B-810E-4A37-B0B7-C68E7B8A917B}" type="datetime1">
              <a:rPr lang="ru-RU" smtClean="0">
                <a:solidFill>
                  <a:srgbClr val="146194">
                    <a:lumMod val="50000"/>
                  </a:srgbClr>
                </a:solidFill>
              </a:rPr>
              <a:t>27.05.2025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97940-134E-41C3-9F82-4FE8A4552063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37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11200" y="533400"/>
            <a:ext cx="107696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16003" y="3843867"/>
            <a:ext cx="9708443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0B6EB-833F-4C97-B20C-E8807F8A9F5F}" type="datetime1">
              <a:rPr lang="ru-RU" smtClean="0">
                <a:solidFill>
                  <a:srgbClr val="146194">
                    <a:lumMod val="50000"/>
                  </a:srgbClr>
                </a:solidFill>
              </a:rPr>
              <a:t>27.05.2025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51489-7BE7-4AE6-B06A-1F918CBD7B67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8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7696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114800"/>
            <a:ext cx="8511403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DA705-AD28-4A5B-95E1-6011D27685F5}" type="datetime1">
              <a:rPr lang="ru-RU" smtClean="0">
                <a:solidFill>
                  <a:srgbClr val="146194">
                    <a:lumMod val="50000"/>
                  </a:srgbClr>
                </a:solidFill>
              </a:rPr>
              <a:t>27.05.2025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23355-121B-4152-948E-4C7DC853A156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78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7112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dirty="0" smtClean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261600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dirty="0" smtClean="0">
                <a:solidFill>
                  <a:prstClr val="white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1" y="533400"/>
            <a:ext cx="9146383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2401" y="3429000"/>
            <a:ext cx="8536623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301070"/>
            <a:ext cx="8509815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55D62-9089-4FE6-91FE-CF64E48ABFAB}" type="datetime1">
              <a:rPr lang="ru-RU" smtClean="0">
                <a:solidFill>
                  <a:srgbClr val="146194">
                    <a:lumMod val="50000"/>
                  </a:srgbClr>
                </a:solidFill>
              </a:rPr>
              <a:t>27.05.2025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C56C8-854D-4F79-9CE7-E5BC47748C10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55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429000"/>
            <a:ext cx="8509815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132981"/>
            <a:ext cx="8511403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A6FDB-AE2A-450D-A4F3-5A24468608EB}" type="datetime1">
              <a:rPr lang="ru-RU" smtClean="0">
                <a:solidFill>
                  <a:srgbClr val="146194">
                    <a:lumMod val="50000"/>
                  </a:srgbClr>
                </a:solidFill>
              </a:rPr>
              <a:t>27.05.2025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894DF-D2AA-475B-B909-08627880F3B8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1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7112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dirty="0" smtClean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261600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dirty="0" smtClean="0">
                <a:solidFill>
                  <a:prstClr val="white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2" y="533400"/>
            <a:ext cx="9146381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886200"/>
            <a:ext cx="8509815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953000"/>
            <a:ext cx="850981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C63A5-152F-42B1-8816-72D239C6E4B3}" type="datetime1">
              <a:rPr lang="ru-RU" smtClean="0">
                <a:solidFill>
                  <a:srgbClr val="146194">
                    <a:lumMod val="50000"/>
                  </a:srgbClr>
                </a:solidFill>
              </a:rPr>
              <a:t>27.05.2025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075ED-945C-4889-B814-8D85A067C34D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32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034211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928534"/>
            <a:ext cx="8509815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766736"/>
            <a:ext cx="850981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EE38F-9904-4244-AF43-B6D0B5EEF570}" type="datetime1">
              <a:rPr lang="ru-RU" smtClean="0">
                <a:solidFill>
                  <a:srgbClr val="146194">
                    <a:lumMod val="50000"/>
                  </a:srgbClr>
                </a:solidFill>
              </a:rPr>
              <a:t>27.05.2025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0185-8CFB-4705-A9B9-051494ADD60D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83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1" y="533401"/>
            <a:ext cx="8739823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0A75F-BFA2-4114-BBAC-501FEABDAE31}" type="datetime1">
              <a:rPr lang="ru-RU" smtClean="0">
                <a:solidFill>
                  <a:srgbClr val="146194">
                    <a:lumMod val="50000"/>
                  </a:srgbClr>
                </a:solidFill>
              </a:rPr>
              <a:t>27.05.2025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01E85-A0EF-4369-9C80-59AE9905F46E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23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5208" y="533400"/>
            <a:ext cx="2725592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0"/>
            <a:ext cx="7800016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ACCD1-942D-45CD-B59D-6797B1C87BFF}" type="datetime1">
              <a:rPr lang="ru-RU" smtClean="0">
                <a:solidFill>
                  <a:srgbClr val="146194">
                    <a:lumMod val="50000"/>
                  </a:srgbClr>
                </a:solidFill>
              </a:rPr>
              <a:t>27.05.2025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23E1D-7D99-4F9A-B257-722D6B09A956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C04-BA4D-49EB-A326-CEB5A4E20119}" type="datetime1">
              <a:rPr lang="ru-RU" smtClean="0"/>
              <a:t>27.05.2025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87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315B7-551B-417A-9872-F94CD531E310}" type="datetime1">
              <a:rPr lang="ru-RU" smtClean="0"/>
              <a:t>27.05.2025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67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0EF9-C63B-4191-9B48-33507374CEBA}" type="datetime1">
              <a:rPr lang="ru-RU" smtClean="0"/>
              <a:t>27.05.2025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24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8B1B-9589-49B2-9C37-33C0E8596D86}" type="datetime1">
              <a:rPr lang="ru-RU" smtClean="0"/>
              <a:t>27.05.2025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52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BC9E-31E3-4258-AA00-4B3E87430712}" type="datetime1">
              <a:rPr lang="ru-RU" smtClean="0"/>
              <a:t>27.05.2025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36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3220-C664-479D-A6E3-92D028FBA7BB}" type="datetime1">
              <a:rPr lang="ru-RU" smtClean="0"/>
              <a:t>27.05.2025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76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504A-4C94-4469-92F6-408311FD6602}" type="datetime1">
              <a:rPr lang="ru-RU" smtClean="0"/>
              <a:t>27.05.2025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28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4E70F-506C-425C-B160-FE2406F324E4}" type="datetime1">
              <a:rPr lang="ru-RU" smtClean="0"/>
              <a:t>27.05.2025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42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8894234" y="3894138"/>
            <a:ext cx="3293533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0" y="4495800"/>
            <a:ext cx="873971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1200" y="533400"/>
            <a:ext cx="8739717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0" y="6172201"/>
            <a:ext cx="16023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854FC14-CF00-415E-A715-CAF87B38D786}" type="datetime1">
              <a:rPr lang="ru-RU" smtClean="0">
                <a:solidFill>
                  <a:srgbClr val="146194">
                    <a:lumMod val="50000"/>
                  </a:srgbClr>
                </a:solidFill>
                <a:cs typeface="Arial" panose="020B0604020202020204" pitchFamily="34" charset="0"/>
              </a:rPr>
              <a:t>27.05.2025</a:t>
            </a:fld>
            <a:endParaRPr lang="ru-RU" dirty="0">
              <a:solidFill>
                <a:srgbClr val="146194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172201"/>
            <a:ext cx="77491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5317" y="5578476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C84D52-71EC-476C-872A-674DE1F0EE56}" type="slidenum">
              <a:rPr lang="ru-RU">
                <a:solidFill>
                  <a:srgbClr val="146194">
                    <a:lumMod val="50000"/>
                  </a:srgb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35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2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tula.fo@tularegion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8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7977" y="862149"/>
            <a:ext cx="10607040" cy="2351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 </a:t>
            </a:r>
          </a:p>
          <a:p>
            <a:pPr algn="ctr"/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5464" y="5860530"/>
            <a:ext cx="1189370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на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</a:t>
            </a:r>
          </a:p>
          <a:p>
            <a:pPr algn="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и на плановый период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2026-2027 годов</a:t>
            </a:r>
          </a:p>
          <a:p>
            <a:pPr algn="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(решение Тульской городской Думы от 28.05.2025 № 9/192)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85928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72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0887619" y="874853"/>
            <a:ext cx="11198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385851208"/>
              </p:ext>
            </p:extLst>
          </p:nvPr>
        </p:nvGraphicFramePr>
        <p:xfrm>
          <a:off x="87969" y="717145"/>
          <a:ext cx="11919473" cy="6140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2"/>
            <a:ext cx="12192000" cy="688820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535921" y="28325"/>
            <a:ext cx="10656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Основные параметры бюджета муниципального образования город Тула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2025-2027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</a:t>
            </a:r>
          </a:p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решение Тульской городской Думы от </a:t>
            </a:r>
            <a:r>
              <a:rPr lang="ru-RU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28.05.2025 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№ </a:t>
            </a:r>
            <a:r>
              <a:rPr lang="ru-RU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9/192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 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48955" y="6492875"/>
            <a:ext cx="2743200" cy="365125"/>
          </a:xfrm>
        </p:spPr>
        <p:txBody>
          <a:bodyPr/>
          <a:lstStyle/>
          <a:p>
            <a:fld id="{4083984F-F6FD-4D94-ACA5-CE09A62595C0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3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375" y="996132"/>
            <a:ext cx="2394215" cy="5752527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48435" y="5954910"/>
            <a:ext cx="2207587" cy="71935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поступления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12 995,3 (48,9%)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61898" y="5186466"/>
            <a:ext cx="2163825" cy="682961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Неналоговые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1 516,3 (5,7%)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48435" y="4581327"/>
            <a:ext cx="2207587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12 062,8 (45,4%)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13724" y="996132"/>
            <a:ext cx="2326789" cy="5753833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50041" y="996132"/>
            <a:ext cx="2331867" cy="5753833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918923" y="688355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(млн. руб.)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2698035" y="5944307"/>
            <a:ext cx="2149874" cy="71718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15 217,5 (48,6%)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5120640" y="5932773"/>
            <a:ext cx="2213694" cy="71101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</a:t>
            </a:r>
            <a:r>
              <a:rPr lang="en-US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</a:t>
            </a:r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en-US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026</a:t>
            </a:r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</a:t>
            </a:r>
            <a:r>
              <a:rPr lang="en-US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(44,</a:t>
            </a:r>
            <a:r>
              <a:rPr lang="en-US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0</a:t>
            </a:r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2698036" y="5186466"/>
            <a:ext cx="2150880" cy="68296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Неналоговые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1 209,1 (3,8%)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117380" y="5186466"/>
            <a:ext cx="2195006" cy="68912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Неналоговые </a:t>
            </a:r>
            <a:endParaRPr lang="ru-RU" sz="17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доходы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1 1</a:t>
            </a:r>
            <a:r>
              <a:rPr lang="en-US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89</a:t>
            </a:r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</a:t>
            </a:r>
            <a:r>
              <a:rPr lang="en-US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</a:t>
            </a:r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(3,</a:t>
            </a:r>
            <a:r>
              <a:rPr lang="en-US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</a:t>
            </a:r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698036" y="4560303"/>
            <a:ext cx="2173356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14 900,2 (47,6%)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128985" y="4575476"/>
            <a:ext cx="2171796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17 </a:t>
            </a:r>
            <a:r>
              <a:rPr lang="en-US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943</a:t>
            </a:r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,3 (5</a:t>
            </a:r>
            <a:r>
              <a:rPr lang="en-US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</a:t>
            </a:r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</a:t>
            </a:r>
            <a:r>
              <a:rPr lang="en-US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</a:t>
            </a:r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759874674"/>
              </p:ext>
            </p:extLst>
          </p:nvPr>
        </p:nvGraphicFramePr>
        <p:xfrm>
          <a:off x="161898" y="1902205"/>
          <a:ext cx="2141183" cy="2618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272430" y="996132"/>
            <a:ext cx="1914678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2023</a:t>
            </a:r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</a:p>
          <a:p>
            <a:pPr algn="ctr"/>
            <a:r>
              <a:rPr lang="ru-RU" sz="1200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(факт)</a:t>
            </a:r>
            <a:endParaRPr lang="ru-RU" sz="1200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0580" y="4823013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264746" y="4872748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5658" y="6211999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54060" y="1343059"/>
            <a:ext cx="191588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 год</a:t>
            </a:r>
          </a:p>
          <a:p>
            <a:pPr lvl="0"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редакции решения Тульской городской Думы от 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26.09.2024 </a:t>
            </a:r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№ 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</a:t>
            </a:r>
            <a:r>
              <a:rPr lang="ru-RU" sz="1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/17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sz="11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94234" y="4829783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278476" y="878433"/>
            <a:ext cx="191588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год</a:t>
            </a:r>
            <a:endParaRPr lang="ru-RU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658413555"/>
              </p:ext>
            </p:extLst>
          </p:nvPr>
        </p:nvGraphicFramePr>
        <p:xfrm>
          <a:off x="2776737" y="1922656"/>
          <a:ext cx="2067453" cy="270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1634529987"/>
              </p:ext>
            </p:extLst>
          </p:nvPr>
        </p:nvGraphicFramePr>
        <p:xfrm>
          <a:off x="5150997" y="1928610"/>
          <a:ext cx="2070920" cy="2646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2802573" y="6212948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264746" y="6212948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58335" y="5447572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802573" y="5440913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283896" y="5423515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161"/>
            <a:ext cx="12192000" cy="762212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6" name="Прямоугольник 35"/>
          <p:cNvSpPr/>
          <p:nvPr/>
        </p:nvSpPr>
        <p:spPr>
          <a:xfrm>
            <a:off x="1734495" y="24451"/>
            <a:ext cx="10524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Объем и структура доходов бюджета муниципального образования город Тула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2025-2027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 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решение Тульской городской Думы от </a:t>
            </a:r>
            <a:r>
              <a:rPr lang="ru-RU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</a:t>
            </a:r>
            <a:r>
              <a:rPr lang="en-US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8</a:t>
            </a:r>
            <a:r>
              <a:rPr lang="ru-RU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</a:t>
            </a:r>
            <a:r>
              <a:rPr lang="en-US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05</a:t>
            </a:r>
            <a:r>
              <a:rPr lang="ru-RU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.202</a:t>
            </a:r>
            <a:r>
              <a:rPr lang="en-US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</a:t>
            </a:r>
            <a:r>
              <a:rPr lang="ru-RU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№ </a:t>
            </a:r>
            <a:r>
              <a:rPr lang="ru-RU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9/192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499557" y="987900"/>
            <a:ext cx="2278132" cy="5753833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725765" y="896697"/>
            <a:ext cx="191588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 год</a:t>
            </a:r>
            <a:endParaRPr lang="ru-RU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7566607" y="4575476"/>
            <a:ext cx="2137007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19 </a:t>
            </a:r>
            <a:r>
              <a:rPr lang="en-US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873</a:t>
            </a:r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</a:t>
            </a:r>
            <a:r>
              <a:rPr lang="en-US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</a:t>
            </a:r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(5</a:t>
            </a:r>
            <a:r>
              <a:rPr lang="en-US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</a:t>
            </a:r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</a:t>
            </a:r>
            <a:r>
              <a:rPr lang="en-US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</a:t>
            </a:r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7567348" y="5186466"/>
            <a:ext cx="2143739" cy="66677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Неналоговые доходы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1 043,2 (3,1%)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7567348" y="5941242"/>
            <a:ext cx="2137007" cy="71248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12 736,6 (3</a:t>
            </a:r>
            <a:r>
              <a:rPr lang="en-US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7</a:t>
            </a:r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</a:t>
            </a:r>
            <a:r>
              <a:rPr lang="en-US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8</a:t>
            </a:r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%) 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562183037"/>
              </p:ext>
            </p:extLst>
          </p:nvPr>
        </p:nvGraphicFramePr>
        <p:xfrm>
          <a:off x="7639074" y="1935510"/>
          <a:ext cx="2064540" cy="2585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7662889" y="4860598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674100" y="5418633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685105" y="6212948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9873796" y="987902"/>
            <a:ext cx="2278132" cy="5753833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9907205" y="4560303"/>
            <a:ext cx="2207587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21 </a:t>
            </a:r>
            <a:r>
              <a:rPr lang="en-US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985</a:t>
            </a:r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</a:t>
            </a:r>
            <a:r>
              <a:rPr lang="en-US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</a:t>
            </a:r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(6</a:t>
            </a:r>
            <a:r>
              <a:rPr lang="en-US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</a:t>
            </a:r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</a:t>
            </a:r>
            <a:r>
              <a:rPr lang="en-US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</a:t>
            </a:r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9913937" y="5186466"/>
            <a:ext cx="2194124" cy="679864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Неналоговые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989,5</a:t>
            </a:r>
            <a:r>
              <a:rPr lang="en-US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en-US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</a:t>
            </a:r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</a:t>
            </a:r>
            <a:r>
              <a:rPr lang="en-US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7</a:t>
            </a:r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9925700" y="5941242"/>
            <a:ext cx="2208358" cy="71935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поступления</a:t>
            </a:r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endParaRPr lang="ru-RU" sz="17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12 795,0 (3</a:t>
            </a:r>
            <a:r>
              <a:rPr lang="en-US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</a:t>
            </a:r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</a:t>
            </a:r>
            <a:r>
              <a:rPr lang="en-US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8</a:t>
            </a:r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val="3929961911"/>
              </p:ext>
            </p:extLst>
          </p:nvPr>
        </p:nvGraphicFramePr>
        <p:xfrm>
          <a:off x="9984358" y="1935510"/>
          <a:ext cx="2067515" cy="2485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10059236" y="4858241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0059236" y="5407974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0059236" y="6197382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0071776" y="877179"/>
            <a:ext cx="192773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2027 год</a:t>
            </a:r>
            <a:endParaRPr lang="ru-RU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382232"/>
            <a:ext cx="2743200" cy="365125"/>
          </a:xfrm>
        </p:spPr>
        <p:txBody>
          <a:bodyPr/>
          <a:lstStyle/>
          <a:p>
            <a:fld id="{4083984F-F6FD-4D94-ACA5-CE09A62595C0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4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470"/>
            <a:ext cx="12192000" cy="720925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85347729"/>
              </p:ext>
            </p:extLst>
          </p:nvPr>
        </p:nvGraphicFramePr>
        <p:xfrm>
          <a:off x="150607" y="692050"/>
          <a:ext cx="11962504" cy="490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44829" y="-28876"/>
            <a:ext cx="8118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Объем муниципального долга муниципального образования город Тула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решение Тульской городской Думы от </a:t>
            </a:r>
            <a:r>
              <a:rPr lang="ru-RU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28.05.2025 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№ </a:t>
            </a:r>
            <a:r>
              <a:rPr lang="ru-RU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9/192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779658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 состоянию на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01.05.2025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года объем муниципального долга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прогнозируется  7 304,9 млн.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руб., в т. ч.: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коммерческие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кредиты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– 3 216,0 млн.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руб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., бюджетные кредиты –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088,9 млн. руб.</a:t>
            </a:r>
          </a:p>
          <a:p>
            <a:pPr algn="just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50294" y="617381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(млн. руб.)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63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1" y="186147"/>
            <a:ext cx="12192000" cy="857638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1589903" y="186147"/>
            <a:ext cx="102845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Доходы и расходы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бюджета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города Тулы в расчете</a:t>
            </a:r>
          </a:p>
          <a:p>
            <a:pPr algn="ctr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душу населения на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2027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 </a:t>
            </a:r>
            <a:endParaRPr lang="ru-RU" sz="16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ru-RU" sz="1600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решение Тульской городской Думы от </a:t>
            </a:r>
            <a:r>
              <a:rPr lang="ru-RU" sz="1600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28.05.2025 </a:t>
            </a:r>
            <a:r>
              <a:rPr lang="ru-RU" sz="1600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№ </a:t>
            </a:r>
            <a:r>
              <a:rPr lang="ru-RU" sz="1600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9/192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3" y="4379495"/>
            <a:ext cx="11223056" cy="229285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275998" y="986308"/>
            <a:ext cx="981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(тыс.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812916580"/>
              </p:ext>
            </p:extLst>
          </p:nvPr>
        </p:nvGraphicFramePr>
        <p:xfrm>
          <a:off x="6304912" y="1320726"/>
          <a:ext cx="5650028" cy="278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04950143"/>
              </p:ext>
            </p:extLst>
          </p:nvPr>
        </p:nvGraphicFramePr>
        <p:xfrm>
          <a:off x="102888" y="1320726"/>
          <a:ext cx="5650028" cy="278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52472" y="6425363"/>
            <a:ext cx="2743200" cy="365125"/>
          </a:xfrm>
        </p:spPr>
        <p:txBody>
          <a:bodyPr/>
          <a:lstStyle/>
          <a:p>
            <a:fld id="{4083984F-F6FD-4D94-ACA5-CE09A62595C0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26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721034"/>
              </p:ext>
            </p:extLst>
          </p:nvPr>
        </p:nvGraphicFramePr>
        <p:xfrm>
          <a:off x="0" y="1170634"/>
          <a:ext cx="12192001" cy="370359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22141"/>
                <a:gridCol w="856735"/>
                <a:gridCol w="955589"/>
                <a:gridCol w="906162"/>
                <a:gridCol w="939114"/>
                <a:gridCol w="848497"/>
                <a:gridCol w="922638"/>
                <a:gridCol w="856735"/>
                <a:gridCol w="955589"/>
                <a:gridCol w="832408"/>
                <a:gridCol w="996393"/>
              </a:tblGrid>
              <a:tr h="340055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(в редакции решения Тульской городской Думы </a:t>
                      </a:r>
                      <a:r>
                        <a:rPr lang="ru-RU" sz="1100" b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от 26.09.2024 № 1/17)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год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27134">
                <a:tc v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335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8 117,2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67,2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9 730,1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65,3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11 666,8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65,0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12 732,5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64,1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13 825,7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62,9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335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Налоги на товары (работы, услуги), реализуемые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на территории РФ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287,7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2,3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291,9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2,0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320,0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336,7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344,7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3335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2 081,5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17,3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3 084,2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20,7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4 086,1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22,8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4 855,2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24,4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5 768,8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26,2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286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1 473,8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12,3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1 673,1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11,2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1 746,7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1 824,4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1 918,9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335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Прочие налоги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102,6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0,9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120,9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0,8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123,7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125,1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127,2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847873782"/>
              </p:ext>
            </p:extLst>
          </p:nvPr>
        </p:nvGraphicFramePr>
        <p:xfrm>
          <a:off x="7437121" y="2920940"/>
          <a:ext cx="4818726" cy="2728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2605287706"/>
              </p:ext>
            </p:extLst>
          </p:nvPr>
        </p:nvGraphicFramePr>
        <p:xfrm>
          <a:off x="8430817" y="5288760"/>
          <a:ext cx="4818726" cy="2728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483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45" name="Прямоугольник 44"/>
          <p:cNvSpPr/>
          <p:nvPr/>
        </p:nvSpPr>
        <p:spPr>
          <a:xfrm>
            <a:off x="600181" y="92052"/>
            <a:ext cx="11869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Структура налоговых доходов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разрезе доходных источников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2025-2027 годы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решение Тульской городской Думы от </a:t>
            </a:r>
            <a:r>
              <a:rPr lang="ru-RU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28.05.2025 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№ </a:t>
            </a:r>
            <a:r>
              <a:rPr lang="ru-RU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9/192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1906713104"/>
              </p:ext>
            </p:extLst>
          </p:nvPr>
        </p:nvGraphicFramePr>
        <p:xfrm>
          <a:off x="1546138" y="4886797"/>
          <a:ext cx="10709709" cy="1882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083984F-F6FD-4D94-ACA5-CE09A62595C0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3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598416"/>
              </p:ext>
            </p:extLst>
          </p:nvPr>
        </p:nvGraphicFramePr>
        <p:xfrm>
          <a:off x="28832" y="1070790"/>
          <a:ext cx="12134335" cy="397008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99719"/>
                <a:gridCol w="749643"/>
                <a:gridCol w="1136822"/>
                <a:gridCol w="807308"/>
                <a:gridCol w="1037967"/>
                <a:gridCol w="749644"/>
                <a:gridCol w="1079156"/>
                <a:gridCol w="782595"/>
                <a:gridCol w="1087395"/>
                <a:gridCol w="757881"/>
                <a:gridCol w="1046205"/>
              </a:tblGrid>
              <a:tr h="31248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(в редакции решения Тульской городской Думы от 26.09.2024 № 1</a:t>
                      </a:r>
                      <a:r>
                        <a:rPr lang="ru-RU" sz="1100" b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/17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400" b="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от использования имущества, находящегося в государственной и муниципальной собственности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796,3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52,5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721,5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59,7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830,6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69,8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711,5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68,2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673,1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68,0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Платежи</a:t>
                      </a:r>
                      <a:r>
                        <a:rPr lang="ru-RU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при пользовании природными ресурсами</a:t>
                      </a:r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26,9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249,0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190,4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15,7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167,3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151,6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142,4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429,5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28,3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270,3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22,4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164,0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152,8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146,7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5"/>
            <a:ext cx="12192000" cy="1044256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3" name="Прямоугольник 32"/>
          <p:cNvSpPr/>
          <p:nvPr/>
        </p:nvSpPr>
        <p:spPr>
          <a:xfrm>
            <a:off x="1858646" y="26534"/>
            <a:ext cx="10214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Структура неналоговых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доходов бюджета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разрезе доходных источников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2025-2027 годы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решение Тульской городской Думы от </a:t>
            </a:r>
            <a:r>
              <a:rPr lang="ru-RU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28.05.2025 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№ </a:t>
            </a:r>
            <a:r>
              <a:rPr lang="ru-RU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9/192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1329050013"/>
              </p:ext>
            </p:extLst>
          </p:nvPr>
        </p:nvGraphicFramePr>
        <p:xfrm>
          <a:off x="1179375" y="4965134"/>
          <a:ext cx="11572709" cy="1892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083984F-F6FD-4D94-ACA5-CE09A62595C0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71257" y="906327"/>
            <a:ext cx="1996703" cy="5859756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140657" y="913176"/>
            <a:ext cx="2052891" cy="5846058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263882" y="906328"/>
            <a:ext cx="1774132" cy="5846058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3581" y="999652"/>
            <a:ext cx="1068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(млн. руб.)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51483" y="818560"/>
            <a:ext cx="1937852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</a:t>
            </a:r>
            <a:r>
              <a:rPr lang="ru-RU" sz="2800" b="1" dirty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121693" y="841860"/>
            <a:ext cx="193539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 </a:t>
            </a:r>
            <a:r>
              <a:rPr lang="ru-RU" sz="2800" b="1" dirty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218045" y="848740"/>
            <a:ext cx="191588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2027 </a:t>
            </a:r>
            <a:r>
              <a:rPr lang="ru-RU" sz="2800" b="1" dirty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8242506" y="5594528"/>
            <a:ext cx="1881349" cy="1075799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иные </a:t>
            </a:r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16,4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10387172" y="5594527"/>
            <a:ext cx="1396511" cy="1075799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иные </a:t>
            </a:r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16,3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8257813" y="4772030"/>
            <a:ext cx="1852061" cy="73877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субсидии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1 390,2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10387171" y="4777794"/>
            <a:ext cx="1577633" cy="73300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субсидии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473,0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8257813" y="3990969"/>
            <a:ext cx="1852061" cy="68734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11 259,9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10387171" y="4009087"/>
            <a:ext cx="1577633" cy="669226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12 230,6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6231749" y="1848256"/>
            <a:ext cx="1713124" cy="1240271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15</a:t>
            </a:r>
            <a:r>
              <a:rPr lang="en-US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026,4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9" name="Выноска со стрелкой вниз 38"/>
          <p:cNvSpPr/>
          <p:nvPr/>
        </p:nvSpPr>
        <p:spPr>
          <a:xfrm>
            <a:off x="8289960" y="1850058"/>
            <a:ext cx="1767129" cy="1238469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12 736,6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0" name="Выноска со стрелкой вниз 39"/>
          <p:cNvSpPr/>
          <p:nvPr/>
        </p:nvSpPr>
        <p:spPr>
          <a:xfrm>
            <a:off x="10387172" y="1851858"/>
            <a:ext cx="1577633" cy="1236669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12 795,0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4"/>
            <a:ext cx="12192000" cy="811137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750442" y="83088"/>
            <a:ext cx="11759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поступления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2025-202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7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 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решение Тульской городской Думы от </a:t>
            </a:r>
            <a:r>
              <a:rPr lang="ru-RU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28.05.2025 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№ </a:t>
            </a:r>
            <a:r>
              <a:rPr lang="ru-RU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9/192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6127423" y="3993967"/>
            <a:ext cx="1861912" cy="684346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10 590,4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6134855" y="4765973"/>
            <a:ext cx="1854948" cy="744829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субсидии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3 447,1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6134855" y="5580424"/>
            <a:ext cx="1854480" cy="1089903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иные </a:t>
            </a:r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797,5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335" y="894225"/>
            <a:ext cx="3393481" cy="5870619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151265" y="5720239"/>
            <a:ext cx="3218012" cy="96315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объем возврата остатков субсидий, субвенций и иных межбюджетных трансфертов, имеющих целевое назначение, прошлых лет в бюджеты других </a:t>
            </a:r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уровней    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(-) 9,2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1" name="Блок-схема: альтернативный процесс 50"/>
          <p:cNvSpPr/>
          <p:nvPr/>
        </p:nvSpPr>
        <p:spPr>
          <a:xfrm>
            <a:off x="143838" y="4551452"/>
            <a:ext cx="3225438" cy="108733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доходы бюджетов бюджетной системы 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Российской </a:t>
            </a:r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лет </a:t>
            </a:r>
            <a:r>
              <a:rPr lang="ru-RU" sz="1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2,7</a:t>
            </a:r>
            <a:endParaRPr lang="ru-RU" sz="12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2" name="Блок-схема: альтернативный процесс 51"/>
          <p:cNvSpPr/>
          <p:nvPr/>
        </p:nvSpPr>
        <p:spPr>
          <a:xfrm>
            <a:off x="151264" y="4159471"/>
            <a:ext cx="3218012" cy="30854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рочие безвозмездные поступления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10,6</a:t>
            </a:r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3" name="Блок-схема: альтернативный процесс 52"/>
          <p:cNvSpPr/>
          <p:nvPr/>
        </p:nvSpPr>
        <p:spPr>
          <a:xfrm>
            <a:off x="160021" y="3684979"/>
            <a:ext cx="3209255" cy="40316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</a:t>
            </a:r>
            <a:r>
              <a:rPr lang="ru-RU" sz="12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езвозмездные поступления от негосударственных организаций 1</a:t>
            </a:r>
            <a:r>
              <a:rPr lang="en-US" sz="1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0,0</a:t>
            </a:r>
            <a:endParaRPr lang="ru-RU" sz="12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846440" y="894225"/>
            <a:ext cx="1988952" cy="12978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 год</a:t>
            </a:r>
          </a:p>
          <a:p>
            <a:pPr lvl="0"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редакции решения Тульской городской Думы от 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26.</a:t>
            </a:r>
            <a:r>
              <a:rPr lang="en-US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0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9.2024 </a:t>
            </a:r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№ 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1/17)</a:t>
            </a:r>
          </a:p>
          <a:p>
            <a:pPr algn="ctr"/>
            <a:endParaRPr lang="ru-RU" sz="2800" b="1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5" name="Блок-схема: альтернативный процесс 54"/>
          <p:cNvSpPr/>
          <p:nvPr/>
        </p:nvSpPr>
        <p:spPr>
          <a:xfrm>
            <a:off x="151913" y="3287108"/>
            <a:ext cx="3236822" cy="33860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иные </a:t>
            </a:r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</a:t>
            </a:r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трансферты </a:t>
            </a:r>
            <a:r>
              <a:rPr lang="en-US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3 038,8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6" name="Блок-схема: альтернативный процесс 55"/>
          <p:cNvSpPr/>
          <p:nvPr/>
        </p:nvSpPr>
        <p:spPr>
          <a:xfrm>
            <a:off x="2392362" y="2745248"/>
            <a:ext cx="976914" cy="48818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субсидии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2 303,9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7" name="Блок-схема: альтернативный процесс 56"/>
          <p:cNvSpPr/>
          <p:nvPr/>
        </p:nvSpPr>
        <p:spPr>
          <a:xfrm>
            <a:off x="1182198" y="2753348"/>
            <a:ext cx="1131302" cy="48612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7 478,6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8" name="Блок-схема: альтернативный процесс 57"/>
          <p:cNvSpPr/>
          <p:nvPr/>
        </p:nvSpPr>
        <p:spPr>
          <a:xfrm>
            <a:off x="159521" y="2745248"/>
            <a:ext cx="936464" cy="50065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дотации</a:t>
            </a:r>
            <a:endParaRPr lang="ru-RU" sz="12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159,9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950958" y="928868"/>
            <a:ext cx="1914678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2023 год</a:t>
            </a:r>
          </a:p>
          <a:p>
            <a:pPr algn="ctr"/>
            <a:r>
              <a:rPr lang="ru-RU" sz="1200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(факт)</a:t>
            </a:r>
            <a:endParaRPr lang="ru-RU" sz="1200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0" name="Выноска со стрелкой вниз 59"/>
          <p:cNvSpPr/>
          <p:nvPr/>
        </p:nvSpPr>
        <p:spPr>
          <a:xfrm>
            <a:off x="750442" y="1640864"/>
            <a:ext cx="2034847" cy="979375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12 </a:t>
            </a:r>
            <a:r>
              <a:rPr lang="ru-RU" b="1" u="sng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995,3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31847" y="906327"/>
            <a:ext cx="2469076" cy="5858517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Выноска со стрелкой вниз 60"/>
          <p:cNvSpPr/>
          <p:nvPr/>
        </p:nvSpPr>
        <p:spPr>
          <a:xfrm>
            <a:off x="3846440" y="1912250"/>
            <a:ext cx="1821417" cy="822847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15 217,5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2" name="Блок-схема: альтернативный процесс 61"/>
          <p:cNvSpPr/>
          <p:nvPr/>
        </p:nvSpPr>
        <p:spPr>
          <a:xfrm>
            <a:off x="3638974" y="3278233"/>
            <a:ext cx="2236350" cy="34613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субвенции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8 308,9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3" name="Блок-схема: альтернативный процесс 62"/>
          <p:cNvSpPr/>
          <p:nvPr/>
        </p:nvSpPr>
        <p:spPr>
          <a:xfrm>
            <a:off x="3649885" y="3671616"/>
            <a:ext cx="2234190" cy="386299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субсидии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3 709,8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4" name="Блок-схема: альтернативный процесс 63"/>
          <p:cNvSpPr/>
          <p:nvPr/>
        </p:nvSpPr>
        <p:spPr>
          <a:xfrm>
            <a:off x="3649886" y="4115873"/>
            <a:ext cx="2234190" cy="68543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иные </a:t>
            </a:r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</a:t>
            </a:r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трансферты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3 000,3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10387172" y="3287106"/>
            <a:ext cx="1577633" cy="63723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дотации</a:t>
            </a:r>
            <a:endParaRPr lang="ru-RU" sz="12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75,1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8233909" y="3287107"/>
            <a:ext cx="1866386" cy="63723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дотации</a:t>
            </a:r>
            <a:endParaRPr lang="ru-RU" sz="12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70,1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6118961" y="3274065"/>
            <a:ext cx="1870375" cy="65028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дотации</a:t>
            </a:r>
            <a:endParaRPr lang="ru-RU" sz="12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191,4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3649886" y="4873029"/>
            <a:ext cx="2223278" cy="103002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</a:t>
            </a:r>
            <a:r>
              <a:rPr lang="ru-RU" sz="12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езвозмездные поступления от негосударственных организаций </a:t>
            </a:r>
            <a:r>
              <a:rPr lang="ru-RU" sz="1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16</a:t>
            </a:r>
            <a:r>
              <a:rPr lang="en-US" sz="1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,0</a:t>
            </a:r>
            <a:endParaRPr lang="ru-RU" sz="12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3638974" y="2846786"/>
            <a:ext cx="2234189" cy="38419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дотации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167,9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6" name="Блок-схема: альтернативный процесс 65"/>
          <p:cNvSpPr/>
          <p:nvPr/>
        </p:nvSpPr>
        <p:spPr>
          <a:xfrm>
            <a:off x="3649885" y="5966118"/>
            <a:ext cx="2256043" cy="735629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рочие безвозмездные поступления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14,5</a:t>
            </a:r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17966" y="6399484"/>
            <a:ext cx="2743200" cy="365125"/>
          </a:xfrm>
        </p:spPr>
        <p:txBody>
          <a:bodyPr/>
          <a:lstStyle/>
          <a:p>
            <a:fld id="{4083984F-F6FD-4D94-ACA5-CE09A62595C0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62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429727"/>
              </p:ext>
            </p:extLst>
          </p:nvPr>
        </p:nvGraphicFramePr>
        <p:xfrm>
          <a:off x="0" y="871268"/>
          <a:ext cx="12192000" cy="573825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596766"/>
                <a:gridCol w="6477802"/>
                <a:gridCol w="1087962"/>
                <a:gridCol w="1483978"/>
                <a:gridCol w="840260"/>
                <a:gridCol w="885452"/>
                <a:gridCol w="819780"/>
              </a:tblGrid>
              <a:tr h="900883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</a:p>
                    <a:p>
                      <a:pPr algn="ctr"/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(в редакции решения Тульской городской Думы от 26.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9.2024 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1/17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025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2026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</a:tr>
              <a:tr h="33042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РАСХОДЫ БЮДЖЕТА - ВСЕГО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27 495,1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32 750,5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35 903,7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35 040,7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36 856,8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0100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1 493,2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3 972,2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3 680,5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2 959,8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3 527,1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0720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0200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оборона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184,9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266,6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353,4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348,7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360,3</a:t>
                      </a: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5 893,4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5 754,0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4 404,7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4 008,9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3 873,1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5 272,2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5 500,0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6 975,7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5 813,5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5 714,3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0600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41,3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72,4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38,9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39,0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0720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12 755,2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14 666,5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16 943,3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16 784,2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16 760,4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766,4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818,9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996,3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1 037,7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1 098,4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0720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138,0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224,4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196,4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172,0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181,2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688,2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767,7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875,8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828,7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853,0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Обслуживание государственного</a:t>
                      </a:r>
                      <a:r>
                        <a:rPr lang="ru-RU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lang="en-US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долга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181,1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558,8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1 255,2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2 208,1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2 896,9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59075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</a:t>
                      </a:r>
                      <a:r>
                        <a:rPr lang="ru-RU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системы Российской Федерации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180,1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278,2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310,1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07209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562,0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1243,0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89738" y="934140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(млн. руб.)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828136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79157" y="164698"/>
            <a:ext cx="11112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Основные направления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расходов бюджета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2025-2027 годы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решение Тульской городской Думы от </a:t>
            </a:r>
            <a:r>
              <a:rPr lang="ru-RU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28.05.2025 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№ </a:t>
            </a:r>
            <a:r>
              <a:rPr lang="ru-RU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9/192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4449" y="6554760"/>
            <a:ext cx="2743200" cy="365125"/>
          </a:xfrm>
        </p:spPr>
        <p:txBody>
          <a:bodyPr/>
          <a:lstStyle/>
          <a:p>
            <a:fld id="{4083984F-F6FD-4D94-ACA5-CE09A62595C0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5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903941713"/>
              </p:ext>
            </p:extLst>
          </p:nvPr>
        </p:nvGraphicFramePr>
        <p:xfrm>
          <a:off x="193462" y="996182"/>
          <a:ext cx="4676249" cy="364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69009726"/>
              </p:ext>
            </p:extLst>
          </p:nvPr>
        </p:nvGraphicFramePr>
        <p:xfrm>
          <a:off x="6674177" y="996182"/>
          <a:ext cx="5267887" cy="3462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959892041"/>
              </p:ext>
            </p:extLst>
          </p:nvPr>
        </p:nvGraphicFramePr>
        <p:xfrm>
          <a:off x="2824194" y="2457283"/>
          <a:ext cx="9117870" cy="4791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877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1575950" y="162419"/>
            <a:ext cx="1079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Структура расходов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2025-2027 годы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решение Тульской городской Думы от </a:t>
            </a:r>
            <a:r>
              <a:rPr lang="ru-RU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28.05.2025 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№ </a:t>
            </a:r>
            <a:r>
              <a:rPr lang="ru-RU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9/192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92087" y="6492875"/>
            <a:ext cx="2743200" cy="365125"/>
          </a:xfrm>
        </p:spPr>
        <p:txBody>
          <a:bodyPr/>
          <a:lstStyle/>
          <a:p>
            <a:fld id="{4083984F-F6FD-4D94-ACA5-CE09A62595C0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4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681"/>
            <a:ext cx="12192000" cy="961815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069056" y="40277"/>
            <a:ext cx="10040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Основные  показатели социально-экономического развития муниципального образования город Тула </a:t>
            </a:r>
          </a:p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(прогноз на 2026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2027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804916"/>
              </p:ext>
            </p:extLst>
          </p:nvPr>
        </p:nvGraphicFramePr>
        <p:xfrm>
          <a:off x="533232" y="990148"/>
          <a:ext cx="11520000" cy="561935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50896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55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27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89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531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2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1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Единица</a:t>
                      </a:r>
                      <a:br>
                        <a:rPr lang="ru-RU" sz="12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измерения</a:t>
                      </a:r>
                      <a:endParaRPr lang="ru-RU" sz="1200" b="1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Ожидаемые итоги </a:t>
                      </a:r>
                      <a:r>
                        <a:rPr lang="ru-RU" sz="1200" b="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200" b="0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200" b="1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0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200" b="1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200" b="1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7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Демографические показатели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39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Численность постоянного населения (среднегодовая)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человек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532 192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528 369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524 680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Темп роста к предыдущему году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99,25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99,28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99,30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22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Объем отгруженной  продукции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в действующих ценах 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/>
                      </a:r>
                      <a:b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(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по кругу крупных и средних организаций промышленности)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Объем отгруженной продукции в действующих ценах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руб.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857 825,30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924 735,70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987 627,70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91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Темп роста к предыдущему году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109,20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107,80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106,80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Сельское хозяйство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22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Продукция сельского хозяйства 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в хозяйствах всех категорий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руб.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7 304,85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7 804,18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8 338,61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04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Темп роста к предыдущему году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104,96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106,84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106,85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3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Строительство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3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Объем выполненных работ по виду деятельности «Строительство»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руб.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24 245,56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25 579,07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26 934,76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39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Темп роста к предыдущему году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105,8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105,5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105,3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17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Рынок товаров и услуг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Оборот розничной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торговли (крупные и средние организации)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руб.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192 899,90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209 737,67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227 145,9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Темп роста к предыдущему году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110,59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108,73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108,3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1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Инвестиции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81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Объем инвестиций (в основной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капитал)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- всего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руб.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100 267,10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108 749,70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117 166,93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39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Темп роста к предыдущему году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110,20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108,46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107,74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106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Финансы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179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Прибыль прибыльных организаций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тыс. руб.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126 916 036,36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133 084 155,73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141 867 710,01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59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Убыток убыточных организаций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тыс. руб.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26 239 032,52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24 454 778,31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22 767 398,61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45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Справочно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: сальдо прибылей и убытков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тыс. руб.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100 677 003,84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108 629 377,42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119 100 311,40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36811" y="6563386"/>
            <a:ext cx="2743200" cy="365125"/>
          </a:xfrm>
        </p:spPr>
        <p:txBody>
          <a:bodyPr/>
          <a:lstStyle/>
          <a:p>
            <a:fld id="{4083984F-F6FD-4D94-ACA5-CE09A62595C0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31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411" y="257561"/>
            <a:ext cx="1150825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Уважаемые жители </a:t>
            </a:r>
          </a:p>
          <a:p>
            <a:pPr algn="ctr"/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Тула!</a:t>
            </a:r>
          </a:p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  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основан на прогнозе социально-экономического развития муниципального образования город Тула, основных направлениях бюджетной и налоговой политики муниципального образования город Тула, муниципальных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программах.</a:t>
            </a:r>
          </a:p>
          <a:p>
            <a:pPr algn="just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Бюджетные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параметры сформированы исходя из необходимости исполнения действующих расходных обязательств с учетом изменений в бюджетное и налоговое законодательство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При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формировании проекта бюджета муниципального образования город Тула на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2025-2027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 внимание уделялось сохранению стабильной ситуации и финансовой устойчивости бюджетной системы муниципального образования, ритмичному развитию отраслей, обеспечивающих благополучие и комфортное проживание населения муниципального образования, при полном выполнении финансовых обязательств муниципального образования, реализации поставленных руководством муниципального образования задач с учетом перспектив развития экономики.</a:t>
            </a:r>
            <a:endParaRPr lang="ru-RU" sz="16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В 2025 году муниципальное образование город Тула участвует в реализации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региональных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проектов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: «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Создание условий для обучения, отдыха и оздоровления детей и молодежи»: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«Модернизация школьных систем образования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«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Обеспечение жильем молодых семей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«Государственная поддержка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региональных и муниципальных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учреждений культуры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«Переселение граждан Тульской области из непригодного для проживания жилищного фонда и его ликвидация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«Комплексная борьба с борщевиком Сосновского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«Народный бюджет»,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«Создание устойчивой системы обращения с твердыми коммунальными отходами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«Реализация мероприятий в рамках инфраструктурных проектов Тульской области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«Развитие отраслей и техническая модернизация агропромышленного комплекса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«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Региональная и местная дорожная сеть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  <a:p>
            <a:pPr algn="just"/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083984F-F6FD-4D94-ACA5-CE09A62595C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95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7"/>
            <a:ext cx="12192000" cy="907761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2395329" y="104326"/>
            <a:ext cx="9488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Структура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расходов бюджета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на социальную сферу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2025-2027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(решения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Тульской городской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Думы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от 28.05.2025 № 9/192) 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91729"/>
              </p:ext>
            </p:extLst>
          </p:nvPr>
        </p:nvGraphicFramePr>
        <p:xfrm>
          <a:off x="-1" y="767751"/>
          <a:ext cx="12192001" cy="18670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23"/>
                <a:gridCol w="1207226"/>
                <a:gridCol w="1303773"/>
                <a:gridCol w="645151"/>
                <a:gridCol w="970292"/>
                <a:gridCol w="1350604"/>
                <a:gridCol w="742447"/>
                <a:gridCol w="1166808"/>
                <a:gridCol w="1268597"/>
                <a:gridCol w="750680"/>
              </a:tblGrid>
              <a:tr h="664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 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 </a:t>
                      </a:r>
                      <a:b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(млн. руб.)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 1 жителя (тыс. руб.)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уд. вес</a:t>
                      </a:r>
                      <a:b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2026 </a:t>
                      </a: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 </a:t>
                      </a:r>
                      <a:b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(млн. руб.)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 1 жителя 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уд. вес</a:t>
                      </a:r>
                      <a:b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 </a:t>
                      </a:r>
                      <a:b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(млн. руб.)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 1 жителя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</a:t>
                      </a:r>
                      <a:b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</a:tr>
              <a:tr h="234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16 943,3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31,8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89,1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16 784,2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31,8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89,2</a:t>
                      </a: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16 760,4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31,9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4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5 255,0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5 802,6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5 951,6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08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9 251,0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8 502,1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8 340,8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4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1 385,0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1 505,3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1 603,8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051896"/>
              </p:ext>
            </p:extLst>
          </p:nvPr>
        </p:nvGraphicFramePr>
        <p:xfrm>
          <a:off x="0" y="2673959"/>
          <a:ext cx="12192001" cy="384217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23"/>
                <a:gridCol w="1207226"/>
                <a:gridCol w="1303773"/>
                <a:gridCol w="645151"/>
                <a:gridCol w="979437"/>
                <a:gridCol w="1341459"/>
                <a:gridCol w="742447"/>
                <a:gridCol w="1166808"/>
                <a:gridCol w="1268597"/>
                <a:gridCol w="750680"/>
              </a:tblGrid>
              <a:tr h="7096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профессиональная подготовка, переподготовка и повышение квалификации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67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молодежная </a:t>
                      </a: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политика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139,2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142,3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146,6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94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другие </a:t>
                      </a: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вопросы в области образования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911,6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830,4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716,1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20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996,3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1 037,7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1 098,4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37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196,4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172,0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181,2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97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пенсионное обеспечение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13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социальное обеспечение населения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78,8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55,4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64,0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19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охрана семьи и детства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82,6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81,6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82,2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2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875,8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828,7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853,0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13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 расходов на социальную сферу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19 011,8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35,7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18 822,6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35,6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18 893,0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093679" y="6492875"/>
            <a:ext cx="2743200" cy="365125"/>
          </a:xfrm>
        </p:spPr>
        <p:txBody>
          <a:bodyPr/>
          <a:lstStyle/>
          <a:p>
            <a:fld id="{4083984F-F6FD-4D94-ACA5-CE09A62595C0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5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43"/>
            <a:ext cx="12192000" cy="853868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grpSp>
        <p:nvGrpSpPr>
          <p:cNvPr id="2" name="Группа 1"/>
          <p:cNvGrpSpPr/>
          <p:nvPr/>
        </p:nvGrpSpPr>
        <p:grpSpPr>
          <a:xfrm>
            <a:off x="480109" y="58266"/>
            <a:ext cx="11711891" cy="5699309"/>
            <a:chOff x="67488" y="122202"/>
            <a:chExt cx="10718680" cy="5516961"/>
          </a:xfrm>
          <a:solidFill>
            <a:schemeClr val="accent2">
              <a:lumMod val="40000"/>
              <a:lumOff val="60000"/>
            </a:schemeClr>
          </a:solidFill>
        </p:grpSpPr>
        <p:grpSp>
          <p:nvGrpSpPr>
            <p:cNvPr id="3" name="Группа 2"/>
            <p:cNvGrpSpPr>
              <a:grpSpLocks/>
            </p:cNvGrpSpPr>
            <p:nvPr/>
          </p:nvGrpSpPr>
          <p:grpSpPr bwMode="auto">
            <a:xfrm>
              <a:off x="67488" y="991820"/>
              <a:ext cx="10545865" cy="4647343"/>
              <a:chOff x="67488" y="991820"/>
              <a:chExt cx="10545865" cy="4647343"/>
            </a:xfrm>
            <a:grpFill/>
          </p:grpSpPr>
          <p:sp>
            <p:nvSpPr>
              <p:cNvPr id="65" name="TextBox 64"/>
              <p:cNvSpPr txBox="1"/>
              <p:nvPr/>
            </p:nvSpPr>
            <p:spPr bwMode="auto">
              <a:xfrm>
                <a:off x="3251828" y="1108096"/>
                <a:ext cx="2517775" cy="89255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Расходы на выполнение полномочий</a:t>
                </a:r>
                <a:b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</a:b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в области ЖКХ, дорожного хозяйства, </a:t>
                </a:r>
                <a:b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</a:b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транспортного обслуживания,</a:t>
                </a:r>
                <a:r>
                  <a:rPr lang="en-US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ru-RU" sz="1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инвестиций </a:t>
                </a: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в объекты капитального</a:t>
                </a:r>
                <a:r>
                  <a:rPr lang="en-US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строительства</a:t>
                </a:r>
                <a:endParaRPr lang="en-US" sz="10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defRPr/>
                </a:pP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10 310,3</a:t>
                </a:r>
              </a:p>
            </p:txBody>
          </p:sp>
          <p:cxnSp>
            <p:nvCxnSpPr>
              <p:cNvPr id="85" name="Прямая соединительная линия 84"/>
              <p:cNvCxnSpPr/>
              <p:nvPr/>
            </p:nvCxnSpPr>
            <p:spPr bwMode="auto">
              <a:xfrm flipV="1">
                <a:off x="1730375" y="2388228"/>
                <a:ext cx="7583997" cy="572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90" name="Прямая соединительная линия 89"/>
              <p:cNvCxnSpPr>
                <a:endCxn id="65" idx="2"/>
              </p:cNvCxnSpPr>
              <p:nvPr/>
            </p:nvCxnSpPr>
            <p:spPr bwMode="auto">
              <a:xfrm flipV="1">
                <a:off x="4510715" y="2000648"/>
                <a:ext cx="0" cy="409957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sp>
            <p:nvSpPr>
              <p:cNvPr id="72" name="TextBox 71"/>
              <p:cNvSpPr txBox="1"/>
              <p:nvPr/>
            </p:nvSpPr>
            <p:spPr bwMode="auto">
              <a:xfrm>
                <a:off x="6142196" y="5054388"/>
                <a:ext cx="1594364" cy="58477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Транспортное обслуживание </a:t>
                </a:r>
              </a:p>
              <a:p>
                <a:pPr algn="ctr" eaLnBrk="1" hangingPunct="1">
                  <a:defRPr/>
                </a:pP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2 035,9</a:t>
                </a:r>
                <a:endParaRPr lang="ru-RU" sz="12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4825" name="Группа 6"/>
              <p:cNvGrpSpPr>
                <a:grpSpLocks/>
              </p:cNvGrpSpPr>
              <p:nvPr/>
            </p:nvGrpSpPr>
            <p:grpSpPr bwMode="auto">
              <a:xfrm>
                <a:off x="4003429" y="2643113"/>
                <a:ext cx="3696161" cy="2252536"/>
                <a:chOff x="4002403" y="2643379"/>
                <a:chExt cx="3695831" cy="2251807"/>
              </a:xfrm>
              <a:grpFill/>
            </p:grpSpPr>
            <p:sp>
              <p:nvSpPr>
                <p:cNvPr id="82" name="TextBox 81"/>
                <p:cNvSpPr txBox="1"/>
                <p:nvPr/>
              </p:nvSpPr>
              <p:spPr>
                <a:xfrm>
                  <a:off x="6140978" y="4156761"/>
                  <a:ext cx="1557256" cy="73842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Комплексное благоустройство дворов и скверов</a:t>
                  </a:r>
                  <a:endPara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199,2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4002403" y="2643379"/>
                  <a:ext cx="1389430" cy="86371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Переселение, операции с муниципальной </a:t>
                  </a:r>
                  <a:r>
                    <a:rPr lang="ru-RU" sz="10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собственностью и др.</a:t>
                  </a:r>
                  <a:endPara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821,0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cxnSp>
            <p:nvCxnSpPr>
              <p:cNvPr id="91" name="Прямая соединительная линия 90"/>
              <p:cNvCxnSpPr/>
              <p:nvPr/>
            </p:nvCxnSpPr>
            <p:spPr bwMode="auto">
              <a:xfrm flipH="1" flipV="1">
                <a:off x="5690208" y="5418118"/>
                <a:ext cx="455090" cy="113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29" name="Прямая соединительная линия 128"/>
              <p:cNvCxnSpPr/>
              <p:nvPr/>
            </p:nvCxnSpPr>
            <p:spPr bwMode="auto">
              <a:xfrm>
                <a:off x="5639784" y="2412896"/>
                <a:ext cx="50424" cy="299334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21" name="Прямая соединительная линия 120"/>
              <p:cNvCxnSpPr/>
              <p:nvPr/>
            </p:nvCxnSpPr>
            <p:spPr bwMode="auto">
              <a:xfrm flipH="1" flipV="1">
                <a:off x="5690208" y="4554768"/>
                <a:ext cx="427789" cy="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sp>
            <p:nvSpPr>
              <p:cNvPr id="77" name="TextBox 76"/>
              <p:cNvSpPr txBox="1"/>
              <p:nvPr/>
            </p:nvSpPr>
            <p:spPr bwMode="auto">
              <a:xfrm>
                <a:off x="8563682" y="3415143"/>
                <a:ext cx="1641475" cy="73866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Инвестиции в объекты капитального строительства </a:t>
                </a:r>
              </a:p>
              <a:p>
                <a:pPr algn="ctr" eaLnBrk="1" hangingPunct="1">
                  <a:defRPr/>
                </a:pP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2 485,8</a:t>
                </a:r>
                <a:endParaRPr lang="ru-RU" sz="12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 bwMode="auto">
              <a:xfrm>
                <a:off x="9435647" y="4560307"/>
                <a:ext cx="968936" cy="430887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Объекты </a:t>
                </a:r>
                <a:r>
                  <a:rPr lang="ru-RU" sz="1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ЖКХ</a:t>
                </a:r>
                <a:endParaRPr lang="ru-RU" sz="10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defRPr/>
                </a:pP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1 795,1</a:t>
                </a:r>
                <a:endParaRPr lang="en-US" sz="12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03" name="Прямая соединительная линия 102"/>
              <p:cNvCxnSpPr/>
              <p:nvPr/>
            </p:nvCxnSpPr>
            <p:spPr bwMode="auto">
              <a:xfrm>
                <a:off x="9326127" y="2391090"/>
                <a:ext cx="3219" cy="100578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05" name="Прямая соединительная линия 104"/>
              <p:cNvCxnSpPr>
                <a:stCxn id="77" idx="2"/>
                <a:endCxn id="53" idx="0"/>
              </p:cNvCxnSpPr>
              <p:nvPr/>
            </p:nvCxnSpPr>
            <p:spPr bwMode="auto">
              <a:xfrm flipH="1">
                <a:off x="8620907" y="4153808"/>
                <a:ext cx="763513" cy="3884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grpSp>
            <p:nvGrpSpPr>
              <p:cNvPr id="34843" name="Группа 3"/>
              <p:cNvGrpSpPr>
                <a:grpSpLocks/>
              </p:cNvGrpSpPr>
              <p:nvPr/>
            </p:nvGrpSpPr>
            <p:grpSpPr bwMode="auto">
              <a:xfrm>
                <a:off x="67488" y="2652898"/>
                <a:ext cx="7589818" cy="2627068"/>
                <a:chOff x="63283" y="2649068"/>
                <a:chExt cx="7586115" cy="2626632"/>
              </a:xfrm>
              <a:grpFill/>
            </p:grpSpPr>
            <p:sp>
              <p:nvSpPr>
                <p:cNvPr id="66" name="TextBox 65"/>
                <p:cNvSpPr txBox="1"/>
                <p:nvPr/>
              </p:nvSpPr>
              <p:spPr>
                <a:xfrm>
                  <a:off x="947288" y="2687539"/>
                  <a:ext cx="1640675" cy="58467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Содержание городской территории </a:t>
                  </a: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3 014,0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63283" y="3687198"/>
                  <a:ext cx="940928" cy="58467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Уборка города </a:t>
                  </a: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2 098,1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2587963" y="3683787"/>
                  <a:ext cx="1270688" cy="58467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Территориальные округа </a:t>
                  </a: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309,6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6114154" y="3385042"/>
                  <a:ext cx="1535244" cy="56597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Ремонт жилищного фонда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 </a:t>
                  </a: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и коммун. </a:t>
                  </a:r>
                  <a:r>
                    <a:rPr lang="ru-RU" sz="10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инфраструктуры  </a:t>
                  </a: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517,8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1815663" y="4537159"/>
                  <a:ext cx="1223366" cy="73854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Содержание объектов </a:t>
                  </a:r>
                  <a:r>
                    <a:rPr lang="ru-RU" sz="10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инфраст</a:t>
                  </a: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р</a:t>
                  </a:r>
                  <a:r>
                    <a:rPr lang="ru-RU" sz="10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уктуры</a:t>
                  </a:r>
                  <a:endPara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163,7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6110841" y="2649068"/>
                  <a:ext cx="1520890" cy="58467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Ремонт и содержание дорожной сети</a:t>
                  </a: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1 191,4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cxnSp>
            <p:nvCxnSpPr>
              <p:cNvPr id="87" name="Прямая соединительная линия 86"/>
              <p:cNvCxnSpPr>
                <a:stCxn id="67" idx="0"/>
              </p:cNvCxnSpPr>
              <p:nvPr/>
            </p:nvCxnSpPr>
            <p:spPr bwMode="auto">
              <a:xfrm flipV="1">
                <a:off x="538182" y="3473716"/>
                <a:ext cx="793" cy="21748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 bwMode="auto">
              <a:xfrm>
                <a:off x="531811" y="3451840"/>
                <a:ext cx="2557464" cy="2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89" name="Прямая соединительная линия 88"/>
              <p:cNvCxnSpPr/>
              <p:nvPr/>
            </p:nvCxnSpPr>
            <p:spPr bwMode="auto">
              <a:xfrm>
                <a:off x="3089275" y="3466832"/>
                <a:ext cx="1588" cy="21590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92" name="Прямая соединительная линия 91"/>
              <p:cNvCxnSpPr/>
              <p:nvPr/>
            </p:nvCxnSpPr>
            <p:spPr bwMode="auto">
              <a:xfrm>
                <a:off x="2169622" y="3451840"/>
                <a:ext cx="5499" cy="108946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93" name="Прямая соединительная линия 92"/>
              <p:cNvCxnSpPr/>
              <p:nvPr/>
            </p:nvCxnSpPr>
            <p:spPr bwMode="auto">
              <a:xfrm>
                <a:off x="1342437" y="3451840"/>
                <a:ext cx="7635" cy="108946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 bwMode="auto">
              <a:xfrm>
                <a:off x="1730375" y="2410604"/>
                <a:ext cx="1" cy="28077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sp>
            <p:nvSpPr>
              <p:cNvPr id="74" name="TextBox 73"/>
              <p:cNvSpPr txBox="1"/>
              <p:nvPr/>
            </p:nvSpPr>
            <p:spPr bwMode="auto">
              <a:xfrm>
                <a:off x="3958983" y="4788319"/>
                <a:ext cx="1381695" cy="430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Народный бюджет </a:t>
                </a:r>
                <a:endParaRPr lang="en-US" sz="10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defRPr/>
                </a:pP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45,2</a:t>
                </a:r>
                <a:endParaRPr lang="ru-RU" sz="12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 bwMode="auto">
              <a:xfrm>
                <a:off x="138175" y="4541303"/>
                <a:ext cx="1412875" cy="536273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Содержание </a:t>
                </a: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средств наружного </a:t>
                </a:r>
                <a:r>
                  <a:rPr lang="ru-RU" sz="1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освещения </a:t>
                </a:r>
                <a:r>
                  <a:rPr lang="ru-RU" sz="10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442,6</a:t>
                </a:r>
                <a:endParaRPr lang="ru-RU" sz="12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859" name="Text Box 4"/>
              <p:cNvSpPr txBox="1">
                <a:spLocks noChangeArrowheads="1"/>
              </p:cNvSpPr>
              <p:nvPr/>
            </p:nvSpPr>
            <p:spPr bwMode="auto">
              <a:xfrm>
                <a:off x="9796962" y="991820"/>
                <a:ext cx="816391" cy="307777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20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6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ru-RU" altLang="ru-RU" sz="1400" dirty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rPr>
                  <a:t>млн. руб</a:t>
                </a:r>
                <a:r>
                  <a:rPr lang="en-US" altLang="ru-RU" sz="1400" dirty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rPr>
                  <a:t>.</a:t>
                </a:r>
                <a:endParaRPr lang="ru-RU" altLang="ru-RU" sz="1400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553" name="Rectangle 2"/>
            <p:cNvSpPr>
              <a:spLocks noChangeArrowheads="1"/>
            </p:cNvSpPr>
            <p:nvPr/>
          </p:nvSpPr>
          <p:spPr bwMode="auto">
            <a:xfrm>
              <a:off x="138176" y="122202"/>
              <a:ext cx="10647992" cy="756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ru-RU" altLang="ru-RU" sz="14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Расходы </a:t>
              </a:r>
              <a:r>
                <a:rPr lang="ru-RU" altLang="ru-RU" sz="1400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бюджета муниципального образования город Тула на выполнение полномочий в области ЖКХ, дорожного хозяйства, транспортного обслуживания населения, </a:t>
              </a:r>
              <a:r>
                <a:rPr lang="ru-RU" altLang="ru-RU" sz="14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инвестиций </a:t>
              </a:r>
              <a:r>
                <a:rPr lang="ru-RU" altLang="ru-RU" sz="1400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в объекты капитального строительства в </a:t>
              </a:r>
              <a:r>
                <a:rPr lang="ru-RU" altLang="ru-RU" sz="14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2025 году </a:t>
              </a:r>
            </a:p>
            <a:p>
              <a:pPr algn="ctr">
                <a:buNone/>
              </a:pPr>
              <a:r>
                <a:rPr lang="ru-RU" sz="1400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(</a:t>
              </a:r>
              <a:r>
                <a:rPr lang="ru-RU" sz="1400" dirty="0">
                  <a:ln w="0"/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решение Тульской городской Думы от </a:t>
              </a:r>
              <a:r>
                <a:rPr lang="ru-RU" sz="1400" dirty="0" smtClean="0">
                  <a:ln w="0"/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28.05.2025 </a:t>
              </a:r>
              <a:r>
                <a:rPr lang="ru-RU" sz="1400" dirty="0">
                  <a:ln w="0"/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№ </a:t>
              </a:r>
              <a:r>
                <a:rPr lang="ru-RU" sz="1400" dirty="0" smtClean="0">
                  <a:ln w="0"/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9/193</a:t>
              </a:r>
              <a:r>
                <a:rPr lang="ru-RU" sz="14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)</a:t>
              </a:r>
              <a:endParaRPr lang="ru-RU" sz="14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5" name="Прямая соединительная линия 54"/>
          <p:cNvCxnSpPr/>
          <p:nvPr/>
        </p:nvCxnSpPr>
        <p:spPr bwMode="auto">
          <a:xfrm>
            <a:off x="10660363" y="4246675"/>
            <a:ext cx="742009" cy="366943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53" name="TextBox 52"/>
          <p:cNvSpPr txBox="1"/>
          <p:nvPr/>
        </p:nvSpPr>
        <p:spPr bwMode="auto">
          <a:xfrm>
            <a:off x="9242661" y="4624404"/>
            <a:ext cx="1166884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  <a:cs typeface="Arial" charset="0"/>
              </a:rPr>
              <a:t>Объекты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транспортной инфраструктуры </a:t>
            </a:r>
          </a:p>
          <a:p>
            <a:pPr algn="ctr" eaLnBrk="1" hangingPunct="1"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и прочее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690,7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 bwMode="auto">
          <a:xfrm flipH="1" flipV="1">
            <a:off x="6242447" y="5135680"/>
            <a:ext cx="357887" cy="1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79" name="Прямая соединительная линия 78"/>
          <p:cNvCxnSpPr/>
          <p:nvPr/>
        </p:nvCxnSpPr>
        <p:spPr bwMode="auto">
          <a:xfrm>
            <a:off x="6591533" y="3237868"/>
            <a:ext cx="499736" cy="0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80" name="Прямая соединительная линия 79"/>
          <p:cNvCxnSpPr/>
          <p:nvPr/>
        </p:nvCxnSpPr>
        <p:spPr bwMode="auto">
          <a:xfrm flipH="1">
            <a:off x="6564702" y="3859281"/>
            <a:ext cx="513829" cy="13979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94" name="Прямая соединительная линия 93"/>
          <p:cNvCxnSpPr/>
          <p:nvPr/>
        </p:nvCxnSpPr>
        <p:spPr bwMode="auto">
          <a:xfrm flipH="1" flipV="1">
            <a:off x="6295938" y="3076436"/>
            <a:ext cx="295595" cy="2803"/>
          </a:xfrm>
          <a:prstGeom prst="straightConnector1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95" name="Прямая соединительная линия 94"/>
          <p:cNvCxnSpPr>
            <a:endCxn id="66" idx="2"/>
          </p:cNvCxnSpPr>
          <p:nvPr/>
        </p:nvCxnSpPr>
        <p:spPr bwMode="auto">
          <a:xfrm flipV="1">
            <a:off x="2343288" y="3316462"/>
            <a:ext cx="0" cy="166029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5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2" name="Text Box 3"/>
          <p:cNvSpPr txBox="1">
            <a:spLocks noChangeArrowheads="1"/>
          </p:cNvSpPr>
          <p:nvPr/>
        </p:nvSpPr>
        <p:spPr bwMode="auto">
          <a:xfrm>
            <a:off x="10661735" y="1093398"/>
            <a:ext cx="8852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22531" name="Text Box 220"/>
          <p:cNvSpPr txBox="1">
            <a:spLocks noChangeArrowheads="1"/>
          </p:cNvSpPr>
          <p:nvPr/>
        </p:nvSpPr>
        <p:spPr bwMode="auto">
          <a:xfrm>
            <a:off x="4825315" y="3686090"/>
            <a:ext cx="2665413" cy="769441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76200">
              <a:schemeClr val="accent1">
                <a:alpha val="92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Расходы на отрасли</a:t>
            </a:r>
            <a:br>
              <a:rPr lang="ru-RU" altLang="ru-RU" sz="14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</a:br>
            <a:r>
              <a:rPr lang="ru-RU" altLang="ru-RU" sz="14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социальной сферы</a:t>
            </a:r>
            <a:br>
              <a:rPr lang="ru-RU" altLang="ru-RU" sz="14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19 011,8</a:t>
            </a:r>
            <a:endParaRPr lang="ru-RU" altLang="ru-RU" sz="1600" b="1" dirty="0">
              <a:solidFill>
                <a:prstClr val="white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pSp>
        <p:nvGrpSpPr>
          <p:cNvPr id="83028" name="Group 84"/>
          <p:cNvGrpSpPr>
            <a:grpSpLocks/>
          </p:cNvGrpSpPr>
          <p:nvPr/>
        </p:nvGrpSpPr>
        <p:grpSpPr bwMode="auto">
          <a:xfrm>
            <a:off x="1741682" y="1436114"/>
            <a:ext cx="3155951" cy="2157413"/>
            <a:chOff x="204" y="935"/>
            <a:chExt cx="1988" cy="1359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84" name="Text Box 220"/>
            <p:cNvSpPr txBox="1">
              <a:spLocks noChangeArrowheads="1"/>
            </p:cNvSpPr>
            <p:nvPr/>
          </p:nvSpPr>
          <p:spPr bwMode="auto">
            <a:xfrm>
              <a:off x="204" y="935"/>
              <a:ext cx="1679" cy="33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Образование</a:t>
              </a:r>
              <a:b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</a:br>
              <a:r>
                <a:rPr lang="ru-RU" altLang="ru-RU" sz="1400" b="1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16 943,3</a:t>
              </a:r>
              <a:endParaRPr lang="ru-RU" altLang="ru-RU" sz="1400" b="1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  <p:sp>
          <p:nvSpPr>
            <p:cNvPr id="31785" name="Line 49"/>
            <p:cNvSpPr>
              <a:spLocks noChangeShapeType="1"/>
            </p:cNvSpPr>
            <p:nvPr/>
          </p:nvSpPr>
          <p:spPr bwMode="auto">
            <a:xfrm flipH="1" flipV="1">
              <a:off x="1829" y="1296"/>
              <a:ext cx="363" cy="99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030" name="Group 86"/>
          <p:cNvGrpSpPr>
            <a:grpSpLocks/>
          </p:cNvGrpSpPr>
          <p:nvPr/>
        </p:nvGrpSpPr>
        <p:grpSpPr bwMode="auto">
          <a:xfrm>
            <a:off x="7246178" y="1426221"/>
            <a:ext cx="3098801" cy="2138364"/>
            <a:chOff x="3720" y="870"/>
            <a:chExt cx="1952" cy="1347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82" name="Text Box 220"/>
            <p:cNvSpPr txBox="1">
              <a:spLocks noChangeArrowheads="1"/>
            </p:cNvSpPr>
            <p:nvPr/>
          </p:nvSpPr>
          <p:spPr bwMode="auto">
            <a:xfrm>
              <a:off x="4040" y="870"/>
              <a:ext cx="1632" cy="33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Социальная политика</a:t>
              </a:r>
              <a:b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</a:br>
              <a:r>
                <a:rPr lang="ru-RU" altLang="ru-RU" sz="1400" b="1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196,4</a:t>
              </a:r>
              <a:endParaRPr lang="ru-RU" altLang="ru-RU" sz="1400" b="1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  <p:sp>
          <p:nvSpPr>
            <p:cNvPr id="31783" name="Line 51"/>
            <p:cNvSpPr>
              <a:spLocks noChangeShapeType="1"/>
            </p:cNvSpPr>
            <p:nvPr/>
          </p:nvSpPr>
          <p:spPr bwMode="auto">
            <a:xfrm rot="21180000" flipV="1">
              <a:off x="3720" y="1219"/>
              <a:ext cx="499" cy="99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4825315" y="4565219"/>
            <a:ext cx="2656532" cy="1863766"/>
            <a:chOff x="3349624" y="4480294"/>
            <a:chExt cx="2745017" cy="1863766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80" name="Text Box 220"/>
            <p:cNvSpPr txBox="1">
              <a:spLocks noChangeArrowheads="1"/>
            </p:cNvSpPr>
            <p:nvPr/>
          </p:nvSpPr>
          <p:spPr bwMode="auto">
            <a:xfrm>
              <a:off x="3349624" y="5817010"/>
              <a:ext cx="2745017" cy="52705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Физическая культура и спорт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875,8</a:t>
              </a:r>
              <a:endParaRPr lang="ru-RU" altLang="ru-RU" sz="1400" b="1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  <p:sp>
          <p:nvSpPr>
            <p:cNvPr id="31781" name="Line 52"/>
            <p:cNvSpPr>
              <a:spLocks noChangeShapeType="1"/>
            </p:cNvSpPr>
            <p:nvPr/>
          </p:nvSpPr>
          <p:spPr bwMode="auto">
            <a:xfrm flipH="1">
              <a:off x="4737263" y="4480294"/>
              <a:ext cx="50" cy="127816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4836318" y="1439525"/>
            <a:ext cx="2519363" cy="2136877"/>
            <a:chOff x="3354561" y="1465158"/>
            <a:chExt cx="2519364" cy="2137102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78" name="Text Box 220"/>
            <p:cNvSpPr txBox="1">
              <a:spLocks noChangeArrowheads="1"/>
            </p:cNvSpPr>
            <p:nvPr/>
          </p:nvSpPr>
          <p:spPr bwMode="auto">
            <a:xfrm>
              <a:off x="3354561" y="1465158"/>
              <a:ext cx="2519364" cy="52327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lang="ru-RU" altLang="ru-RU" sz="14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Культура</a:t>
              </a:r>
              <a:r>
                <a:rPr lang="ru-RU" altLang="ru-RU" sz="14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, </a:t>
              </a:r>
              <a:r>
                <a:rPr lang="ru-RU" sz="14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кинематография</a:t>
              </a:r>
              <a: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/>
              </a:r>
              <a:b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</a:br>
              <a:r>
                <a:rPr lang="ru-RU" altLang="ru-RU" sz="1400" b="1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996,3</a:t>
              </a:r>
              <a:endParaRPr lang="ru-RU" altLang="ru-RU" sz="1400" b="1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  <p:sp>
          <p:nvSpPr>
            <p:cNvPr id="31779" name="Line 53"/>
            <p:cNvSpPr>
              <a:spLocks noChangeShapeType="1"/>
            </p:cNvSpPr>
            <p:nvPr/>
          </p:nvSpPr>
          <p:spPr bwMode="auto">
            <a:xfrm flipV="1">
              <a:off x="4661391" y="2017714"/>
              <a:ext cx="0" cy="158454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034" name="Group 90"/>
          <p:cNvGrpSpPr>
            <a:grpSpLocks/>
          </p:cNvGrpSpPr>
          <p:nvPr/>
        </p:nvGrpSpPr>
        <p:grpSpPr bwMode="auto">
          <a:xfrm>
            <a:off x="8164385" y="2225313"/>
            <a:ext cx="2497350" cy="1831975"/>
            <a:chOff x="4230" y="1323"/>
            <a:chExt cx="1416" cy="1154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56" name="AutoShape 80"/>
            <p:cNvSpPr>
              <a:spLocks noChangeArrowheads="1"/>
            </p:cNvSpPr>
            <p:nvPr/>
          </p:nvSpPr>
          <p:spPr bwMode="auto">
            <a:xfrm>
              <a:off x="4241" y="2160"/>
              <a:ext cx="1381" cy="317"/>
            </a:xfrm>
            <a:prstGeom prst="homePlate">
              <a:avLst>
                <a:gd name="adj" fmla="val 12108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1757" name="Group 89"/>
            <p:cNvGrpSpPr>
              <a:grpSpLocks/>
            </p:cNvGrpSpPr>
            <p:nvPr/>
          </p:nvGrpSpPr>
          <p:grpSpPr bwMode="auto">
            <a:xfrm>
              <a:off x="4230" y="1323"/>
              <a:ext cx="1416" cy="1076"/>
              <a:chOff x="4230" y="1323"/>
              <a:chExt cx="1416" cy="1076"/>
            </a:xfrm>
          </p:grpSpPr>
          <p:grpSp>
            <p:nvGrpSpPr>
              <p:cNvPr id="31758" name="Group 83"/>
              <p:cNvGrpSpPr>
                <a:grpSpLocks/>
              </p:cNvGrpSpPr>
              <p:nvPr/>
            </p:nvGrpSpPr>
            <p:grpSpPr bwMode="auto">
              <a:xfrm>
                <a:off x="4230" y="1323"/>
                <a:ext cx="1416" cy="1076"/>
                <a:chOff x="4230" y="1338"/>
                <a:chExt cx="1416" cy="1076"/>
              </a:xfrm>
            </p:grpSpPr>
            <p:sp>
              <p:nvSpPr>
                <p:cNvPr id="31761" name="AutoShape 75"/>
                <p:cNvSpPr>
                  <a:spLocks noChangeArrowheads="1"/>
                </p:cNvSpPr>
                <p:nvPr/>
              </p:nvSpPr>
              <p:spPr bwMode="auto">
                <a:xfrm>
                  <a:off x="4241" y="1338"/>
                  <a:ext cx="1381" cy="317"/>
                </a:xfrm>
                <a:prstGeom prst="homePlate">
                  <a:avLst>
                    <a:gd name="adj" fmla="val 12108"/>
                  </a:avLst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20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6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lang="ru-RU" altLang="ru-RU" sz="1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62" name="AutoShape 78"/>
                <p:cNvSpPr>
                  <a:spLocks noChangeArrowheads="1"/>
                </p:cNvSpPr>
                <p:nvPr/>
              </p:nvSpPr>
              <p:spPr bwMode="auto">
                <a:xfrm>
                  <a:off x="4249" y="1711"/>
                  <a:ext cx="1381" cy="409"/>
                </a:xfrm>
                <a:prstGeom prst="homePlate">
                  <a:avLst>
                    <a:gd name="adj" fmla="val 9385"/>
                  </a:avLst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20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6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lang="ru-RU" altLang="ru-RU" sz="1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63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4230" y="1770"/>
                  <a:ext cx="1416" cy="291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20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6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ru-RU" altLang="ru-RU" sz="1200" dirty="0">
                      <a:solidFill>
                        <a:prstClr val="white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rPr>
                    <a:t>Социальное </a:t>
                  </a:r>
                  <a:r>
                    <a:rPr lang="ru-RU" altLang="ru-RU" sz="1200" dirty="0" smtClean="0">
                      <a:solidFill>
                        <a:prstClr val="white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rPr>
                    <a:t>обеспечение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ru-RU" altLang="ru-RU" sz="1200" dirty="0" smtClean="0">
                      <a:solidFill>
                        <a:prstClr val="white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rPr>
                    <a:t>населения  78,8</a:t>
                  </a:r>
                  <a:endParaRPr lang="ru-RU" altLang="ru-RU" sz="1200" dirty="0">
                    <a:solidFill>
                      <a:prstClr val="white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764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4230" y="2240"/>
                  <a:ext cx="1352" cy="174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20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6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ru-RU" altLang="ru-RU" sz="1200" dirty="0">
                      <a:solidFill>
                        <a:prstClr val="white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rPr>
                    <a:t>Охрана семьи и детства </a:t>
                  </a:r>
                  <a:r>
                    <a:rPr lang="ru-RU" altLang="ru-RU" sz="1200" dirty="0" smtClean="0">
                      <a:solidFill>
                        <a:prstClr val="white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rPr>
                    <a:t>82,6</a:t>
                  </a:r>
                  <a:endParaRPr lang="ru-RU" altLang="ru-RU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1759" name="Text Box 76"/>
              <p:cNvSpPr txBox="1">
                <a:spLocks noChangeArrowheads="1"/>
              </p:cNvSpPr>
              <p:nvPr/>
            </p:nvSpPr>
            <p:spPr bwMode="auto">
              <a:xfrm>
                <a:off x="4230" y="1388"/>
                <a:ext cx="1400" cy="174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20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6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altLang="ru-RU" sz="1200" dirty="0">
                    <a:solidFill>
                      <a:prstClr val="white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rPr>
                  <a:t>Пенсионное обеспечение </a:t>
                </a:r>
                <a:r>
                  <a:rPr lang="ru-RU" altLang="ru-RU" sz="1200" dirty="0" smtClean="0">
                    <a:solidFill>
                      <a:prstClr val="white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rPr>
                  <a:t>35,0</a:t>
                </a:r>
                <a:endParaRPr lang="ru-RU" altLang="ru-RU" sz="12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1765" name="Group 59"/>
          <p:cNvGrpSpPr>
            <a:grpSpLocks/>
          </p:cNvGrpSpPr>
          <p:nvPr/>
        </p:nvGrpSpPr>
        <p:grpSpPr bwMode="auto">
          <a:xfrm>
            <a:off x="1461153" y="2723586"/>
            <a:ext cx="2646015" cy="489151"/>
            <a:chOff x="158" y="1344"/>
            <a:chExt cx="1497" cy="226"/>
          </a:xfrm>
        </p:grpSpPr>
        <p:sp>
          <p:nvSpPr>
            <p:cNvPr id="31776" name="AutoShape 55"/>
            <p:cNvSpPr>
              <a:spLocks noChangeArrowheads="1"/>
            </p:cNvSpPr>
            <p:nvPr/>
          </p:nvSpPr>
          <p:spPr bwMode="auto">
            <a:xfrm rot="10800000">
              <a:off x="158" y="1344"/>
              <a:ext cx="1497" cy="22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77" name="Text Box 58"/>
            <p:cNvSpPr txBox="1">
              <a:spLocks noChangeArrowheads="1"/>
            </p:cNvSpPr>
            <p:nvPr/>
          </p:nvSpPr>
          <p:spPr bwMode="auto">
            <a:xfrm>
              <a:off x="181" y="1390"/>
              <a:ext cx="1389" cy="12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Общее </a:t>
              </a:r>
              <a:r>
                <a:rPr lang="ru-RU" altLang="ru-RU" sz="12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образование 9 251,0</a:t>
              </a:r>
              <a:endParaRPr lang="ru-RU" altLang="ru-RU" sz="12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766" name="Group 60"/>
          <p:cNvGrpSpPr>
            <a:grpSpLocks/>
          </p:cNvGrpSpPr>
          <p:nvPr/>
        </p:nvGrpSpPr>
        <p:grpSpPr bwMode="auto">
          <a:xfrm>
            <a:off x="1461155" y="2151258"/>
            <a:ext cx="2646015" cy="572328"/>
            <a:chOff x="158" y="1344"/>
            <a:chExt cx="1497" cy="226"/>
          </a:xfrm>
        </p:grpSpPr>
        <p:sp>
          <p:nvSpPr>
            <p:cNvPr id="31774" name="AutoShape 61"/>
            <p:cNvSpPr>
              <a:spLocks noChangeArrowheads="1"/>
            </p:cNvSpPr>
            <p:nvPr/>
          </p:nvSpPr>
          <p:spPr bwMode="auto">
            <a:xfrm rot="10800000">
              <a:off x="158" y="1344"/>
              <a:ext cx="1497" cy="22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  <p:sp>
          <p:nvSpPr>
            <p:cNvPr id="31775" name="Text Box 62"/>
            <p:cNvSpPr txBox="1">
              <a:spLocks noChangeArrowheads="1"/>
            </p:cNvSpPr>
            <p:nvPr/>
          </p:nvSpPr>
          <p:spPr bwMode="auto">
            <a:xfrm>
              <a:off x="178" y="1402"/>
              <a:ext cx="1361" cy="10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Дошкольное образование 5 255,0</a:t>
              </a:r>
              <a:endParaRPr lang="ru-RU" altLang="ru-RU" sz="12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769" name="Group 69"/>
          <p:cNvGrpSpPr>
            <a:grpSpLocks/>
          </p:cNvGrpSpPr>
          <p:nvPr/>
        </p:nvGrpSpPr>
        <p:grpSpPr bwMode="auto">
          <a:xfrm>
            <a:off x="1460724" y="3215293"/>
            <a:ext cx="2753545" cy="497892"/>
            <a:chOff x="178" y="1406"/>
            <a:chExt cx="1557" cy="229"/>
          </a:xfrm>
        </p:grpSpPr>
        <p:sp>
          <p:nvSpPr>
            <p:cNvPr id="31771" name="AutoShape 70"/>
            <p:cNvSpPr>
              <a:spLocks noChangeArrowheads="1"/>
            </p:cNvSpPr>
            <p:nvPr/>
          </p:nvSpPr>
          <p:spPr bwMode="auto">
            <a:xfrm rot="10800000">
              <a:off x="180" y="1409"/>
              <a:ext cx="1497" cy="22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72" name="Text Box 71"/>
            <p:cNvSpPr txBox="1">
              <a:spLocks noChangeArrowheads="1"/>
            </p:cNvSpPr>
            <p:nvPr/>
          </p:nvSpPr>
          <p:spPr bwMode="auto">
            <a:xfrm>
              <a:off x="178" y="1406"/>
              <a:ext cx="1557" cy="21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Дополнительное </a:t>
              </a:r>
              <a:r>
                <a:rPr lang="ru-RU" altLang="ru-RU" sz="12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образование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детей  1 385,0</a:t>
              </a:r>
              <a:endParaRPr lang="ru-RU" altLang="ru-RU" sz="12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69"/>
          <p:cNvGrpSpPr>
            <a:grpSpLocks/>
          </p:cNvGrpSpPr>
          <p:nvPr/>
        </p:nvGrpSpPr>
        <p:grpSpPr bwMode="auto">
          <a:xfrm>
            <a:off x="1461152" y="3723402"/>
            <a:ext cx="2658750" cy="751167"/>
            <a:chOff x="78" y="1398"/>
            <a:chExt cx="1540" cy="216"/>
          </a:xfrm>
        </p:grpSpPr>
        <p:sp>
          <p:nvSpPr>
            <p:cNvPr id="48" name="AutoShape 70"/>
            <p:cNvSpPr>
              <a:spLocks noChangeArrowheads="1"/>
            </p:cNvSpPr>
            <p:nvPr/>
          </p:nvSpPr>
          <p:spPr bwMode="auto">
            <a:xfrm rot="10800000">
              <a:off x="78" y="1398"/>
              <a:ext cx="1540" cy="21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 Box 71"/>
            <p:cNvSpPr txBox="1">
              <a:spLocks noChangeArrowheads="1"/>
            </p:cNvSpPr>
            <p:nvPr/>
          </p:nvSpPr>
          <p:spPr bwMode="auto">
            <a:xfrm>
              <a:off x="131" y="1403"/>
              <a:ext cx="1480" cy="19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0"/>
                </a:spcAft>
                <a:buNone/>
              </a:pPr>
              <a:r>
                <a:rPr lang="ru-RU" sz="12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Профессиональная </a:t>
              </a:r>
              <a:r>
                <a:rPr lang="ru-RU" sz="1200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подготовка, переподготовка и повышение </a:t>
              </a:r>
              <a:r>
                <a:rPr lang="ru-RU" sz="12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квалификации   1,5</a:t>
              </a:r>
              <a:endParaRPr lang="ru-RU" sz="12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pic>
        <p:nvPicPr>
          <p:cNvPr id="50" name="Рисунок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47"/>
            <a:ext cx="12192000" cy="853868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0" y="-29868"/>
            <a:ext cx="123100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1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Распределение бюджетных ассигнований  бюджета </a:t>
            </a:r>
            <a:r>
              <a:rPr lang="ru-RU" altLang="ru-RU" sz="18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altLang="ru-RU" sz="1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город Тула на </a:t>
            </a:r>
            <a:r>
              <a:rPr lang="ru-RU" altLang="ru-RU" sz="18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</a:t>
            </a:r>
            <a:r>
              <a:rPr lang="ru-RU" altLang="ru-RU" sz="1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на финансирование </a:t>
            </a:r>
            <a:r>
              <a:rPr lang="ru-RU" altLang="ru-RU" sz="18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отраслей </a:t>
            </a:r>
            <a:r>
              <a:rPr lang="ru-RU" altLang="ru-RU" sz="1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социальной </a:t>
            </a:r>
            <a:r>
              <a:rPr lang="ru-RU" altLang="ru-RU" sz="18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сферы </a:t>
            </a:r>
            <a:r>
              <a:rPr lang="ru-RU" sz="18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ru-RU" sz="1800" dirty="0">
                <a:ln w="0"/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решение Тульской городской Думы от </a:t>
            </a:r>
            <a:r>
              <a:rPr lang="ru-RU" sz="1800" dirty="0" smtClean="0">
                <a:ln w="0"/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28.05.2025 </a:t>
            </a:r>
            <a:r>
              <a:rPr lang="ru-RU" sz="1800" dirty="0">
                <a:ln w="0"/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№ </a:t>
            </a:r>
            <a:r>
              <a:rPr lang="ru-RU" sz="1800" dirty="0" smtClean="0">
                <a:ln w="0"/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9/192</a:t>
            </a:r>
            <a:r>
              <a:rPr lang="ru-RU" sz="18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sz="18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pSp>
        <p:nvGrpSpPr>
          <p:cNvPr id="55" name="Group 60"/>
          <p:cNvGrpSpPr>
            <a:grpSpLocks/>
          </p:cNvGrpSpPr>
          <p:nvPr/>
        </p:nvGrpSpPr>
        <p:grpSpPr bwMode="auto">
          <a:xfrm>
            <a:off x="1496094" y="4491957"/>
            <a:ext cx="2623808" cy="498004"/>
            <a:chOff x="158" y="1344"/>
            <a:chExt cx="1497" cy="226"/>
          </a:xfrm>
        </p:grpSpPr>
        <p:sp>
          <p:nvSpPr>
            <p:cNvPr id="56" name="AutoShape 61"/>
            <p:cNvSpPr>
              <a:spLocks noChangeArrowheads="1"/>
            </p:cNvSpPr>
            <p:nvPr/>
          </p:nvSpPr>
          <p:spPr bwMode="auto">
            <a:xfrm rot="10800000">
              <a:off x="158" y="1344"/>
              <a:ext cx="1497" cy="22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 Box 62"/>
            <p:cNvSpPr txBox="1">
              <a:spLocks noChangeArrowheads="1"/>
            </p:cNvSpPr>
            <p:nvPr/>
          </p:nvSpPr>
          <p:spPr bwMode="auto">
            <a:xfrm>
              <a:off x="226" y="1381"/>
              <a:ext cx="1361" cy="12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Молодежная политика 139,2</a:t>
              </a:r>
              <a:endParaRPr lang="ru-RU" altLang="ru-RU" sz="12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60"/>
          <p:cNvGrpSpPr>
            <a:grpSpLocks/>
          </p:cNvGrpSpPr>
          <p:nvPr/>
        </p:nvGrpSpPr>
        <p:grpSpPr bwMode="auto">
          <a:xfrm>
            <a:off x="1484989" y="5007350"/>
            <a:ext cx="2646015" cy="572328"/>
            <a:chOff x="158" y="1344"/>
            <a:chExt cx="1497" cy="226"/>
          </a:xfrm>
        </p:grpSpPr>
        <p:sp>
          <p:nvSpPr>
            <p:cNvPr id="59" name="AutoShape 61"/>
            <p:cNvSpPr>
              <a:spLocks noChangeArrowheads="1"/>
            </p:cNvSpPr>
            <p:nvPr/>
          </p:nvSpPr>
          <p:spPr bwMode="auto">
            <a:xfrm rot="10800000">
              <a:off x="158" y="1344"/>
              <a:ext cx="1497" cy="22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 Box 62"/>
            <p:cNvSpPr txBox="1">
              <a:spLocks noChangeArrowheads="1"/>
            </p:cNvSpPr>
            <p:nvPr/>
          </p:nvSpPr>
          <p:spPr bwMode="auto">
            <a:xfrm>
              <a:off x="210" y="1361"/>
              <a:ext cx="1361" cy="18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Другие вопросы в области образование 911,6</a:t>
              </a:r>
              <a:endParaRPr lang="ru-RU" altLang="ru-RU" sz="12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Блок-схема: объединение 12"/>
          <p:cNvSpPr/>
          <p:nvPr/>
        </p:nvSpPr>
        <p:spPr>
          <a:xfrm>
            <a:off x="7973552" y="2008290"/>
            <a:ext cx="2371427" cy="196385"/>
          </a:xfrm>
          <a:prstGeom prst="flowChartMerge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Блок-схема: объединение 61"/>
          <p:cNvSpPr/>
          <p:nvPr/>
        </p:nvSpPr>
        <p:spPr>
          <a:xfrm>
            <a:off x="1751970" y="2008877"/>
            <a:ext cx="2371427" cy="196385"/>
          </a:xfrm>
          <a:prstGeom prst="flowChartMerge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805264" y="6094022"/>
            <a:ext cx="1143000" cy="669925"/>
          </a:xfrm>
        </p:spPr>
        <p:txBody>
          <a:bodyPr/>
          <a:lstStyle/>
          <a:p>
            <a:pPr>
              <a:defRPr/>
            </a:pPr>
            <a:fld id="{AFD57BCF-F5FA-46BA-B02B-DDA956663CED}" type="slidenum">
              <a:rPr lang="ru-RU" sz="1200" smtClean="0">
                <a:solidFill>
                  <a:srgbClr val="14619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22</a:t>
            </a:fld>
            <a:endParaRPr lang="ru-RU" sz="1200" dirty="0">
              <a:solidFill>
                <a:srgbClr val="14619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15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7"/>
            <a:ext cx="12192000" cy="809637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118472" y="74943"/>
            <a:ext cx="10704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Меры социальной поддержки  жителям</a:t>
            </a:r>
          </a:p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образования город Тула в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2025-2027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годах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4154" y="3260834"/>
            <a:ext cx="3295724" cy="10968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При рождении первого ребенка в размере 2500 руб.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47401" y="1109853"/>
            <a:ext cx="9051472" cy="8484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1 решения Тульской городской Думы от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30.05.2018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52/1287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единовременной выплате при рождении ребенка»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00177" y="3255465"/>
            <a:ext cx="3303636" cy="10968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При рождении второго ребенка в размере 2500 руб.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" name="Стрелка влево 2"/>
          <p:cNvSpPr/>
          <p:nvPr/>
        </p:nvSpPr>
        <p:spPr>
          <a:xfrm rot="18516478">
            <a:off x="3165382" y="2270173"/>
            <a:ext cx="1347157" cy="74295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4" name="Стрелка влево 13"/>
          <p:cNvSpPr/>
          <p:nvPr/>
        </p:nvSpPr>
        <p:spPr>
          <a:xfrm rot="16200000">
            <a:off x="5450572" y="2192058"/>
            <a:ext cx="845130" cy="74295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5" name="Стрелка влево 14"/>
          <p:cNvSpPr/>
          <p:nvPr/>
        </p:nvSpPr>
        <p:spPr>
          <a:xfrm rot="13695885">
            <a:off x="7250553" y="2266418"/>
            <a:ext cx="1370253" cy="74295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056000" y="3255465"/>
            <a:ext cx="3303636" cy="10968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При рождении третьего и каждого последующего  ребенка в размере 25000 руб.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http://dutsadok.com.ua/clipart/ljudi/83e6d734402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72" y="4365526"/>
            <a:ext cx="1492923" cy="193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penclipart.org/image/2400px/svg_to_png/205568/cyberscooty-two-kid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544" y="4377486"/>
            <a:ext cx="2262853" cy="18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ou1-glowworm.do.am/2018-5/gvh.j.lij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417" y="4552759"/>
            <a:ext cx="2791067" cy="140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354154" y="6310202"/>
            <a:ext cx="11468691" cy="2734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дному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из родителей, постоянно  зарегистрированных на территории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Тула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78350" y="6492875"/>
            <a:ext cx="2743200" cy="365125"/>
          </a:xfrm>
        </p:spPr>
        <p:txBody>
          <a:bodyPr/>
          <a:lstStyle/>
          <a:p>
            <a:fld id="{4083984F-F6FD-4D94-ACA5-CE09A62595C0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6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7906" y="2399153"/>
            <a:ext cx="63280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Исходя из бюджетной обеспеченности муниципальное образование город Тула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планируемом периоде остается плательщиком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межбюджетных трансфертов в бюджет Тульской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области.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	В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составе расходов бюджета</a:t>
            </a: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муниципального образования город Тула на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2025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год и на плановый период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2026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2027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годов предусмотрены межбюджетные трансферты в сумме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150,0 млн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 руб.,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278,2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млн. руб.,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310,0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млн. руб. соответственно.</a:t>
            </a:r>
            <a:endParaRPr lang="ru-RU" sz="12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27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1985320" y="138992"/>
            <a:ext cx="9580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indent="-226695"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Межбюджетные трансферты, перечисляемые в бюджет Тульской области в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2025-2027 годах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решение Тульской городской Думы от </a:t>
            </a:r>
            <a:r>
              <a:rPr lang="ru-RU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28.05.2025 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№ </a:t>
            </a:r>
            <a:r>
              <a:rPr lang="ru-RU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9/192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179705" indent="-226695" algn="ctr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49150"/>
          <a:stretch/>
        </p:blipFill>
        <p:spPr>
          <a:xfrm>
            <a:off x="286303" y="1795673"/>
            <a:ext cx="4483605" cy="419323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92087" y="6416737"/>
            <a:ext cx="2743200" cy="365125"/>
          </a:xfrm>
        </p:spPr>
        <p:txBody>
          <a:bodyPr/>
          <a:lstStyle/>
          <a:p>
            <a:fld id="{4083984F-F6FD-4D94-ACA5-CE09A62595C0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8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7732" y="1828618"/>
            <a:ext cx="10878084" cy="797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u="sng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i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– это совокупность мер, направленных на достижение единой цели, задач и ожидаемого результата, определение и реализацию которых осуществляет </a:t>
            </a:r>
            <a:r>
              <a:rPr lang="ru-RU" i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ответственный исполнитель муниципальной программы </a:t>
            </a:r>
            <a:r>
              <a:rPr lang="ru-RU" i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соответствии с возложенными на него функциями.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6958" y="3756466"/>
            <a:ext cx="108780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 муниципального образования город Тула </a:t>
            </a:r>
            <a:r>
              <a:rPr lang="ru-RU" sz="160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</a:t>
            </a:r>
            <a:r>
              <a:rPr lang="ru-RU" sz="160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и на плановый </a:t>
            </a:r>
            <a:r>
              <a:rPr lang="ru-RU" sz="160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период </a:t>
            </a:r>
            <a:r>
              <a:rPr lang="ru-RU" sz="160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 </a:t>
            </a:r>
            <a:r>
              <a:rPr lang="ru-RU" sz="160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</a:t>
            </a:r>
            <a:r>
              <a:rPr lang="ru-RU" sz="160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2027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годов сформирован на </a:t>
            </a:r>
            <a:r>
              <a:rPr lang="ru-RU" sz="160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основе </a:t>
            </a:r>
            <a:r>
              <a:rPr lang="ru-RU" sz="160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27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муниципальных программ. </a:t>
            </a:r>
          </a:p>
          <a:p>
            <a:pPr algn="just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Все муниципальные программы муниципального образования город Тула аккумулируют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порядка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90% всех расходов.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75"/>
            <a:ext cx="12192000" cy="971850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82771" y="257307"/>
            <a:ext cx="11173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623" y="5139115"/>
            <a:ext cx="2714377" cy="15204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7102443" y="5139115"/>
            <a:ext cx="2435958" cy="15204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7740" y="5111932"/>
            <a:ext cx="3977450" cy="15284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138934"/>
            <a:ext cx="3124993" cy="1503405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240328" y="6554759"/>
            <a:ext cx="2743200" cy="365125"/>
          </a:xfrm>
        </p:spPr>
        <p:txBody>
          <a:bodyPr/>
          <a:lstStyle/>
          <a:p>
            <a:fld id="{4083984F-F6FD-4D94-ACA5-CE09A62595C0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8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93208"/>
              </p:ext>
            </p:extLst>
          </p:nvPr>
        </p:nvGraphicFramePr>
        <p:xfrm>
          <a:off x="33868" y="840400"/>
          <a:ext cx="12098955" cy="5900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728"/>
                <a:gridCol w="7345214"/>
                <a:gridCol w="776166"/>
                <a:gridCol w="808523"/>
                <a:gridCol w="962526"/>
                <a:gridCol w="866274"/>
                <a:gridCol w="885524"/>
              </a:tblGrid>
              <a:tr h="59976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</a:tr>
              <a:tr h="49565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"Развитие образования" 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11 435,1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12 098,3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14 923,3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15 178,6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15 641,1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51240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43,958%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42,302%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46,175%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48,103%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48,720%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1197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Рост доступности и качества дошкольного, общего и дополнительного образования на территории муниципального образования город Тула в соответствии с меняющимися запросами населения и перспективными задачами развития общества и экономики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 Внедрение на уровнях основного общего и среднего общего образования новых методов обучения и воспитания, образовательных технологий, обеспечивающих освоение обучающимися базовых навыков и умений, повышение их мотивации к обучению и вовлеченности в образовательный процесс, а также обновление содержания и совершенствование методов обучения предметной области «Технология».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 Формирование 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3. Создание современной и безопасной цифровой образовательной среды, обеспечивающей высокое качество и доступность образования всех видов и уровней.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4. Обеспечение функционирования системы патриотического воспитания граждан Российской Федерации.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5. Приведение в соответствие нормативным требованиям зданий общеобразовательных организаций.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6. Повышение качества и доступности общего образования.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7. Обеспечение получения дошкольного, начального общего, основного общего, среднего общего образования детей.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8. Обеспечение содержания зданий и сооружений муниципальных учреждений, находящихся в подведомственном подчинении управления образования администрации города Тулы, обустройства прилегающих к ним территорий, создание условий для содержания детей.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13579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 "Развитие культуры и туризма"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1 328,1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1 238,5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1 493,3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1 570,6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1 663,5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417689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5,105%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4,330%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4,620%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4,977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5,182%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85"/>
            <a:ext cx="12192000" cy="815096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1515291" y="14877"/>
            <a:ext cx="10946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Перечень и объем бюджетных ассигнований на реализацию муниципальных программ города Тулы               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2025-2027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 (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решение Тульской городской Думы от </a:t>
            </a:r>
            <a:r>
              <a:rPr lang="ru-RU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28.05.2025 </a:t>
            </a:r>
            <a:r>
              <a:rPr lang="ru-RU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№ </a:t>
            </a:r>
            <a:r>
              <a:rPr lang="ru-RU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9/192)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44071" y="522196"/>
            <a:ext cx="10220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(млн. руб.)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553260"/>
            <a:ext cx="2743200" cy="365125"/>
          </a:xfrm>
        </p:spPr>
        <p:txBody>
          <a:bodyPr/>
          <a:lstStyle/>
          <a:p>
            <a:fld id="{4083984F-F6FD-4D94-ACA5-CE09A62595C0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33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42953"/>
              </p:ext>
            </p:extLst>
          </p:nvPr>
        </p:nvGraphicFramePr>
        <p:xfrm>
          <a:off x="0" y="101600"/>
          <a:ext cx="12089331" cy="6695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69"/>
                <a:gridCol w="7805032"/>
                <a:gridCol w="756620"/>
                <a:gridCol w="756620"/>
                <a:gridCol w="756620"/>
                <a:gridCol w="776532"/>
                <a:gridCol w="759938"/>
              </a:tblGrid>
              <a:tr h="70210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</a:tr>
              <a:tr h="1705120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Обеспечение развития муниципальных библиотек.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Техническое оснащение муниципальных музеев.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Государственная поддержка отрасли культуры (оснащение образовательных учреждений в сфере культуры (детских школ искусств и училищ) музыкальными инструментами, оборудованием и учебными материалами).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Государственная поддержка региональных программ по проектированию туристского кода центра города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Модернизация библиотек в части комплектования книжных фондов.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Обеспечение развития и укрепления материально-технической базы домов культуры в населенных пунктах с числом жителей до 50 тысяч человек.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Оказание муниципальных услуг (выполнение работ).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Организация и проведение мероприятий.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Обеспечение благоприятных условий для повышения доступности и улучшения качества предоставления муниципальных услуг, предоставляемых муниципальными учреждениями.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Реализация законов Тульской области.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Обеспечение и создание условий для реализации муниципальной программы в соответствии с установленными сроками и задачами.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Разработка и внедрение туристского кода центра города Тулы в целях роста туристской привлекательности исторического центра города Тулы за счет развития общественной территории.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82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"Развитие физической культуры и спорта"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671,6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741,6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871,3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824,1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848,5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7620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2,582%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2,593%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2,696%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612%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2,643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44131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Развитие массовой физической культуры и спорта, совершенствование системы физического воспитания населения;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Организация   физкультурно-спортивных мероприятий, пропаганда физической культуры и спорта    как важнейшей   составляющей здорового образа жизни.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Сохранение и развитие материально-технической базы муниципальных учреждений физической культуры и спорта;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Обеспечение условий для реализации муниципальной программы муниципального образования город Тула «Развитие физической культуры и спорта»;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Обеспечение выполнения законов Тульской области с целью осуществления мер социальной поддержки в учреждениях физической культуры и спорта</a:t>
                      </a:r>
                      <a:r>
                        <a:rPr lang="ru-RU" sz="13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9078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"Обеспечение доступным, комфортным жильем отдельных категорий граждан муниципального образования город Тула"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278,7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425,0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668,9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411,5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432,4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8117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1,071%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1,486%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2,070%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1,304%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1,347%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083984F-F6FD-4D94-ACA5-CE09A62595C0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529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518193"/>
              </p:ext>
            </p:extLst>
          </p:nvPr>
        </p:nvGraphicFramePr>
        <p:xfrm>
          <a:off x="1" y="-442762"/>
          <a:ext cx="12108579" cy="7253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455"/>
                <a:gridCol w="7903892"/>
                <a:gridCol w="746508"/>
                <a:gridCol w="746508"/>
                <a:gridCol w="746508"/>
                <a:gridCol w="769593"/>
                <a:gridCol w="731115"/>
              </a:tblGrid>
              <a:tr h="751845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/>
                </a:tc>
              </a:tr>
              <a:tr h="110269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1.Поддержка 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в решении жилищной проблемы молодых семей, признанных в установленном порядке нуждающимися в улучшении жилищных условий.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2. </a:t>
                      </a:r>
                      <a:r>
                        <a:rPr lang="ru-RU" sz="13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Переселение граждан Тульской области из непригодного для проживания жилищного фонда и его ликвидация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3.Обеспечение 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жильем отдельных категорий граждан в целях реализации полномочий органов местного самоуправления.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4.Обеспечение 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жилищных прав граждан.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55277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 "Развитие транспорта и повышение безопасности дорожного движения в муниципальном образовании город Тула  на 2020-2026 годы»"</a:t>
                      </a:r>
                    </a:p>
                    <a:p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 "Развитие транспорта и повышение безопасности дорожного движения в муниципальном образовании город Тула "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3 193,0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3 461,7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3 502,4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3 017,8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3 059,0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4059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12,274%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12,104%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10,837%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564%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528%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36564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Цели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Создание условий для предоставления транспортных услуг населению и организация транспортного обслуживания населения в границах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Реализация полномочий органов местного самоуправления в сфере дорожной деятельности и обеспечения безопасности дорожного движения в границах муниципального образования город Тула.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38518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 Обеспечение гарантий законных прав населения на безопасное дорожное движение на территории муниципального образования город Тула. 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 Приведение в нормативное состояние автомобильных дорог общего пользования местного значения.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3.Обеспечение транспортного обслуживания населения муниципального образования город Тула.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4. Обеспечение перевозчиков Субсидией на возмещение выпадающих доходов, недополученных в результате предоставления льгот по оплате проезда учащихся общеобразовательных учреждений муниципального образования город Тула.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5. Обеспечение безопасности дорожного движения посредством совершенствования улично-дорожной сети. 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6.Обеспечение управления реализацией муниципальной программы муниципального образования города Тула «Развитие транспорта и повышение безопасности дорожного движения в муниципальном образовании город Тула».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7. Участие в реализации муниципальной программы и достижение предусмотренных муниципальной программой показателей результативности и эффективности. 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31701" y="6382231"/>
            <a:ext cx="2743200" cy="365125"/>
          </a:xfrm>
        </p:spPr>
        <p:txBody>
          <a:bodyPr/>
          <a:lstStyle/>
          <a:p>
            <a:fld id="{4083984F-F6FD-4D94-ACA5-CE09A62595C0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692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069011"/>
              </p:ext>
            </p:extLst>
          </p:nvPr>
        </p:nvGraphicFramePr>
        <p:xfrm>
          <a:off x="0" y="-134754"/>
          <a:ext cx="12147082" cy="6992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623"/>
                <a:gridCol w="7974115"/>
                <a:gridCol w="743026"/>
                <a:gridCol w="743026"/>
                <a:gridCol w="743026"/>
                <a:gridCol w="727706"/>
                <a:gridCol w="779560"/>
              </a:tblGrid>
              <a:tr h="106887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</a:tr>
              <a:tr h="7740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"Энергосбережение и повышение энергетической эффективности в муниципальном образовании город Тула"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1464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0,015%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03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03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395613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Снижение потребления энергоресурсов.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Обеспечение энергосбережения в муниципальных учреждениях муниципального образования город Тула;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Выявление на территории муниципального образования город Тула количества бесхозяйных объектов недвижимого имущества, используемых для передачи энергетических ресурсов (включая газоснабжение, тепло и электроснабжение).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Сокращение на территории муниципального образования город Тула количества бесхозяйных объектов недвижимого имущества, используемых для передачи энергетических ресурсов (включая газоснабжение, тепло и электроснабжение)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14960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6679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Поддержка и развитие социально ориентированных некоммерческих организаций и территориального общественного самоуправления в муниципальном образовании город Тула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19,0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20,8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20,8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139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0,073%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0,070%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0,064%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0,066%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0,065%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50459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Развитие института территориальных общественных самоуправлений, социально ориентированных некоммерческих организаций, вовлечение большего количества жителей муниципального образования город Тула в деятельность местного самоуправления.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Повышение эффективности взаимодействия администрации города Тулы, социально ориентированных некоммерческих организаций и территориальных общественных самоуправлений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посредством информированности населения о деятельности органов местного самоуправления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Реализация механизма муниципальной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поддержки социально ориентированных некоммерческих организаций и территориальных общественных самоуправлений на конкурсной основе с целью широкого использования интеллектуального, научного, культурного потенциала жителей муниципального образования город Тула для решения вопросов местного значения.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Создание условий для развития территориальных общественных самоуправлений для решения вопросов местного значения.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Повышение активности деятельности социально ориентированных некоммерческих организаций и территориальных общественных самоуправлений посредством создания условий для ведения их деятельности.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85053" y="6492875"/>
            <a:ext cx="2743200" cy="365125"/>
          </a:xfrm>
        </p:spPr>
        <p:txBody>
          <a:bodyPr/>
          <a:lstStyle/>
          <a:p>
            <a:fld id="{4083984F-F6FD-4D94-ACA5-CE09A62595C0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27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646283"/>
              </p:ext>
            </p:extLst>
          </p:nvPr>
        </p:nvGraphicFramePr>
        <p:xfrm>
          <a:off x="1511591" y="3328508"/>
          <a:ext cx="9474200" cy="32856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0800"/>
                <a:gridCol w="56134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Начальник </a:t>
                      </a: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финансового управления администрации города Тулы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Чубуева</a:t>
                      </a:r>
                      <a:r>
                        <a:rPr lang="ru-RU" sz="18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Элеонора Робертовна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300041, г. Тула, пр. Ленина, д. 2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220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Телефон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8(4872) 55-60-65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3"/>
                        </a:rPr>
                        <a:t>tula</a:t>
                      </a:r>
                      <a:r>
                        <a:rPr lang="ru-RU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lang="en-US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3"/>
                        </a:rPr>
                        <a:t>fo</a:t>
                      </a:r>
                      <a:r>
                        <a:rPr lang="ru-RU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3"/>
                        </a:rPr>
                        <a:t>@</a:t>
                      </a:r>
                      <a:r>
                        <a:rPr lang="en-US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3"/>
                        </a:rPr>
                        <a:t>tularegion</a:t>
                      </a:r>
                      <a:r>
                        <a:rPr lang="ru-RU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lang="en-US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3"/>
                        </a:rPr>
                        <a:t>ru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Режим работы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пн. </a:t>
                      </a: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чт. с 9-00 часов до 18-00 часов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пт. с 9-00 часов до 17-00 часов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Выходные дни –суббота, воскресенье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Личный прием граждан</a:t>
                      </a:r>
                      <a:endParaRPr lang="ru-RU" sz="18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Каждый третий</a:t>
                      </a:r>
                      <a:r>
                        <a:rPr lang="ru-RU" sz="1800" baseline="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четверг месяца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 15-00 часов до 17-00 часов</a:t>
                      </a:r>
                    </a:p>
                  </a:txBody>
                  <a:tcPr marL="68580" marR="68580" marT="9525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85063" y="285709"/>
            <a:ext cx="7437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Контактная информация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81767" y="1245048"/>
            <a:ext cx="5793189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Финансовое управление администрации города Тулы</a:t>
            </a:r>
            <a:endParaRPr lang="ru-RU" sz="11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91" y="809461"/>
            <a:ext cx="1801368" cy="212140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78351" y="6431562"/>
            <a:ext cx="2743200" cy="365125"/>
          </a:xfrm>
        </p:spPr>
        <p:txBody>
          <a:bodyPr/>
          <a:lstStyle/>
          <a:p>
            <a:fld id="{4083984F-F6FD-4D94-ACA5-CE09A62595C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5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484283"/>
              </p:ext>
            </p:extLst>
          </p:nvPr>
        </p:nvGraphicFramePr>
        <p:xfrm>
          <a:off x="0" y="-2"/>
          <a:ext cx="12191998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82"/>
                <a:gridCol w="8022673"/>
                <a:gridCol w="747550"/>
                <a:gridCol w="747550"/>
                <a:gridCol w="747550"/>
                <a:gridCol w="732137"/>
                <a:gridCol w="755256"/>
              </a:tblGrid>
              <a:tr h="73571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</a:tr>
              <a:tr h="73571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"Развитие муниципальной службы в администрации муниципального образования город Тула"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1,8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349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0,003%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0,006%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0,004%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0,004%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0,004%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286486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Формирование квалифицированного кадрового состава муниципальной службы, обеспечивающего эффективное функционирование органов местного самоуправления, создание условий для развития и совершенствования муниципальной службы.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1.Внедрение эффективных технологий кадровой работы, направленных на подбор квалифицированных кадров для муниципальной службы, оценку эффективности деятельности муниципальных служащих, повышение их профессиональной компетентности, создание условий для результативной профессиональной служебной деятельности и должностного (служебного) роста.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2.Обеспечение непрерывного профессионального развития сотрудников администрации.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3.Осуществление мер противодействия и профилактики коррупционных проявлений на муниципальной службе.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3571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"Развитие и поддержка субъектов малого и среднего предпринимательства муниципального образования город Тула"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349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0,009%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0,019%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0,019%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0,019%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37396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Формирование благоприятных условий для устойчивого развития субъектов малого и среднего предпринимательства и осуществления их деятельности, способствующих созданию новых рабочих мест, развитию реального сектора экономики, пополнению бюджета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Развитие инфраструктуры, информационной и консультационной, имущественной составляющих поддержки малого и среднего предпринимательства, популяризация положительного опыта деятельности субъектов малого и среднего предпринимательства.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Разработка и внедрение комплексных мероприятий в сфере поддержки малых и средних предприятий муниципального образования город Тула.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26593" y="6492875"/>
            <a:ext cx="2743200" cy="365125"/>
          </a:xfrm>
        </p:spPr>
        <p:txBody>
          <a:bodyPr/>
          <a:lstStyle/>
          <a:p>
            <a:fld id="{4083984F-F6FD-4D94-ACA5-CE09A62595C0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81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594918"/>
              </p:ext>
            </p:extLst>
          </p:nvPr>
        </p:nvGraphicFramePr>
        <p:xfrm>
          <a:off x="-179670" y="0"/>
          <a:ext cx="1237167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403"/>
                <a:gridCol w="7867450"/>
                <a:gridCol w="829706"/>
                <a:gridCol w="777713"/>
                <a:gridCol w="789271"/>
                <a:gridCol w="789272"/>
                <a:gridCol w="859855"/>
              </a:tblGrid>
              <a:tr h="70170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</a:tr>
              <a:tr h="87161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"Комплексное благоустройство муниципального образования город Тула"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3 386,4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2 984,3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3 709,3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3 759,0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3 882,4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552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13,018%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10,435%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,477%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913%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12,093%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5700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Создание комфортной, благоприятной среды для проживания и отдыха населения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 Выполнение мероприятий по комплексному благоустройству и поддержанию санитарного порядка на территории муниципального образования город Тула; 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 Создание гармоничных и благоприятных условий проживания жителей за счет совершенствования внешнего благоустройства в соответствии с социальными и экономическими потребностями населения города Тулы; 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3. Обеспечение реализации муниципальной программы муниципального образования город Тула «Комплексное благоустройство муниципального образования город Тула».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9354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 имуществом муниципального образования город Тула"</a:t>
                      </a:r>
                    </a:p>
                    <a:p>
                      <a:pPr algn="l"/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 и иным имуществом, распоряжение которым отнесено к полномочиям муниципального образования город Тула"</a:t>
                      </a:r>
                    </a:p>
                    <a:p>
                      <a:pPr algn="l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149,4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149,2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222,5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213,6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234,0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4039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0,574%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0,522%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0,688%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0,677%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729%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55458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Формирование и реализация единой политики в сфере повышения эффективности управления муниципальным и иным имуществом и земельными ресурсами муниципального образования город Тула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 Повышение эффективности в управлении и распоряжении муниципальным имуществом.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 Создание условий для реализации муниципальной программы муниципального образования город Тула «Управление муниципальным и иным имуществом, распоряжение которым отнесено к полномочиям муниципального образования город Тула»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61098" y="6356352"/>
            <a:ext cx="2743200" cy="365125"/>
          </a:xfrm>
        </p:spPr>
        <p:txBody>
          <a:bodyPr/>
          <a:lstStyle/>
          <a:p>
            <a:fld id="{4083984F-F6FD-4D94-ACA5-CE09A62595C0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787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032403"/>
              </p:ext>
            </p:extLst>
          </p:nvPr>
        </p:nvGraphicFramePr>
        <p:xfrm>
          <a:off x="8629" y="0"/>
          <a:ext cx="12183371" cy="3118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72"/>
                <a:gridCol w="7963087"/>
                <a:gridCol w="747021"/>
                <a:gridCol w="747021"/>
                <a:gridCol w="747021"/>
                <a:gridCol w="769395"/>
                <a:gridCol w="770854"/>
              </a:tblGrid>
              <a:tr h="66578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555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муниципальными финансами"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252,4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639,9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1 337,5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2 293,5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2 985,3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1187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0,970%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2,237%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,1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38%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7,268%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299%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61690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долгосрочной сбалансированности и устойчивости бюджета муниципального образования город Тула, повышение качества управления муниципальными финансами.</a:t>
                      </a:r>
                    </a:p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  <a:endParaRPr lang="ru-RU" sz="1300" b="0" i="0" u="none" strike="noStrike" kern="1200" baseline="0" dirty="0" smtClean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1.Организация бюджетного процесса в муниципальном образовании город Тула и его нормативно-методическое обеспечение; </a:t>
                      </a:r>
                    </a:p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2.Эффективное управление муниципальным долгом; </a:t>
                      </a:r>
                    </a:p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3.Обеспечение внутреннего муниципального финансового контроля; </a:t>
                      </a:r>
                    </a:p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4.Повышение качества финансового менеджмента главных администраторов бюджетных средств муниципального образования город Тула;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988398"/>
              </p:ext>
            </p:extLst>
          </p:nvPr>
        </p:nvGraphicFramePr>
        <p:xfrm>
          <a:off x="0" y="3118929"/>
          <a:ext cx="12183372" cy="3663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72"/>
                <a:gridCol w="7963088"/>
                <a:gridCol w="747021"/>
                <a:gridCol w="747021"/>
                <a:gridCol w="747021"/>
                <a:gridCol w="769395"/>
                <a:gridCol w="770854"/>
              </a:tblGrid>
              <a:tr h="668067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общественной безопасности, профилактика правонарушений, террористических и экстремистских проявлений на территории муниципального образования город Тула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" </a:t>
                      </a:r>
                    </a:p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41,2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67,4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81,6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60,4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60,4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650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0,158%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0,236%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0,252%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0,191%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0,188%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458038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Совершенствование системы профилактики правонарушений на территории муниципального образования город Тула, участие в профилактике терроризма и экстремизма, а также в минимизации и (или) ликвидации их последствий.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Реализация мер по профилактике правонарушений, терроризма и экстремизма, а также минимизации и (или) ликвидации их последствий на территории муниципального образования город Тула.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Совершенствование работы по предупреждению и профилактике преступлений и правонарушений, совершаемых на улицах и других общественных местах (в том числе, развитие правоохранительного сегмента АПК «Безопасный город»).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5831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"Комплексные меры противодействия злоупотреблению наркотиками и их незаконному обороту в муниципальном  образовании  город  Тула"</a:t>
                      </a:r>
                    </a:p>
                    <a:p>
                      <a:pPr algn="l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6509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0,002%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0,002%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580638"/>
            <a:ext cx="2743200" cy="365125"/>
          </a:xfrm>
        </p:spPr>
        <p:txBody>
          <a:bodyPr/>
          <a:lstStyle/>
          <a:p>
            <a:fld id="{4083984F-F6FD-4D94-ACA5-CE09A62595C0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732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668701"/>
              </p:ext>
            </p:extLst>
          </p:nvPr>
        </p:nvGraphicFramePr>
        <p:xfrm>
          <a:off x="0" y="0"/>
          <a:ext cx="12192001" cy="6489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981"/>
                <a:gridCol w="7918615"/>
                <a:gridCol w="767759"/>
                <a:gridCol w="767759"/>
                <a:gridCol w="767759"/>
                <a:gridCol w="752403"/>
                <a:gridCol w="744725"/>
              </a:tblGrid>
              <a:tr h="65709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</a:tr>
              <a:tr h="216273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Снижение уровня незаконного употребления наркотических и других </a:t>
                      </a:r>
                      <a:r>
                        <a:rPr lang="ru-RU" sz="1200" dirty="0" err="1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психоактивных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веществ, психотропных и (или) одурманивающих веществ, алкогольной и спиртосодержащей продукции, пива и напитков, изготавливаемых на его основе, на территории муниципального образования город Тула.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 Повышение эффективности противодействия и профилактики незаконного употребления наркотиков и других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психоактивных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веществ среди подростков и молодежи.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 Пропаганда здорового образа жизни, привлечение подростков и молодежи к различным культурно-массовым, спортивным мероприятиям, наглядно пропагандирующим активный и здоровый образ жизни.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3. Реализация мероприятий, в том числе в рамках межведомственного взаимодействия по выявлению, предупреждению и противодействию злоупотреблению наркотиками и их независимому обороту.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7339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15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"Реализация проекта "Народный бюджет" в муниципальном образовании город Тула"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157,5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45,2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7258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0,605%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0,140%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1049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Реализация социально значимых проектов, на территории муниципального образования город Тула, путем привлечения граждан и организаций к деятельности органов местного самоуправления в решении проблем местного значения.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Привлечение населения муниципального образования город Тула к активному участию в выявлении и определении степени приоритетности проблем местного значения, в подготовке, реализации, контроле качества и в приемке работ, выполняемых в рамках программы, а также в последующем содержании и обеспечении сохранности объектов.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4438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территории, поддержание жизнедеятельности и удовлетворение потребностей жителей Центрального территориального округа муниципального образования город Тула"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70,2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82,9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101,2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103,1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4438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0,270%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0,290%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0,306%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26592" y="6492875"/>
            <a:ext cx="2743200" cy="365125"/>
          </a:xfrm>
        </p:spPr>
        <p:txBody>
          <a:bodyPr/>
          <a:lstStyle/>
          <a:p>
            <a:fld id="{4083984F-F6FD-4D94-ACA5-CE09A62595C0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577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533457"/>
              </p:ext>
            </p:extLst>
          </p:nvPr>
        </p:nvGraphicFramePr>
        <p:xfrm>
          <a:off x="1" y="-211755"/>
          <a:ext cx="12192000" cy="7192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131"/>
                <a:gridCol w="7954163"/>
                <a:gridCol w="760560"/>
                <a:gridCol w="760560"/>
                <a:gridCol w="760560"/>
                <a:gridCol w="745195"/>
                <a:gridCol w="729831"/>
              </a:tblGrid>
              <a:tr h="988529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</a:tr>
              <a:tr h="2251589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на территории Центрального территориального округа муниципального образования город Тула.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Центрального территориального округа муниципального образования город Тула.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Центрального  территориального округа муниципального образования город Тула.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Организация и проведение мероприятий для жителей Центрального территориального округа муниципального образования город Тула.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Центрального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92721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17</a:t>
                      </a:r>
                      <a:endParaRPr lang="ru-RU" sz="125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территории, поддержание жизнедеятельности и удовлетворение потребностей жителей Привокзального территориального округа муниципального образования город Тула"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91,3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97,7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125,9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127,2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9371">
                <a:tc>
                  <a:txBody>
                    <a:bodyPr/>
                    <a:lstStyle/>
                    <a:p>
                      <a:pPr algn="ctr"/>
                      <a:endParaRPr lang="ru-RU" sz="125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0,351%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0,342%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0,390%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0,403%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0,411%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40729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на территории Привокзального территориального округа муниципального образования город Тула.</a:t>
                      </a:r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Привокзального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Привокзального территориального округа муниципального образования город Тула.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Организация и проведение мероприятий для населения Привокзального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Привокзального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26593" y="6492875"/>
            <a:ext cx="2743200" cy="365125"/>
          </a:xfrm>
        </p:spPr>
        <p:txBody>
          <a:bodyPr/>
          <a:lstStyle/>
          <a:p>
            <a:fld id="{4083984F-F6FD-4D94-ACA5-CE09A62595C0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091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205813"/>
              </p:ext>
            </p:extLst>
          </p:nvPr>
        </p:nvGraphicFramePr>
        <p:xfrm>
          <a:off x="1" y="125130"/>
          <a:ext cx="12191999" cy="6098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315"/>
                <a:gridCol w="8022138"/>
                <a:gridCol w="741984"/>
                <a:gridCol w="741984"/>
                <a:gridCol w="741984"/>
                <a:gridCol w="741659"/>
                <a:gridCol w="733935"/>
              </a:tblGrid>
              <a:tr h="76547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aseline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2494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территории, поддержание жизнедеятельности и удовлетворение потребностей жителей Советского территориального округа муниципального образования город Тула"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48,3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49,9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74,8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72,3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75,1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636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0,186%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0,174%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0,231%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0,229%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0,234%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119316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на территории Советского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Советского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Советского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Организация и проведение мероприятий для жителей Советского территориального округа муниципального образования город Тула.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Советского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2494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19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территории, поддержание жизнедеятельности и удовлетворение потребностей жителей Зареченского территориального округа муниципального образования город Тула"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112,9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95,2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106,0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107,6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111,0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30486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0,434%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0,333%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0,328%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0,341%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0,346%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17076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Зареченского территориального округа муниципального образования город Тула.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97196" y="6425363"/>
            <a:ext cx="2743200" cy="365125"/>
          </a:xfrm>
        </p:spPr>
        <p:txBody>
          <a:bodyPr/>
          <a:lstStyle/>
          <a:p>
            <a:fld id="{4083984F-F6FD-4D94-ACA5-CE09A62595C0}" type="slidenum">
              <a:rPr lang="ru-RU" smtClean="0"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262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428142"/>
              </p:ext>
            </p:extLst>
          </p:nvPr>
        </p:nvGraphicFramePr>
        <p:xfrm>
          <a:off x="0" y="0"/>
          <a:ext cx="12192000" cy="6513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225"/>
                <a:gridCol w="7859631"/>
                <a:gridCol w="751827"/>
                <a:gridCol w="751827"/>
                <a:gridCol w="751827"/>
                <a:gridCol w="813833"/>
                <a:gridCol w="782830"/>
              </a:tblGrid>
              <a:tr h="67455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</a:tr>
              <a:tr h="218428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Зареченского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Зареченского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Организация и проведение мероприятий для жителей Зареченского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Зареченского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3153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территории, поддержание жизнедеятельности и удовлетворение потребностей жителей Пролетарского территориального округа муниципального образования город Тула"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75,4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83,7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108,9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112,9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117,2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5157">
                <a:tc>
                  <a:txBody>
                    <a:bodyPr/>
                    <a:lstStyle/>
                    <a:p>
                      <a:pPr algn="ctr"/>
                      <a:endParaRPr lang="ru-RU" sz="125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0,290%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0,293%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0,337%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0,358%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0,365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41816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на территории Пролетарского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Пролетарского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 Пролетарского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Организация и проведение мероприятий для жителей Пролетарского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Привокзального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43846" y="6492875"/>
            <a:ext cx="2743200" cy="365125"/>
          </a:xfrm>
        </p:spPr>
        <p:txBody>
          <a:bodyPr/>
          <a:lstStyle/>
          <a:p>
            <a:fld id="{4083984F-F6FD-4D94-ACA5-CE09A62595C0}" type="slidenum">
              <a:rPr lang="ru-RU" smtClean="0"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803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705859"/>
              </p:ext>
            </p:extLst>
          </p:nvPr>
        </p:nvGraphicFramePr>
        <p:xfrm>
          <a:off x="0" y="0"/>
          <a:ext cx="12192000" cy="3005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261"/>
                <a:gridCol w="7866966"/>
                <a:gridCol w="831645"/>
                <a:gridCol w="843151"/>
                <a:gridCol w="770021"/>
                <a:gridCol w="656367"/>
                <a:gridCol w="774589"/>
              </a:tblGrid>
              <a:tr h="74367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</a:tr>
              <a:tr h="67112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21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"Повышение качества жилищного фонда и создание комфортных условий для проживания населения муниципального образования город Тула" 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730,6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491,1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517,8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508,6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510,3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44337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2,809%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1,717%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1,602%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612%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590%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4638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проживания населения и улучшение качества жилищно-коммунального обслуживания в муниципальном образовании город Тула.</a:t>
                      </a:r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Создание комфортных условий проживания населения и улучшение качества жилищно-коммунального обслуживания в муниципальном образовании город Тула.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Обеспечение жизнедеятельности, повышение качества жилищного фонда, приведение коммунальных сетей в нормативное состояние 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344927"/>
              </p:ext>
            </p:extLst>
          </p:nvPr>
        </p:nvGraphicFramePr>
        <p:xfrm>
          <a:off x="-1" y="3084806"/>
          <a:ext cx="12192001" cy="3636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500"/>
                <a:gridCol w="7842852"/>
                <a:gridCol w="869349"/>
                <a:gridCol w="843947"/>
                <a:gridCol w="750771"/>
                <a:gridCol w="678582"/>
                <a:gridCol w="762000"/>
              </a:tblGrid>
              <a:tr h="3804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b="0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22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"Защита населения и объектов от чрезвычайных ситуаций природного и техногенного характера, обеспечение мероприятий по гражданской обороне на территории муниципального образования город Тула"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179,5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199,2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271,8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288,3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299,9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1468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0,690%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0,697%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0,841%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0,914%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0,934%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44277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безопасности населения и объектов от угроз природного и техногенного характера.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Выполнение комплекса работ по предупреждению и минимизации ущерба от чрезвычайных ситуаций на территории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Выполнение комплекса работ по поддержанию защитных сооружений гражданской обороны и пунктов временного размещения в постоянной готовности.</a:t>
                      </a:r>
                    </a:p>
                    <a:p>
                      <a:pPr algn="just"/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Выполнение комплекса работ по ликвидации чрезвычайных ситуаций природного и техногенного характера на территории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Выполнение комплекса работ по защите населения от последствий чрезвычайных ситуаций природного и техногенного характера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7129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23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«Развитие градостроительной деятельности на территории муниципального образования город Тула"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3 500,7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5 269,7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3 346,1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2 218,5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1 385,2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4892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13,457%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18,425%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10,353%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7,031%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4,315%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580639"/>
            <a:ext cx="2743200" cy="365125"/>
          </a:xfrm>
        </p:spPr>
        <p:txBody>
          <a:bodyPr/>
          <a:lstStyle/>
          <a:p>
            <a:fld id="{4083984F-F6FD-4D94-ACA5-CE09A62595C0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616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157987"/>
              </p:ext>
            </p:extLst>
          </p:nvPr>
        </p:nvGraphicFramePr>
        <p:xfrm>
          <a:off x="-1" y="44711"/>
          <a:ext cx="12192001" cy="6627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746"/>
                <a:gridCol w="7960872"/>
                <a:gridCol w="720824"/>
                <a:gridCol w="720824"/>
                <a:gridCol w="759578"/>
                <a:gridCol w="775080"/>
                <a:gridCol w="744077"/>
              </a:tblGrid>
              <a:tr h="83054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2022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</a:tr>
              <a:tr h="307585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Обеспечение устойчивого развития территорий муниципального образования город Тула, направленного на создание условий для повышения качества жизни населения,  посредством разработки документов  территориального  планирования и осуществления капитального строительства.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lvl="0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1.Повышение качества и доступности общего образования;</a:t>
                      </a:r>
                    </a:p>
                    <a:p>
                      <a:pPr lvl="0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2.Обеспечение реализации мероприятий по вводу жилья в рамках мероприятий по стимулированию программ развития жилищного строительства;</a:t>
                      </a:r>
                    </a:p>
                    <a:p>
                      <a:pPr lvl="0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3.Обеспечение реализации инфраструктурных проектов;</a:t>
                      </a:r>
                    </a:p>
                    <a:p>
                      <a:pPr lvl="0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4.Обеспечение реализации бюджетных кредитов, предоставляемых Федеральным казначейством;</a:t>
                      </a:r>
                    </a:p>
                    <a:p>
                      <a:pPr lvl="0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5.Обеспечение создания условий для доступности дошкольного и школьного образования;</a:t>
                      </a:r>
                    </a:p>
                    <a:p>
                      <a:pPr lvl="0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6.Обеспечение инженерной инфраструктурой земельных участков, предназначенных для бесплатного предоставления льготным категориям граждан для индивидуального жилищного строительства на территории муниципального образования город Тула;</a:t>
                      </a:r>
                    </a:p>
                    <a:p>
                      <a:pPr lvl="0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7.Содействие развитию систем и объектов коммунальной инфраструктуры муниципального образования город Тула;</a:t>
                      </a:r>
                    </a:p>
                    <a:p>
                      <a:pPr lvl="0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8.Содействие развитию транспортной инфраструктуры на территории муниципального образования город Тула;</a:t>
                      </a:r>
                    </a:p>
                    <a:p>
                      <a:pPr lvl="0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9.Обеспечение надлежащего хранения и поддержания работоспособности автобусного парка;</a:t>
                      </a:r>
                    </a:p>
                    <a:p>
                      <a:pPr lvl="0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10.Осуществление территориального планирования, градостроительного зонирования и планировки территорий в муниципальном образовании город Тула;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3605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24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"Доступная среда"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10,1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14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0,032%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0,035%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0,041%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0,038%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0,024%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7291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Создание условий для обеспечения беспрепятственного доступа инвалидов к муниципальным объектам социальной инфраструктуры в сфере образования, культуры, спорта, физической культуры и молодежной политики (далее – в приоритетных сферах жизнедеятельности инвалидов) и преодоление социальной разобщенности в обществе.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  Оснащение муниципальных объектов социальной инфраструктуры в приоритетных сферах жизнедеятельности инвалидов приспособлениями и устройствами для обеспечения доступа инвалидов; 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  Обеспечение условий для социализации и интеграции инвалидов в общество;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3. Обеспечение информированности населения о деятельности администрации города Тулы, направленной на формирование доступной среды жизнедеятельности для инвалидов.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17966" y="6492875"/>
            <a:ext cx="2743200" cy="365125"/>
          </a:xfrm>
        </p:spPr>
        <p:txBody>
          <a:bodyPr/>
          <a:lstStyle/>
          <a:p>
            <a:fld id="{4083984F-F6FD-4D94-ACA5-CE09A62595C0}" type="slidenum">
              <a:rPr lang="ru-RU" smtClean="0"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247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769203"/>
              </p:ext>
            </p:extLst>
          </p:nvPr>
        </p:nvGraphicFramePr>
        <p:xfrm>
          <a:off x="0" y="-1"/>
          <a:ext cx="12192001" cy="7164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519"/>
                <a:gridCol w="7910582"/>
                <a:gridCol w="754780"/>
                <a:gridCol w="754780"/>
                <a:gridCol w="754780"/>
                <a:gridCol w="770184"/>
                <a:gridCol w="739376"/>
              </a:tblGrid>
              <a:tr h="81050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2022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</a:tr>
              <a:tr h="698650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25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"Формирование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современной городской среды"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164,3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270,0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2278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0,632%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0,944%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0,307%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41977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l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Повышение качества и комфорта городской среды на территории муниципального образования город Тула и создание благоприятных условий для проживания и отдыха населения.</a:t>
                      </a:r>
                    </a:p>
                    <a:p>
                      <a:pPr algn="l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 Реализация механизмов развития комфортной городской среды в муниципальном образовании город Тула;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 Повышение уровня благоустройства общественных и дворовых территорий муниципального образования город Тула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42783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26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Реализация семейной и молодежной политики в муниципальном образовании город Тула</a:t>
                      </a: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"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112,3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111,3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132,6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135,6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139,9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000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0,432%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0,389%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0,410%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0,43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0,436%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3012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Повышение качества предоставления муниципальных услуг в сфере молодежной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политики, содействие самореализации молодежи и семей, финансовая поддержка молодежных и семейных инициатив.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1.Создание условий для самовыражения, самоопределения и творческой реализации, продуктивной социальной и экономической активности молодежи муниципального образования город Тула.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2.Обеспечение условий для поддержки молодежных инициатив, успешной социализации и эффективной самореализации молодежи муниципального образования город Тула.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3.Вовлечение молодежи в социальную практику.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4.Организация и проведение мероприятий в сфере семейной и молодежной политики.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5.Сохранение и развитие материально-технической базы муниципальных учреждений молодежной политики.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6.Реализация законов Тульской области в сфере молодежной политики.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000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43845" y="6735914"/>
            <a:ext cx="2743200" cy="365125"/>
          </a:xfrm>
        </p:spPr>
        <p:txBody>
          <a:bodyPr/>
          <a:lstStyle/>
          <a:p>
            <a:fld id="{4083984F-F6FD-4D94-ACA5-CE09A62595C0}" type="slidenum">
              <a:rPr lang="ru-RU" smtClean="0"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39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75" y="1041977"/>
            <a:ext cx="7001690" cy="3709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88188" y="17417"/>
            <a:ext cx="90594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Муниципальное образование город Тула</a:t>
            </a:r>
            <a:endParaRPr lang="ru-RU" altLang="ru-RU" sz="32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8536" y="5072896"/>
            <a:ext cx="1083346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Площадь муниципального образования город Тула – 1495,56 кв. км</a:t>
            </a:r>
            <a:endParaRPr lang="ru-RU" altLang="ru-RU" sz="12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Среднегодовая численность населения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2023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(факт)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–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540 406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чел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.;</a:t>
            </a: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                                                               на 2024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(факт) – 535 952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чел.;</a:t>
            </a:r>
            <a:endParaRPr lang="ru-RU" altLang="ru-RU" sz="12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2025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(прогноз) –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532 192 чел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.;</a:t>
            </a:r>
            <a:endParaRPr lang="ru-RU" altLang="ru-RU" sz="12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(прогноз) –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528 369 чел;</a:t>
            </a: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                                                                                                 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2027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(прогноз)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– 524 680 чел.</a:t>
            </a:r>
            <a:endParaRPr lang="ru-RU" altLang="ru-RU" b="1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083984F-F6FD-4D94-ACA5-CE09A62595C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2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290955"/>
              </p:ext>
            </p:extLst>
          </p:nvPr>
        </p:nvGraphicFramePr>
        <p:xfrm>
          <a:off x="0" y="131806"/>
          <a:ext cx="12192001" cy="4094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506"/>
                <a:gridCol w="7607249"/>
                <a:gridCol w="806889"/>
                <a:gridCol w="806889"/>
                <a:gridCol w="806889"/>
                <a:gridCol w="735954"/>
                <a:gridCol w="957625"/>
              </a:tblGrid>
              <a:tr h="79492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2022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</a:tr>
              <a:tr h="685222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«Развитие системы отдыха и оздоровления детей"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530,3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502,4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377,0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6084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1,641%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1,592%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1,174%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89650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Создание оптимальных условий для обеспечения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полноценного отдыха и оздоровления детей на базе муниципальных оздоровительных учреждений, повышение качества предоставления муниципальных услуг в сфере отдыха детей и их оздоровления.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 Оказание муниципальных услуг оздоровительными учреждениями; 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 Обеспечение детей в возрасте от 7 до 17 лет организованными формами отдыха и оздоровления в том числе, находящихся в трудной жизненной ситуации, в каникулярный период;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3. Обеспечение содержания и ремонта зданий и сооружений оздоровительных учреждений, благоустройство территорий, укрепление материально-технической базы. 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212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26 013,6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28 600,1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32 319,3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31 554,3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32 103,8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61098" y="6399484"/>
            <a:ext cx="2743200" cy="365125"/>
          </a:xfrm>
        </p:spPr>
        <p:txBody>
          <a:bodyPr/>
          <a:lstStyle/>
          <a:p>
            <a:fld id="{4083984F-F6FD-4D94-ACA5-CE09A62595C0}" type="slidenum">
              <a:rPr lang="ru-RU" smtClean="0"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2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"/>
            <a:ext cx="12192000" cy="771446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817858339"/>
              </p:ext>
            </p:extLst>
          </p:nvPr>
        </p:nvGraphicFramePr>
        <p:xfrm>
          <a:off x="211333" y="1229032"/>
          <a:ext cx="11769331" cy="476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0" y="771849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целях обеспечения долгосрочной сбалансированности и устойчивости бюджета муниципального образования город Тула будет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проводиться</a:t>
            </a:r>
          </a:p>
          <a:p>
            <a:pPr algn="ctr"/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политика снижения дефицита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бюджета.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17704" y="0"/>
            <a:ext cx="96437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Размер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дефицита бюджета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в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2025-2027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годах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решение Тульской городской Думы от </a:t>
            </a:r>
            <a:r>
              <a:rPr lang="ru-RU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28.05.2025 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№ </a:t>
            </a:r>
            <a:r>
              <a:rPr lang="ru-RU" dirty="0" smtClean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9/192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359379" y="4637500"/>
            <a:ext cx="734907" cy="263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6,6 %</a:t>
            </a:r>
            <a:endParaRPr lang="ru-RU" sz="14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628422" y="3828846"/>
            <a:ext cx="857692" cy="305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4,7 %</a:t>
            </a:r>
            <a:endParaRPr lang="ru-RU" sz="14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984983" y="964592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(млн. 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6747" y="5990493"/>
            <a:ext cx="116639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Источниками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финансирования дефицита бюджета муниципального образования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город Тула в 2025 году определены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</a:t>
            </a:r>
            <a:r>
              <a:rPr lang="en-US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937,4 млн. руб. -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кредиты кредитных организаций в валюте Российской Федерации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(-) 257,4 млн. руб. – бюджетные кредиты от других бюджетов бюджетной системы Российской Федерации;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6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4,7 млн. руб. -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изменение остатков средств на счетах по учету средств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бюджета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</a:t>
            </a:r>
            <a:endParaRPr lang="ru-RU" sz="14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87623" y="4769273"/>
            <a:ext cx="995230" cy="385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8,8</a:t>
            </a:r>
            <a:r>
              <a:rPr 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%</a:t>
            </a:r>
            <a:endParaRPr lang="ru-RU" sz="14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36088" y="3568581"/>
            <a:ext cx="797993" cy="260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</a:t>
            </a:r>
            <a:r>
              <a:rPr 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,8 %</a:t>
            </a:r>
            <a:endParaRPr lang="ru-RU" sz="14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799" y="6467546"/>
            <a:ext cx="2743200" cy="365125"/>
          </a:xfrm>
        </p:spPr>
        <p:txBody>
          <a:bodyPr/>
          <a:lstStyle/>
          <a:p>
            <a:fld id="{4083984F-F6FD-4D94-ACA5-CE09A62595C0}" type="slidenum">
              <a:rPr lang="ru-RU" smtClean="0"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90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936172" y="1080999"/>
            <a:ext cx="2029097" cy="1837508"/>
          </a:xfrm>
          <a:prstGeom prst="flowChartProcess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8828857" y="985205"/>
            <a:ext cx="2455818" cy="1933302"/>
          </a:xfrm>
          <a:prstGeom prst="flowChartProcess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853440" y="3026231"/>
            <a:ext cx="10291888" cy="905691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3440" y="4321302"/>
            <a:ext cx="2264229" cy="12714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превышение доходов над расходами образует положительный остаток бюджета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ПРОФИЦИТ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9178505" y="4333793"/>
            <a:ext cx="1893704" cy="1252185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если расходная часть бюджета превышает доходную, то бюджет формируется с ДЕФИЦИТОМ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5840" y="1199534"/>
            <a:ext cx="18897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ДОХОДЫ </a:t>
            </a:r>
          </a:p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28857" y="1052501"/>
            <a:ext cx="24558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это выплачиваемые из бюджета денежные средства (социальные выплаты населению, оказание муниципальных услуг,</a:t>
            </a:r>
          </a:p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благоустройство,</a:t>
            </a:r>
          </a:p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другие)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846" y="730103"/>
            <a:ext cx="2020388" cy="22207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848" y="4117252"/>
            <a:ext cx="2447109" cy="1845951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>
            <a:off x="7492331" y="5031598"/>
            <a:ext cx="1393371" cy="2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431177" y="5040226"/>
            <a:ext cx="1375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Блок-схема: процесс 16"/>
          <p:cNvSpPr/>
          <p:nvPr/>
        </p:nvSpPr>
        <p:spPr>
          <a:xfrm>
            <a:off x="853440" y="5908446"/>
            <a:ext cx="10257383" cy="801322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  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при составлении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утверждении бюджета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464"/>
            <a:ext cx="12192000" cy="653468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985554" y="116988"/>
            <a:ext cx="7437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Что такое бюджет?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43845" y="6460788"/>
            <a:ext cx="2743200" cy="365125"/>
          </a:xfrm>
        </p:spPr>
        <p:txBody>
          <a:bodyPr/>
          <a:lstStyle/>
          <a:p>
            <a:fld id="{4083984F-F6FD-4D94-ACA5-CE09A62595C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7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7096850"/>
              </p:ext>
            </p:extLst>
          </p:nvPr>
        </p:nvGraphicFramePr>
        <p:xfrm>
          <a:off x="3518919" y="2028111"/>
          <a:ext cx="8184968" cy="4355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5" y="3053700"/>
            <a:ext cx="2490778" cy="3538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072642" y="70162"/>
            <a:ext cx="10040983" cy="749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Что такое «доходы бюджета»?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rot="10800000" flipV="1">
            <a:off x="1646921" y="1001264"/>
            <a:ext cx="1037090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ДОХОДЫ бюджета </a:t>
            </a:r>
            <a:r>
              <a:rPr lang="ru-RU" alt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 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  <a:endParaRPr lang="ru-RU" alt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9" name="Рисунок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56" y="1001263"/>
            <a:ext cx="1382713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70425" y="6478436"/>
            <a:ext cx="2743200" cy="365125"/>
          </a:xfrm>
        </p:spPr>
        <p:txBody>
          <a:bodyPr/>
          <a:lstStyle/>
          <a:p>
            <a:fld id="{4083984F-F6FD-4D94-ACA5-CE09A62595C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1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641" y="1698128"/>
            <a:ext cx="1910378" cy="43312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Субвенции</a:t>
            </a:r>
            <a:endParaRPr lang="ru-RU" sz="2400" b="1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95601" y="2516181"/>
            <a:ext cx="21209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 </a:t>
            </a:r>
            <a:r>
              <a:rPr lang="ru-RU" alt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предоставляемые бюджету городского округа, в целях софинансирования расходных обязательств, возникающих при выполнении полномочий органов местного самоуправления по вопросам городского округа</a:t>
            </a:r>
            <a:endParaRPr lang="ru-RU" alt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646198" y="1570129"/>
            <a:ext cx="1632137" cy="689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Субсидии</a:t>
            </a:r>
            <a:endParaRPr lang="ru-RU" sz="2400" b="1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804361" y="1438571"/>
            <a:ext cx="2649071" cy="68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Иные межбюджетные трансферты</a:t>
            </a:r>
            <a:endParaRPr lang="ru-RU" sz="2400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64490" y="2516181"/>
            <a:ext cx="20907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 </a:t>
            </a:r>
            <a:r>
              <a:rPr lang="ru-RU" alt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предоставляемые бюджету городского округа на безвозмездной и безвозвратной основе на выполнение переданных полномочий в соответствии с федеральными и региональными законами</a:t>
            </a:r>
            <a:endParaRPr lang="ru-RU" alt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63958" y="2500743"/>
            <a:ext cx="21280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 </a:t>
            </a:r>
            <a:r>
              <a:rPr lang="ru-RU" alt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предоставляемые бюджету городского округа из бюджетов других уровней</a:t>
            </a:r>
            <a:endParaRPr lang="ru-RU" alt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850955" y="2500743"/>
            <a:ext cx="219647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</a:t>
            </a:r>
            <a:r>
              <a:rPr lang="ru-RU" alt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поступления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от физических и юридических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лиц, в том числе добровольные пожертвования</a:t>
            </a:r>
            <a:endParaRPr lang="ru-RU" altLang="ru-RU" sz="1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5" name="Минус 14"/>
          <p:cNvSpPr/>
          <p:nvPr/>
        </p:nvSpPr>
        <p:spPr>
          <a:xfrm>
            <a:off x="2212160" y="2376705"/>
            <a:ext cx="244993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Минус 15"/>
          <p:cNvSpPr/>
          <p:nvPr/>
        </p:nvSpPr>
        <p:spPr>
          <a:xfrm>
            <a:off x="4455013" y="2382754"/>
            <a:ext cx="250972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Минус 16"/>
          <p:cNvSpPr/>
          <p:nvPr/>
        </p:nvSpPr>
        <p:spPr>
          <a:xfrm>
            <a:off x="6802497" y="2376705"/>
            <a:ext cx="2650935" cy="5432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Минус 17"/>
          <p:cNvSpPr/>
          <p:nvPr/>
        </p:nvSpPr>
        <p:spPr>
          <a:xfrm>
            <a:off x="9455387" y="2385306"/>
            <a:ext cx="2843156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9760338" y="1438571"/>
            <a:ext cx="2196471" cy="68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Прочие безвозмездные поступле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ния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409" y="4812013"/>
            <a:ext cx="2815365" cy="1581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2777381" y="224403"/>
            <a:ext cx="7612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D0D0D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 безвозмездным поступлениям бюджета относятся</a:t>
            </a:r>
            <a:endParaRPr lang="ru-RU" altLang="ru-RU" sz="2400" i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08899" y="1570129"/>
            <a:ext cx="1632137" cy="689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Дотации</a:t>
            </a:r>
            <a:endParaRPr lang="ru-RU" sz="2400" b="1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4" name="Минус 23"/>
          <p:cNvSpPr/>
          <p:nvPr/>
        </p:nvSpPr>
        <p:spPr>
          <a:xfrm>
            <a:off x="15114" y="2377759"/>
            <a:ext cx="244993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5083" y="2541986"/>
            <a:ext cx="18385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47677"/>
            <a:ext cx="2743200" cy="365125"/>
          </a:xfrm>
        </p:spPr>
        <p:txBody>
          <a:bodyPr/>
          <a:lstStyle/>
          <a:p>
            <a:fld id="{4083984F-F6FD-4D94-ACA5-CE09A62595C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99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783672" y="1165220"/>
            <a:ext cx="1001019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РАСХОДЫ бюджета </a:t>
            </a:r>
            <a:r>
              <a:rPr lang="ru-RU" alt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96" y="3029755"/>
            <a:ext cx="978098" cy="927964"/>
          </a:xfrm>
          <a:prstGeom prst="rect">
            <a:avLst/>
          </a:prstGeom>
        </p:spPr>
      </p:pic>
      <p:pic>
        <p:nvPicPr>
          <p:cNvPr id="7168" name="Рисунок 71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667" y="3029755"/>
            <a:ext cx="1030369" cy="772777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0" y="1130909"/>
            <a:ext cx="1370330" cy="9347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83336" y="3198911"/>
            <a:ext cx="738147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Расходы бюджета муниципального образования город Тула 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распределены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по: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0008" y="2250724"/>
            <a:ext cx="11211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Все расходы бюджета сгруппированы по разделам бюджетной классификации, каждый из которых имеет перечень подразделов, отражающих основные направления реализации соответствующих функций.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8896" y="4246421"/>
            <a:ext cx="2495548" cy="14121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11 </a:t>
            </a:r>
            <a:endParaRPr lang="ru-RU" sz="14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разделам бюджетной классификации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21112" y="4690333"/>
            <a:ext cx="2570605" cy="13356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19</a:t>
            </a:r>
            <a:endParaRPr lang="ru-RU" sz="14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главным</a:t>
            </a:r>
            <a:endParaRPr lang="ru-RU" sz="14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распорядителям </a:t>
            </a:r>
            <a:r>
              <a:rPr lang="ru-RU" sz="1400" b="1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бюджетных средств 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325938" y="4149178"/>
            <a:ext cx="2440098" cy="15093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27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муниципальным </a:t>
            </a:r>
            <a:r>
              <a:rPr lang="ru-RU" sz="14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программам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1465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3094444" y="75122"/>
            <a:ext cx="7646126" cy="804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Что такое «расходы бюджета»?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0925" y="1116875"/>
            <a:ext cx="11310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Расходная часть бюджета муниципального образования город Тула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и на плановый период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2027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годов сформирована с учетом приоритетных мероприятий, реализуемых в рамках муниципальных программ и непрограммных расходов,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региональных проектов, направленных на достижение целей и задач национальных проектов.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191087" y="2317204"/>
            <a:ext cx="9809826" cy="92744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Основные приоритеты бюджетной и налоговой политики муниципального образования город Тула на </a:t>
            </a: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</a:t>
            </a:r>
            <a:r>
              <a:rPr lang="ru-RU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и на плановый период </a:t>
            </a: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 </a:t>
            </a:r>
            <a:r>
              <a:rPr lang="ru-RU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2027 </a:t>
            </a:r>
            <a:r>
              <a:rPr lang="ru-RU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годов: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7923" y="3785419"/>
            <a:ext cx="112186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обеспечение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долгосрочной сбалансированности 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устойчивости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бюджетной системы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повышение прозрачности бюджетного процесса. Развитие автоматизированной системы управления общественными 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финансами;</a:t>
            </a:r>
            <a:endParaRPr lang="ru-RU" i="1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юджетная политика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сфере муниципальных закупок;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повышение эффективности внутреннего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финансового контроля;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обеспечение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стабильного поступления доходов в местный 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стимулирование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предпринимательства, 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поддержка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инвестиционной деятельности для равновесного развития экономической и социальной сферы жизнедеятельности 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города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</a:t>
            </a:r>
            <a:endParaRPr lang="ru-RU" i="1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8" y="0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2240279" y="100584"/>
            <a:ext cx="9780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Основные приоритеты бюджетной и налоговой политики муниципального образования город Тула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и на плановый период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 и 2027 годов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51953"/>
            <a:ext cx="2743200" cy="365125"/>
          </a:xfrm>
        </p:spPr>
        <p:txBody>
          <a:bodyPr/>
          <a:lstStyle/>
          <a:p>
            <a:fld id="{4083984F-F6FD-4D94-ACA5-CE09A62595C0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8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араллакс">
    <a:dk1>
      <a:sysClr val="windowText" lastClr="000000"/>
    </a:dk1>
    <a:lt1>
      <a:sysClr val="window" lastClr="FFFFFF"/>
    </a:lt1>
    <a:dk2>
      <a:srgbClr val="212121"/>
    </a:dk2>
    <a:lt2>
      <a:srgbClr val="CDD0D1"/>
    </a:lt2>
    <a:accent1>
      <a:srgbClr val="30ACEC"/>
    </a:accent1>
    <a:accent2>
      <a:srgbClr val="80C34F"/>
    </a:accent2>
    <a:accent3>
      <a:srgbClr val="E29D3E"/>
    </a:accent3>
    <a:accent4>
      <a:srgbClr val="D64A3B"/>
    </a:accent4>
    <a:accent5>
      <a:srgbClr val="D64787"/>
    </a:accent5>
    <a:accent6>
      <a:srgbClr val="A666E1"/>
    </a:accent6>
    <a:hlink>
      <a:srgbClr val="3085ED"/>
    </a:hlink>
    <a:folHlink>
      <a:srgbClr val="82B6F4"/>
    </a:folHlink>
  </a:clrScheme>
  <a:fontScheme name="Параллакс">
    <a:maj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араллакс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04000"/>
            </a:schemeClr>
          </a:gs>
          <a:gs pos="100000">
            <a:schemeClr val="phClr">
              <a:tint val="84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2000"/>
            </a:schemeClr>
          </a:gs>
          <a:gs pos="100000">
            <a:schemeClr val="phClr">
              <a:shade val="88000"/>
              <a:lumMod val="94000"/>
            </a:schemeClr>
          </a:gs>
        </a:gsLst>
        <a:path path="circle">
          <a:fillToRect l="50000" t="100000" r="100000" b="50000"/>
        </a:path>
      </a:gradFill>
    </a:fillStyleLst>
    <a:lnStyleLst>
      <a:ln w="9525" cap="rnd" cmpd="sng" algn="ctr">
        <a:solidFill>
          <a:schemeClr val="phClr">
            <a:tint val="6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reflection blurRad="12700" stA="26000" endPos="32000" dist="12700" dir="5400000" sy="-100000" rotWithShape="0"/>
        </a:effectLst>
      </a:effectStyle>
      <a:effectStyle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64000"/>
              <a:lumMod val="98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76000"/>
              <a:satMod val="180000"/>
            </a:schemeClr>
            <a:schemeClr val="phClr">
              <a:tint val="80000"/>
              <a:satMod val="120000"/>
              <a:lumMod val="180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Параллакс">
    <a:dk1>
      <a:sysClr val="windowText" lastClr="000000"/>
    </a:dk1>
    <a:lt1>
      <a:sysClr val="window" lastClr="FFFFFF"/>
    </a:lt1>
    <a:dk2>
      <a:srgbClr val="212121"/>
    </a:dk2>
    <a:lt2>
      <a:srgbClr val="CDD0D1"/>
    </a:lt2>
    <a:accent1>
      <a:srgbClr val="30ACEC"/>
    </a:accent1>
    <a:accent2>
      <a:srgbClr val="80C34F"/>
    </a:accent2>
    <a:accent3>
      <a:srgbClr val="E29D3E"/>
    </a:accent3>
    <a:accent4>
      <a:srgbClr val="D64A3B"/>
    </a:accent4>
    <a:accent5>
      <a:srgbClr val="D64787"/>
    </a:accent5>
    <a:accent6>
      <a:srgbClr val="A666E1"/>
    </a:accent6>
    <a:hlink>
      <a:srgbClr val="3085ED"/>
    </a:hlink>
    <a:folHlink>
      <a:srgbClr val="82B6F4"/>
    </a:folHlink>
  </a:clrScheme>
  <a:fontScheme name="Параллакс">
    <a:maj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араллакс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04000"/>
            </a:schemeClr>
          </a:gs>
          <a:gs pos="100000">
            <a:schemeClr val="phClr">
              <a:tint val="84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2000"/>
            </a:schemeClr>
          </a:gs>
          <a:gs pos="100000">
            <a:schemeClr val="phClr">
              <a:shade val="88000"/>
              <a:lumMod val="94000"/>
            </a:schemeClr>
          </a:gs>
        </a:gsLst>
        <a:path path="circle">
          <a:fillToRect l="50000" t="100000" r="100000" b="50000"/>
        </a:path>
      </a:gradFill>
    </a:fillStyleLst>
    <a:lnStyleLst>
      <a:ln w="9525" cap="rnd" cmpd="sng" algn="ctr">
        <a:solidFill>
          <a:schemeClr val="phClr">
            <a:tint val="6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reflection blurRad="12700" stA="26000" endPos="32000" dist="12700" dir="5400000" sy="-100000" rotWithShape="0"/>
        </a:effectLst>
      </a:effectStyle>
      <a:effectStyle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64000"/>
              <a:lumMod val="98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76000"/>
              <a:satMod val="180000"/>
            </a:schemeClr>
            <a:schemeClr val="phClr">
              <a:tint val="80000"/>
              <a:satMod val="120000"/>
              <a:lumMod val="18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23909</TotalTime>
  <Words>6689</Words>
  <Application>Microsoft Office PowerPoint</Application>
  <PresentationFormat>Широкоэкранный</PresentationFormat>
  <Paragraphs>1696</Paragraphs>
  <Slides>41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52" baseType="lpstr">
      <vt:lpstr>Arial</vt:lpstr>
      <vt:lpstr>Calibri</vt:lpstr>
      <vt:lpstr>Calibri Light</vt:lpstr>
      <vt:lpstr>Century Gothic</vt:lpstr>
      <vt:lpstr>Corbel</vt:lpstr>
      <vt:lpstr>PT Astra Serif</vt:lpstr>
      <vt:lpstr>Times New Roman</vt:lpstr>
      <vt:lpstr>Wingdings</vt:lpstr>
      <vt:lpstr>Wingdings 3</vt:lpstr>
      <vt:lpstr>Office Theme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Субвенции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 ДЛЯ ГРАЖДАН</dc:title>
  <dc:creator>RazancevaVV</dc:creator>
  <cp:lastModifiedBy>KrjukovaSN</cp:lastModifiedBy>
  <cp:revision>2941</cp:revision>
  <cp:lastPrinted>2025-05-19T16:53:30Z</cp:lastPrinted>
  <dcterms:created xsi:type="dcterms:W3CDTF">2017-05-31T06:36:14Z</dcterms:created>
  <dcterms:modified xsi:type="dcterms:W3CDTF">2025-05-27T11:03:54Z</dcterms:modified>
</cp:coreProperties>
</file>