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tags/tag2.xml" ContentType="application/vnd.openxmlformats-officedocument.presentationml.tags+xml"/>
  <Override PartName="/ppt/notesSlides/notesSlide7.xml" ContentType="application/vnd.openxmlformats-officedocument.presentationml.notesSlide+xml"/>
  <Override PartName="/ppt/charts/chart12.xml" ContentType="application/vnd.openxmlformats-officedocument.drawingml.chart+xml"/>
  <Override PartName="/ppt/tags/tag3.xml" ContentType="application/vnd.openxmlformats-officedocument.presentationml.tags+xml"/>
  <Override PartName="/ppt/notesSlides/notesSlide8.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45"/>
  </p:notesMasterIdLst>
  <p:handoutMasterIdLst>
    <p:handoutMasterId r:id="rId46"/>
  </p:handoutMasterIdLst>
  <p:sldIdLst>
    <p:sldId id="327" r:id="rId2"/>
    <p:sldId id="291" r:id="rId3"/>
    <p:sldId id="292" r:id="rId4"/>
    <p:sldId id="277" r:id="rId5"/>
    <p:sldId id="274" r:id="rId6"/>
    <p:sldId id="337" r:id="rId7"/>
    <p:sldId id="266" r:id="rId8"/>
    <p:sldId id="278" r:id="rId9"/>
    <p:sldId id="348" r:id="rId10"/>
    <p:sldId id="306" r:id="rId11"/>
    <p:sldId id="349" r:id="rId12"/>
    <p:sldId id="350" r:id="rId13"/>
    <p:sldId id="328" r:id="rId14"/>
    <p:sldId id="279" r:id="rId15"/>
    <p:sldId id="280" r:id="rId16"/>
    <p:sldId id="281" r:id="rId17"/>
    <p:sldId id="333" r:id="rId18"/>
    <p:sldId id="334" r:id="rId19"/>
    <p:sldId id="283" r:id="rId20"/>
    <p:sldId id="284" r:id="rId21"/>
    <p:sldId id="329" r:id="rId22"/>
    <p:sldId id="330" r:id="rId23"/>
    <p:sldId id="341" r:id="rId24"/>
    <p:sldId id="287" r:id="rId25"/>
    <p:sldId id="288" r:id="rId26"/>
    <p:sldId id="351" r:id="rId27"/>
    <p:sldId id="320" r:id="rId28"/>
    <p:sldId id="355" r:id="rId29"/>
    <p:sldId id="310" r:id="rId30"/>
    <p:sldId id="352" r:id="rId31"/>
    <p:sldId id="335" r:id="rId32"/>
    <p:sldId id="325" r:id="rId33"/>
    <p:sldId id="353" r:id="rId34"/>
    <p:sldId id="311" r:id="rId35"/>
    <p:sldId id="312" r:id="rId36"/>
    <p:sldId id="314" r:id="rId37"/>
    <p:sldId id="315" r:id="rId38"/>
    <p:sldId id="354" r:id="rId39"/>
    <p:sldId id="316" r:id="rId40"/>
    <p:sldId id="317" r:id="rId41"/>
    <p:sldId id="347" r:id="rId42"/>
    <p:sldId id="332" r:id="rId43"/>
    <p:sldId id="336" r:id="rId44"/>
  </p:sldIdLst>
  <p:sldSz cx="12192000" cy="6858000"/>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AC75D5"/>
    <a:srgbClr val="976CB2"/>
    <a:srgbClr val="BCEC44"/>
    <a:srgbClr val="F74BA5"/>
    <a:srgbClr val="ED7E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6433" autoAdjust="0"/>
  </p:normalViewPr>
  <p:slideViewPr>
    <p:cSldViewPr snapToGrid="0">
      <p:cViewPr varScale="1">
        <p:scale>
          <a:sx n="81" d="100"/>
          <a:sy n="81" d="100"/>
        </p:scale>
        <p:origin x="12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Microsoft_Excel12.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_____Microsoft_Excel13.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3.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6.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9.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10.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Microsoft_Excel11.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70973160484824"/>
          <c:y val="2.7953933187629076E-2"/>
          <c:w val="0.88721916573590376"/>
          <c:h val="0.88488817755778426"/>
        </c:manualLayout>
      </c:layout>
      <c:barChart>
        <c:barDir val="col"/>
        <c:grouping val="clustered"/>
        <c:varyColors val="0"/>
        <c:ser>
          <c:idx val="0"/>
          <c:order val="0"/>
          <c:tx>
            <c:strRef>
              <c:f>'слайд № 2публ. сл.15-17'!$B$5</c:f>
              <c:strCache>
                <c:ptCount val="1"/>
                <c:pt idx="0">
                  <c:v>2019 год</c:v>
                </c:pt>
              </c:strCache>
            </c:strRef>
          </c:tx>
          <c:invertIfNegative val="0"/>
          <c:dLbls>
            <c:spPr>
              <a:noFill/>
              <a:ln>
                <a:noFill/>
              </a:ln>
              <a:effectLst/>
              <a:scene3d>
                <a:camera prst="orthographicFront"/>
                <a:lightRig rig="threePt" dir="t"/>
              </a:scene3d>
              <a:sp3d>
                <a:bevelT w="165100" prst="coolSlant"/>
              </a:sp3d>
            </c:spPr>
            <c:txPr>
              <a:bodyPr wrap="square" lIns="38100" tIns="19050" rIns="38100" bIns="19050" anchor="ctr">
                <a:spAutoFit/>
              </a:bodyPr>
              <a:lstStyle/>
              <a:p>
                <a:pPr>
                  <a:defRPr sz="1200" b="1">
                    <a:solidFill>
                      <a:schemeClr val="tx1"/>
                    </a:solidFill>
                    <a:latin typeface="Times New Roman" panose="02020603050405020304" pitchFamily="18" charset="0"/>
                    <a:cs typeface="Times New Roman" panose="02020603050405020304" pitchFamily="18" charset="0"/>
                  </a:defRPr>
                </a:pPr>
                <a:endParaRPr lang="ru-RU"/>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сл.15-17'!$B$6:$B$8</c:f>
            </c:numRef>
          </c:val>
          <c:extLst xmlns:c16r2="http://schemas.microsoft.com/office/drawing/2015/06/chart">
            <c:ext xmlns:c16="http://schemas.microsoft.com/office/drawing/2014/chart" uri="{C3380CC4-5D6E-409C-BE32-E72D297353CC}">
              <c16:uniqueId val="{00000003-95FD-4074-B2C0-89F16A6A27C3}"/>
            </c:ext>
          </c:extLst>
        </c:ser>
        <c:ser>
          <c:idx val="2"/>
          <c:order val="2"/>
          <c:tx>
            <c:strRef>
              <c:f>'слайд № 2публ. сл.15-17'!$D$5</c:f>
              <c:strCache>
                <c:ptCount val="1"/>
                <c:pt idx="0">
                  <c:v>Проект  бюджета на 2011 год с концепцией программ + энергосбережение+программно-целевой метод</c:v>
                </c:pt>
              </c:strCache>
            </c:strRef>
          </c:tx>
          <c:invertIfNegative val="0"/>
          <c:cat>
            <c:strRef>
              <c:f>'слайд № 2публ. сл.15-17'!$A$6:$A$8</c:f>
              <c:strCache>
                <c:ptCount val="3"/>
                <c:pt idx="0">
                  <c:v>Доходы, всего</c:v>
                </c:pt>
                <c:pt idx="1">
                  <c:v>Расходы, всего</c:v>
                </c:pt>
                <c:pt idx="2">
                  <c:v>Дефицит </c:v>
                </c:pt>
              </c:strCache>
            </c:strRef>
          </c:cat>
          <c:val>
            <c:numRef>
              <c:f>'слайд № 2публ. сл.15-17'!$D$6:$D$8</c:f>
            </c:numRef>
          </c:val>
          <c:extLst xmlns:c16r2="http://schemas.microsoft.com/office/drawing/2015/06/chart">
            <c:ext xmlns:c16="http://schemas.microsoft.com/office/drawing/2014/chart" uri="{C3380CC4-5D6E-409C-BE32-E72D297353CC}">
              <c16:uniqueId val="{00000004-95FD-4074-B2C0-89F16A6A27C3}"/>
            </c:ext>
          </c:extLst>
        </c:ser>
        <c:ser>
          <c:idx val="3"/>
          <c:order val="3"/>
          <c:tx>
            <c:strRef>
              <c:f>'слайд № 2публ. сл.15-17'!$E$5</c:f>
              <c:strCache>
                <c:ptCount val="1"/>
                <c:pt idx="0">
                  <c:v> 2017 год 
</c:v>
                </c:pt>
              </c:strCache>
            </c:strRef>
          </c:tx>
          <c:invertIfNegative val="0"/>
          <c:cat>
            <c:strRef>
              <c:f>'слайд № 2публ. сл.15-17'!$A$6:$A$8</c:f>
              <c:strCache>
                <c:ptCount val="3"/>
                <c:pt idx="0">
                  <c:v>Доходы, всего</c:v>
                </c:pt>
                <c:pt idx="1">
                  <c:v>Расходы, всего</c:v>
                </c:pt>
                <c:pt idx="2">
                  <c:v>Дефицит </c:v>
                </c:pt>
              </c:strCache>
            </c:strRef>
          </c:cat>
          <c:val>
            <c:numRef>
              <c:f>'слайд № 2публ. сл.15-17'!$E$6:$E$8</c:f>
            </c:numRef>
          </c:val>
          <c:extLst xmlns:c16r2="http://schemas.microsoft.com/office/drawing/2015/06/chart">
            <c:ext xmlns:c16="http://schemas.microsoft.com/office/drawing/2014/chart" uri="{C3380CC4-5D6E-409C-BE32-E72D297353CC}">
              <c16:uniqueId val="{00000005-95FD-4074-B2C0-89F16A6A27C3}"/>
            </c:ext>
          </c:extLst>
        </c:ser>
        <c:ser>
          <c:idx val="1"/>
          <c:order val="1"/>
          <c:tx>
            <c:strRef>
              <c:f>'слайд № 2публ. сл.15-17'!$C$5</c:f>
              <c:strCache>
                <c:ptCount val="1"/>
                <c:pt idx="0">
                  <c:v>2021 год</c:v>
                </c:pt>
              </c:strCache>
            </c:strRef>
          </c:tx>
          <c:spPr>
            <a:solidFill>
              <a:srgbClr val="4472C4">
                <a:lumMod val="60000"/>
                <a:lumOff val="40000"/>
              </a:srgbClr>
            </a:solidFill>
            <a:ln w="19050">
              <a:solidFill>
                <a:srgbClr val="5B9BD5">
                  <a:lumMod val="50000"/>
                </a:srgbClr>
              </a:solidFill>
            </a:ln>
            <a:effectLst/>
            <a:scene3d>
              <a:camera prst="orthographicFront"/>
              <a:lightRig rig="threePt" dir="t"/>
            </a:scene3d>
            <a:sp3d>
              <a:bevelT w="114300" prst="artDeco"/>
              <a:bevelB/>
            </a:sp3d>
          </c:spPr>
          <c:invertIfNegative val="0"/>
          <c:dLbls>
            <c:dLbl>
              <c:idx val="0"/>
              <c:layout>
                <c:manualLayout>
                  <c:x val="-6.7000090300646841E-3"/>
                  <c:y val="-1.2123637030942394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3002102156683374E-3"/>
                  <c:y val="0"/>
                </c:manualLayout>
              </c:layout>
              <c:tx>
                <c:rich>
                  <a:bodyPr/>
                  <a:lstStyle/>
                  <a:p>
                    <a:fld id="{BFD5FF53-1908-44CE-A492-B5529981051E}" type="VALUE">
                      <a:rPr lang="en-US">
                        <a:latin typeface="PT Astra Serif" panose="020A0603040505020204" pitchFamily="18" charset="-52"/>
                        <a:ea typeface="PT Astra Serif" panose="020A0603040505020204" pitchFamily="18" charset="-52"/>
                      </a:rPr>
                      <a:pPr/>
                      <a:t>[ЗНАЧЕНИЕ]</a:t>
                    </a:fld>
                    <a:endParaRPr lang="ru-RU"/>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5FD-4074-B2C0-89F16A6A27C3}"/>
                </c:ext>
                <c:ext xmlns:c15="http://schemas.microsoft.com/office/drawing/2012/chart" uri="{CE6537A1-D6FC-4f65-9D91-7224C49458BB}">
                  <c15:layout/>
                  <c15:dlblFieldTable/>
                  <c15:showDataLabelsRange val="0"/>
                </c:ext>
              </c:extLst>
            </c:dLbl>
            <c:dLbl>
              <c:idx val="2"/>
              <c:layout/>
              <c:tx>
                <c:rich>
                  <a:bodyPr wrap="square" lIns="38100" tIns="19050" rIns="38100" bIns="19050" anchor="ctr">
                    <a:noAutofit/>
                  </a:bodyPr>
                  <a:lstStyle/>
                  <a:p>
                    <a:pPr>
                      <a:defRPr sz="1200" b="1" i="0" u="none" strike="noStrike" baseline="0">
                        <a:solidFill>
                          <a:srgbClr val="000000"/>
                        </a:solidFill>
                        <a:latin typeface="Times New Roman"/>
                        <a:ea typeface="Times New Roman"/>
                        <a:cs typeface="Times New Roman"/>
                      </a:defRPr>
                    </a:pPr>
                    <a:fld id="{685D53E7-B115-46B3-957B-60C7F548F6F5}" type="VALUE">
                      <a:rPr lang="en-US">
                        <a:latin typeface="PT Astra Serif" panose="020A0603040505020204" pitchFamily="18" charset="-52"/>
                        <a:ea typeface="PT Astra Serif" panose="020A0603040505020204" pitchFamily="18" charset="-52"/>
                      </a:rPr>
                      <a:pPr>
                        <a:defRPr sz="1200" b="1" i="0" u="none" strike="noStrike" baseline="0">
                          <a:solidFill>
                            <a:srgbClr val="000000"/>
                          </a:solidFill>
                          <a:latin typeface="Times New Roman"/>
                          <a:ea typeface="Times New Roman"/>
                          <a:cs typeface="Times New Roman"/>
                        </a:defRPr>
                      </a:pPr>
                      <a:t>[ЗНАЧЕНИЕ]</a:t>
                    </a:fld>
                    <a:endParaRPr lang="ru-RU"/>
                  </a:p>
                </c:rich>
              </c:tx>
              <c:spPr>
                <a:noFill/>
                <a:ln w="25400">
                  <a:noFill/>
                </a:ln>
              </c:sp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15:dlblFieldTable/>
                  <c15:showDataLabelsRange val="0"/>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сл.15-17'!$C$6:$C$8</c:f>
              <c:numCache>
                <c:formatCode>#\ ##0.0</c:formatCode>
                <c:ptCount val="3"/>
                <c:pt idx="0">
                  <c:v>19758</c:v>
                </c:pt>
                <c:pt idx="1">
                  <c:v>19891.099999999999</c:v>
                </c:pt>
                <c:pt idx="2">
                  <c:v>-133.09999999999854</c:v>
                </c:pt>
              </c:numCache>
            </c:numRef>
          </c:val>
          <c:extLst xmlns:c16r2="http://schemas.microsoft.com/office/drawing/2015/06/chart">
            <c:ext xmlns:c16="http://schemas.microsoft.com/office/drawing/2014/chart" uri="{C3380CC4-5D6E-409C-BE32-E72D297353CC}">
              <c16:uniqueId val="{00000009-95FD-4074-B2C0-89F16A6A27C3}"/>
            </c:ext>
          </c:extLst>
        </c:ser>
        <c:ser>
          <c:idx val="4"/>
          <c:order val="4"/>
          <c:tx>
            <c:strRef>
              <c:f>'слайд № 2публ. сл.15-17'!$F$5</c:f>
              <c:strCache>
                <c:ptCount val="1"/>
                <c:pt idx="0">
                  <c:v>2022 год</c:v>
                </c:pt>
              </c:strCache>
            </c:strRef>
          </c:tx>
          <c:spPr>
            <a:solidFill>
              <a:srgbClr val="A5A5A5"/>
            </a:solidFill>
            <a:ln>
              <a:noFill/>
            </a:ln>
            <a:effectLst/>
            <a:scene3d>
              <a:camera prst="orthographicFront"/>
              <a:lightRig rig="threePt" dir="t"/>
            </a:scene3d>
            <a:sp3d>
              <a:bevelT/>
              <a:bevelB/>
            </a:sp3d>
          </c:spPr>
          <c:invertIfNegative val="0"/>
          <c:dLbls>
            <c:dLbl>
              <c:idx val="0"/>
              <c:layout>
                <c:manualLayout>
                  <c:x val="0"/>
                  <c:y val="0"/>
                </c:manualLayout>
              </c:layout>
              <c:tx>
                <c:rich>
                  <a:bodyPr/>
                  <a:lstStyle/>
                  <a:p>
                    <a:fld id="{C8F68114-6A66-42B6-AA41-7024E0105A61}" type="VALUE">
                      <a:rPr lang="en-US">
                        <a:latin typeface="PT Astra Serif" panose="020A0603040505020204" pitchFamily="18" charset="-52"/>
                        <a:ea typeface="PT Astra Serif" panose="020A0603040505020204" pitchFamily="18" charset="-52"/>
                      </a:rPr>
                      <a:pPr/>
                      <a:t>[ЗНАЧЕНИЕ]</a:t>
                    </a:fld>
                    <a:endParaRPr lang="ru-RU"/>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95FD-4074-B2C0-89F16A6A27C3}"/>
                </c:ext>
                <c:ext xmlns:c15="http://schemas.microsoft.com/office/drawing/2012/chart" uri="{CE6537A1-D6FC-4f65-9D91-7224C49458BB}">
                  <c15:layout/>
                  <c15:dlblFieldTable/>
                  <c15:showDataLabelsRange val="0"/>
                </c:ext>
              </c:extLst>
            </c:dLbl>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сл.15-17'!$F$6:$F$8</c:f>
              <c:numCache>
                <c:formatCode>#\ ##0.0</c:formatCode>
                <c:ptCount val="3"/>
                <c:pt idx="0">
                  <c:v>24290.3</c:v>
                </c:pt>
                <c:pt idx="1">
                  <c:v>24841.1</c:v>
                </c:pt>
                <c:pt idx="2">
                  <c:v>-550.79999999999927</c:v>
                </c:pt>
              </c:numCache>
            </c:numRef>
          </c:val>
          <c:extLst xmlns:c16r2="http://schemas.microsoft.com/office/drawing/2015/06/chart">
            <c:ext xmlns:c16="http://schemas.microsoft.com/office/drawing/2014/chart" uri="{C3380CC4-5D6E-409C-BE32-E72D297353CC}">
              <c16:uniqueId val="{0000000B-95FD-4074-B2C0-89F16A6A27C3}"/>
            </c:ext>
          </c:extLst>
        </c:ser>
        <c:ser>
          <c:idx val="5"/>
          <c:order val="5"/>
          <c:tx>
            <c:strRef>
              <c:f>'слайд № 2публ. сл.15-17'!$G$5</c:f>
              <c:strCache>
                <c:ptCount val="1"/>
                <c:pt idx="0">
                  <c:v>2023 год</c:v>
                </c:pt>
              </c:strCache>
            </c:strRef>
          </c:tx>
          <c:spPr>
            <a:solidFill>
              <a:srgbClr val="70AD47">
                <a:lumMod val="60000"/>
                <a:lumOff val="40000"/>
              </a:srgbClr>
            </a:solidFill>
            <a:scene3d>
              <a:camera prst="orthographicFront"/>
              <a:lightRig rig="threePt" dir="t"/>
            </a:scene3d>
            <a:sp3d>
              <a:bevelT/>
              <a:bevelB/>
            </a:sp3d>
          </c:spPr>
          <c:invertIfNegative val="0"/>
          <c:dLbls>
            <c:spPr>
              <a:noFill/>
              <a:ln w="25400">
                <a:noFill/>
              </a:ln>
            </c:spPr>
            <c:txPr>
              <a:bodyPr wrap="square" lIns="38100" tIns="19050" rIns="38100" bIns="19050" anchor="ctr">
                <a:spAutoFit/>
              </a:bodyPr>
              <a:lstStyle/>
              <a:p>
                <a:pPr>
                  <a:defRPr sz="1200" b="1" i="0" u="none" strike="noStrike" baseline="0">
                    <a:solidFill>
                      <a:srgbClr val="000000"/>
                    </a:solidFill>
                    <a:latin typeface="Times New Roman"/>
                    <a:ea typeface="Times New Roman"/>
                    <a:cs typeface="Times New Roman"/>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сл.15-17'!$G$6:$G$8</c:f>
              <c:numCache>
                <c:formatCode>#\ ##0.0</c:formatCode>
                <c:ptCount val="3"/>
                <c:pt idx="0">
                  <c:v>26574.400000000001</c:v>
                </c:pt>
                <c:pt idx="1">
                  <c:v>27495.1</c:v>
                </c:pt>
                <c:pt idx="2">
                  <c:v>-920.69999999999709</c:v>
                </c:pt>
              </c:numCache>
            </c:numRef>
          </c:val>
          <c:extLst xmlns:c16r2="http://schemas.microsoft.com/office/drawing/2015/06/chart">
            <c:ext xmlns:c16="http://schemas.microsoft.com/office/drawing/2014/chart" uri="{C3380CC4-5D6E-409C-BE32-E72D297353CC}">
              <c16:uniqueId val="{0000000D-95FD-4074-B2C0-89F16A6A27C3}"/>
            </c:ext>
          </c:extLst>
        </c:ser>
        <c:ser>
          <c:idx val="6"/>
          <c:order val="6"/>
          <c:tx>
            <c:strRef>
              <c:f>'слайд № 2публ. сл.15-17'!$H$5</c:f>
              <c:strCache>
                <c:ptCount val="1"/>
                <c:pt idx="0">
                  <c:v>2024 год</c:v>
                </c:pt>
              </c:strCache>
            </c:strRef>
          </c:tx>
          <c:spPr>
            <a:scene3d>
              <a:camera prst="orthographicFront"/>
              <a:lightRig rig="threePt" dir="t"/>
            </a:scene3d>
            <a:sp3d>
              <a:bevelT/>
              <a:bevelB/>
            </a:sp3d>
          </c:spPr>
          <c:invertIfNegative val="0"/>
          <c:dLbls>
            <c:spPr>
              <a:noFill/>
              <a:ln>
                <a:noFill/>
              </a:ln>
              <a:effectLst/>
            </c:spPr>
            <c:txPr>
              <a:bodyPr wrap="square" lIns="38100" tIns="19050" rIns="38100" bIns="19050" anchor="ctr">
                <a:spAutoFit/>
              </a:bodyPr>
              <a:lstStyle/>
              <a:p>
                <a:pPr>
                  <a:defRPr sz="1200" b="1">
                    <a:latin typeface="PT Astra Serif" panose="020A0603040505020204" pitchFamily="18" charset="-52"/>
                    <a:ea typeface="PT Astra Serif" panose="020A0603040505020204" pitchFamily="18" charset="-52"/>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'слайд № 2публ. сл.15-17'!$A$6:$A$8</c:f>
              <c:strCache>
                <c:ptCount val="3"/>
                <c:pt idx="0">
                  <c:v>Доходы, всего</c:v>
                </c:pt>
                <c:pt idx="1">
                  <c:v>Расходы, всего</c:v>
                </c:pt>
                <c:pt idx="2">
                  <c:v>Дефицит </c:v>
                </c:pt>
              </c:strCache>
            </c:strRef>
          </c:cat>
          <c:val>
            <c:numRef>
              <c:f>'слайд № 2публ. сл.15-17'!$H$6:$H$8</c:f>
              <c:numCache>
                <c:formatCode>#\ ##0.0</c:formatCode>
                <c:ptCount val="3"/>
                <c:pt idx="0">
                  <c:v>35467.9</c:v>
                </c:pt>
                <c:pt idx="1">
                  <c:v>35758.400000000001</c:v>
                </c:pt>
                <c:pt idx="2" formatCode="General">
                  <c:v>-290.5</c:v>
                </c:pt>
              </c:numCache>
            </c:numRef>
          </c:val>
        </c:ser>
        <c:dLbls>
          <c:showLegendKey val="0"/>
          <c:showVal val="0"/>
          <c:showCatName val="0"/>
          <c:showSerName val="0"/>
          <c:showPercent val="0"/>
          <c:showBubbleSize val="0"/>
        </c:dLbls>
        <c:gapWidth val="219"/>
        <c:overlap val="-27"/>
        <c:axId val="443825280"/>
        <c:axId val="443825672"/>
      </c:barChart>
      <c:catAx>
        <c:axId val="443825280"/>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a:outerShdw blurRad="76200" dist="12700" dir="8100000" sy="-23000" kx="800400" algn="br" rotWithShape="0">
              <a:prstClr val="black">
                <a:alpha val="20000"/>
              </a:prstClr>
            </a:outerShdw>
            <a:softEdge rad="0"/>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43825672"/>
        <c:crossesAt val="0"/>
        <c:auto val="1"/>
        <c:lblAlgn val="ctr"/>
        <c:lblOffset val="100"/>
        <c:tickLblSkip val="1"/>
        <c:noMultiLvlLbl val="0"/>
      </c:catAx>
      <c:valAx>
        <c:axId val="443825672"/>
        <c:scaling>
          <c:orientation val="minMax"/>
          <c:max val="38000"/>
          <c:min val="-200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43825280"/>
        <c:crosses val="autoZero"/>
        <c:crossBetween val="between"/>
        <c:majorUnit val="4000"/>
      </c:valAx>
      <c:spPr>
        <a:noFill/>
        <a:ln w="25400">
          <a:noFill/>
        </a:ln>
      </c:spPr>
    </c:plotArea>
    <c:legend>
      <c:legendPos val="r"/>
      <c:layout>
        <c:manualLayout>
          <c:xMode val="edge"/>
          <c:yMode val="edge"/>
          <c:x val="0.77097440798792349"/>
          <c:y val="8.1360480271704796E-2"/>
          <c:w val="0.14276770892451679"/>
          <c:h val="0.63995547860674307"/>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20"/>
      <c:depthPercent val="100"/>
      <c:rAngAx val="1"/>
    </c:view3D>
    <c:floor>
      <c:thickness val="0"/>
      <c:spPr>
        <a:pattFill prst="pct5">
          <a:fgClr>
            <a:srgbClr val="C0C0C0"/>
          </a:fgClr>
          <a:bgClr>
            <a:schemeClr val="bg1"/>
          </a:bgClr>
        </a:pattFill>
        <a:ln w="6350" cap="flat" cmpd="sng" algn="ctr">
          <a:solidFill>
            <a:schemeClr val="tx1"/>
          </a:solidFill>
          <a:prstDash val="solid"/>
          <a:round/>
        </a:ln>
        <a:effectLst/>
        <a:sp3d contourW="6350">
          <a:contourClr>
            <a:schemeClr val="tx1"/>
          </a:contourClr>
        </a:sp3d>
      </c:spPr>
    </c:floor>
    <c:sideWall>
      <c:thickness val="0"/>
      <c:spPr>
        <a:noFill/>
        <a:ln w="12700">
          <a:solidFill>
            <a:schemeClr val="tx1"/>
          </a:solidFill>
          <a:prstDash val="solid"/>
        </a:ln>
        <a:effectLst/>
        <a:sp3d contourW="12700">
          <a:contourClr>
            <a:schemeClr val="tx1"/>
          </a:contourClr>
        </a:sp3d>
      </c:spPr>
    </c:sideWall>
    <c:backWall>
      <c:thickness val="0"/>
      <c:spPr>
        <a:noFill/>
        <a:ln w="12700">
          <a:solidFill>
            <a:schemeClr val="tx1"/>
          </a:solidFill>
          <a:prstDash val="solid"/>
        </a:ln>
        <a:effectLst/>
        <a:sp3d contourW="12700">
          <a:contourClr>
            <a:schemeClr val="tx1"/>
          </a:contourClr>
        </a:sp3d>
      </c:spPr>
    </c:backWall>
    <c:plotArea>
      <c:layout>
        <c:manualLayout>
          <c:layoutTarget val="inner"/>
          <c:xMode val="edge"/>
          <c:yMode val="edge"/>
          <c:x val="8.1205083202869427E-2"/>
          <c:y val="4.8142866656261739E-2"/>
          <c:w val="0.80010301019617802"/>
          <c:h val="0.78608873774402466"/>
        </c:manualLayout>
      </c:layout>
      <c:bar3DChart>
        <c:barDir val="col"/>
        <c:grouping val="clustered"/>
        <c:varyColors val="0"/>
        <c:ser>
          <c:idx val="0"/>
          <c:order val="0"/>
          <c:tx>
            <c:strRef>
              <c:f>Sheet1!$A$2</c:f>
              <c:strCache>
                <c:ptCount val="1"/>
                <c:pt idx="0">
                  <c:v>Решение Тульской городской  Думы от 20.12.2023 № 56/1235
 (в редакции от 26.09.2024
№ 1/17)</c:v>
                </c:pt>
              </c:strCache>
            </c:strRef>
          </c:tx>
          <c:spPr>
            <a:solidFill>
              <a:schemeClr val="accent1">
                <a:lumMod val="40000"/>
                <a:lumOff val="60000"/>
              </a:schemeClr>
            </a:solidFill>
            <a:ln>
              <a:noFill/>
            </a:ln>
            <a:effectLst/>
            <a:scene3d>
              <a:camera prst="orthographicFront"/>
              <a:lightRig rig="threePt" dir="t"/>
            </a:scene3d>
            <a:sp3d prstMaterial="metal">
              <a:bevelT/>
              <a:bevelB/>
              <a:contourClr>
                <a:srgbClr val="000000"/>
              </a:contourClr>
            </a:sp3d>
          </c:spPr>
          <c:invertIfNegative val="0"/>
          <c:dLbls>
            <c:dLbl>
              <c:idx val="0"/>
              <c:layout>
                <c:manualLayout>
                  <c:x val="6.246294349464181E-3"/>
                  <c:y val="-2.6816665576558309E-3"/>
                </c:manualLayout>
              </c:layout>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fld id="{28BEC6C9-687C-4683-BC8A-8819D3151E0D}" type="VALUE">
                      <a:rPr lang="en-US">
                        <a:latin typeface="PT Astra Serif" panose="020A0603040505020204" pitchFamily="18" charset="-52"/>
                        <a:ea typeface="PT Astra Serif" panose="020A0603040505020204" pitchFamily="18" charset="-52"/>
                      </a:rPr>
                      <a:pPr>
                        <a:defRPr sz="1200">
                          <a:solidFill>
                            <a:schemeClr val="tx1">
                              <a:lumMod val="95000"/>
                              <a:lumOff val="5000"/>
                            </a:schemeClr>
                          </a:solidFill>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702-44B7-AC3D-349D8C869FC1}"/>
                </c:ext>
                <c:ext xmlns:c15="http://schemas.microsoft.com/office/drawing/2012/chart" uri="{CE6537A1-D6FC-4f65-9D91-7224C49458BB}">
                  <c15:layout/>
                  <c15:dlblFieldTable/>
                  <c15:showDataLabelsRange val="0"/>
                </c:ext>
              </c:extLst>
            </c:dLbl>
            <c:dLbl>
              <c:idx val="1"/>
              <c:layout>
                <c:manualLayout>
                  <c:x val="4.2854333854303525E-3"/>
                  <c:y val="-3.2032196987393535E-3"/>
                </c:manualLayout>
              </c:layout>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fld id="{0A28E713-23F1-4ECA-909B-619AF9F6D954}" type="VALUE">
                      <a:rPr lang="en-US">
                        <a:latin typeface="PT Astra Serif" panose="020A0603040505020204" pitchFamily="18" charset="-52"/>
                        <a:ea typeface="PT Astra Serif" panose="020A0603040505020204" pitchFamily="18" charset="-52"/>
                      </a:rPr>
                      <a:pPr>
                        <a:defRPr sz="1200">
                          <a:solidFill>
                            <a:schemeClr val="tx1">
                              <a:lumMod val="95000"/>
                              <a:lumOff val="5000"/>
                            </a:schemeClr>
                          </a:solidFill>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702-44B7-AC3D-349D8C869FC1}"/>
                </c:ext>
                <c:ext xmlns:c15="http://schemas.microsoft.com/office/drawing/2012/chart" uri="{CE6537A1-D6FC-4f65-9D91-7224C49458BB}">
                  <c15:layout/>
                  <c15:dlblFieldTable/>
                  <c15:showDataLabelsRange val="0"/>
                </c:ext>
              </c:extLst>
            </c:dLbl>
            <c:dLbl>
              <c:idx val="2"/>
              <c:layout>
                <c:manualLayout>
                  <c:x val="4.8332188346786138E-3"/>
                  <c:y val="-8.0772782061290134E-3"/>
                </c:manualLayout>
              </c:layout>
              <c:tx>
                <c:rich>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fld id="{AA57D398-D3E6-453E-A8D7-A47E4EEFB186}" type="VALUE">
                      <a:rPr lang="en-US">
                        <a:latin typeface="PT Astra Serif" panose="020A0603040505020204" pitchFamily="18" charset="-52"/>
                        <a:ea typeface="PT Astra Serif" panose="020A0603040505020204" pitchFamily="18" charset="-52"/>
                      </a:rPr>
                      <a:pPr>
                        <a:defRPr sz="1200">
                          <a:solidFill>
                            <a:schemeClr val="tx1">
                              <a:lumMod val="95000"/>
                              <a:lumOff val="5000"/>
                            </a:schemeClr>
                          </a:solidFill>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702-44B7-AC3D-349D8C869FC1}"/>
                </c:ext>
                <c:ext xmlns:c15="http://schemas.microsoft.com/office/drawing/2012/chart" uri="{CE6537A1-D6FC-4f65-9D91-7224C49458BB}">
                  <c15:layout/>
                  <c15:dlblFieldTable/>
                  <c15:showDataLabelsRange val="0"/>
                </c:ext>
              </c:extLst>
            </c:dLbl>
            <c:spPr>
              <a:noFill/>
              <a:ln w="28057">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95000"/>
                        <a:lumOff val="5000"/>
                      </a:schemeClr>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Sheet1!$B$2:$D$2</c:f>
              <c:numCache>
                <c:formatCode>#\ ##0.0</c:formatCode>
                <c:ptCount val="3"/>
                <c:pt idx="0">
                  <c:v>32750.5</c:v>
                </c:pt>
                <c:pt idx="1">
                  <c:v>17683.900000000001</c:v>
                </c:pt>
                <c:pt idx="2">
                  <c:v>15066.6</c:v>
                </c:pt>
              </c:numCache>
            </c:numRef>
          </c:val>
          <c:extLst xmlns:c16r2="http://schemas.microsoft.com/office/drawing/2015/06/chart">
            <c:ext xmlns:c16="http://schemas.microsoft.com/office/drawing/2014/chart" uri="{C3380CC4-5D6E-409C-BE32-E72D297353CC}">
              <c16:uniqueId val="{00000003-4702-44B7-AC3D-349D8C869FC1}"/>
            </c:ext>
          </c:extLst>
        </c:ser>
        <c:ser>
          <c:idx val="1"/>
          <c:order val="1"/>
          <c:tx>
            <c:strRef>
              <c:f>Sheet1!$A$3</c:f>
              <c:strCache>
                <c:ptCount val="1"/>
                <c:pt idx="0">
                  <c:v>План по сводной бюджетной росписи</c:v>
                </c:pt>
              </c:strCache>
            </c:strRef>
          </c:tx>
          <c:spPr>
            <a:solidFill>
              <a:schemeClr val="accent1">
                <a:lumMod val="20000"/>
                <a:lumOff val="80000"/>
              </a:schemeClr>
            </a:solidFill>
            <a:ln>
              <a:noFill/>
            </a:ln>
            <a:effectLst/>
            <a:scene3d>
              <a:camera prst="orthographicFront"/>
              <a:lightRig rig="threePt" dir="t"/>
            </a:scene3d>
            <a:sp3d>
              <a:bevelT/>
              <a:bevelB/>
              <a:contourClr>
                <a:srgbClr val="000000"/>
              </a:contourClr>
            </a:sp3d>
          </c:spPr>
          <c:invertIfNegative val="0"/>
          <c:dLbls>
            <c:dLbl>
              <c:idx val="0"/>
              <c:layout>
                <c:manualLayout>
                  <c:x val="7.6522546803888709E-3"/>
                  <c:y val="3.2885029810924243E-3"/>
                </c:manualLayout>
              </c:layout>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fld id="{EC194334-AEB6-425E-BDBC-22749A7C684C}" type="VALUE">
                      <a:rPr lang="en-US">
                        <a:latin typeface="PT Astra Serif" panose="020A0603040505020204" pitchFamily="18" charset="-52"/>
                        <a:ea typeface="PT Astra Serif" panose="020A0603040505020204" pitchFamily="18" charset="-52"/>
                      </a:rPr>
                      <a:pPr>
                        <a:defRPr sz="1200">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02-44B7-AC3D-349D8C869FC1}"/>
                </c:ext>
                <c:ext xmlns:c15="http://schemas.microsoft.com/office/drawing/2012/chart" uri="{CE6537A1-D6FC-4f65-9D91-7224C49458BB}">
                  <c15:layout/>
                  <c15:dlblFieldTable/>
                  <c15:showDataLabelsRange val="0"/>
                </c:ext>
              </c:extLst>
            </c:dLbl>
            <c:dLbl>
              <c:idx val="1"/>
              <c:layout>
                <c:manualLayout>
                  <c:x val="4.0369041985695471E-3"/>
                  <c:y val="-4.3032381314806589E-3"/>
                </c:manualLayout>
              </c:layout>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fld id="{266815BA-2C3A-42A1-AF8D-6D55CED3C3E8}" type="VALUE">
                      <a:rPr lang="en-US">
                        <a:latin typeface="PT Astra Serif" panose="020A0603040505020204" pitchFamily="18" charset="-52"/>
                        <a:ea typeface="PT Astra Serif" panose="020A0603040505020204" pitchFamily="18" charset="-52"/>
                      </a:rPr>
                      <a:pPr>
                        <a:defRPr sz="1200">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702-44B7-AC3D-349D8C869FC1}"/>
                </c:ext>
                <c:ext xmlns:c15="http://schemas.microsoft.com/office/drawing/2012/chart" uri="{CE6537A1-D6FC-4f65-9D91-7224C49458BB}">
                  <c15:layout/>
                  <c15:dlblFieldTable/>
                  <c15:showDataLabelsRange val="0"/>
                </c:ext>
              </c:extLst>
            </c:dLbl>
            <c:dLbl>
              <c:idx val="2"/>
              <c:layout>
                <c:manualLayout>
                  <c:x val="1.0614933532044917E-2"/>
                  <c:y val="2.6871029421882977E-3"/>
                </c:manualLayout>
              </c:layout>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fld id="{C6A4333F-100C-42C7-A236-BD922893B925}" type="VALUE">
                      <a:rPr lang="en-US">
                        <a:latin typeface="PT Astra Serif" panose="020A0603040505020204" pitchFamily="18" charset="-52"/>
                        <a:ea typeface="PT Astra Serif" panose="020A0603040505020204" pitchFamily="18" charset="-52"/>
                      </a:rPr>
                      <a:pPr>
                        <a:defRPr sz="1200">
                          <a:latin typeface="Times New Roman" panose="02020603050405020304" pitchFamily="18" charset="0"/>
                          <a:cs typeface="Times New Roman" panose="02020603050405020304" pitchFamily="18" charset="0"/>
                        </a:defRPr>
                      </a:pPr>
                      <a:t>[ЗНАЧЕНИЕ]</a:t>
                    </a:fld>
                    <a:endParaRPr lang="ru-RU"/>
                  </a:p>
                </c:rich>
              </c:tx>
              <c:spPr>
                <a:noFill/>
                <a:ln w="28057">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02-44B7-AC3D-349D8C869FC1}"/>
                </c:ext>
                <c:ext xmlns:c15="http://schemas.microsoft.com/office/drawing/2012/chart" uri="{CE6537A1-D6FC-4f65-9D91-7224C49458BB}">
                  <c15:layout/>
                  <c15:dlblFieldTable/>
                  <c15:showDataLabelsRange val="0"/>
                </c:ext>
              </c:extLst>
            </c:dLbl>
            <c:spPr>
              <a:noFill/>
              <a:ln w="28057">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Sheet1!$B$3:$D$3</c:f>
              <c:numCache>
                <c:formatCode>#\ ##0.0</c:formatCode>
                <c:ptCount val="3"/>
                <c:pt idx="0">
                  <c:v>36350.5</c:v>
                </c:pt>
                <c:pt idx="1">
                  <c:v>17972.099999999999</c:v>
                </c:pt>
                <c:pt idx="2">
                  <c:v>18378.400000000001</c:v>
                </c:pt>
              </c:numCache>
            </c:numRef>
          </c:val>
          <c:extLst xmlns:c16r2="http://schemas.microsoft.com/office/drawing/2015/06/chart">
            <c:ext xmlns:c16="http://schemas.microsoft.com/office/drawing/2014/chart" uri="{C3380CC4-5D6E-409C-BE32-E72D297353CC}">
              <c16:uniqueId val="{00000007-4702-44B7-AC3D-349D8C869FC1}"/>
            </c:ext>
          </c:extLst>
        </c:ser>
        <c:ser>
          <c:idx val="2"/>
          <c:order val="2"/>
          <c:tx>
            <c:strRef>
              <c:f>Sheet1!$A$4</c:f>
              <c:strCache>
                <c:ptCount val="1"/>
                <c:pt idx="0">
                  <c:v>Исполнено</c:v>
                </c:pt>
              </c:strCache>
            </c:strRef>
          </c:tx>
          <c:spPr>
            <a:solidFill>
              <a:schemeClr val="accent1">
                <a:lumMod val="75000"/>
              </a:schemeClr>
            </a:solidFill>
            <a:ln>
              <a:noFill/>
            </a:ln>
            <a:effectLst/>
            <a:scene3d>
              <a:camera prst="orthographicFront"/>
              <a:lightRig rig="threePt" dir="t"/>
            </a:scene3d>
            <a:sp3d>
              <a:bevelT/>
            </a:sp3d>
          </c:spPr>
          <c:invertIfNegative val="0"/>
          <c:dLbls>
            <c:dLbl>
              <c:idx val="0"/>
              <c:layout>
                <c:manualLayout>
                  <c:x val="2.2485069205208014E-2"/>
                  <c:y val="-1.8261155418588866E-2"/>
                </c:manualLayout>
              </c:layout>
              <c:tx>
                <c:rich>
                  <a:bodyPr/>
                  <a:lstStyle/>
                  <a:p>
                    <a:fld id="{E3D2DB7D-225F-43F4-A969-02E2D8F9FAA1}" type="VALUE">
                      <a:rPr lang="en-US">
                        <a:latin typeface="PT Astra Serif" panose="020A0603040505020204" pitchFamily="18" charset="-52"/>
                        <a:ea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02-44B7-AC3D-349D8C869FC1}"/>
                </c:ext>
                <c:ext xmlns:c15="http://schemas.microsoft.com/office/drawing/2012/chart" uri="{CE6537A1-D6FC-4f65-9D91-7224C49458BB}">
                  <c15:layout/>
                  <c15:dlblFieldTable/>
                  <c15:showDataLabelsRange val="0"/>
                </c:ext>
              </c:extLst>
            </c:dLbl>
            <c:dLbl>
              <c:idx val="1"/>
              <c:layout>
                <c:manualLayout>
                  <c:x val="1.9874466392600945E-2"/>
                  <c:y val="-7.2585926729428598E-3"/>
                </c:manualLayout>
              </c:layout>
              <c:tx>
                <c:rich>
                  <a:bodyPr/>
                  <a:lstStyle/>
                  <a:p>
                    <a:fld id="{B525AEE8-3427-4A66-89C8-36C06E87F4DC}" type="VALUE">
                      <a:rPr lang="en-US">
                        <a:latin typeface="PT Astra Serif" panose="020A0603040505020204" pitchFamily="18" charset="-52"/>
                        <a:ea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02-44B7-AC3D-349D8C869FC1}"/>
                </c:ext>
                <c:ext xmlns:c15="http://schemas.microsoft.com/office/drawing/2012/chart" uri="{CE6537A1-D6FC-4f65-9D91-7224C49458BB}">
                  <c15:layout/>
                  <c15:dlblFieldTable/>
                  <c15:showDataLabelsRange val="0"/>
                </c:ext>
              </c:extLst>
            </c:dLbl>
            <c:dLbl>
              <c:idx val="2"/>
              <c:layout>
                <c:manualLayout>
                  <c:x val="1.8556901757642942E-2"/>
                  <c:y val="-5.9239602702222888E-3"/>
                </c:manualLayout>
              </c:layout>
              <c:tx>
                <c:rich>
                  <a:bodyPr/>
                  <a:lstStyle/>
                  <a:p>
                    <a:fld id="{6B221D8E-8C51-4508-8493-3721D94EB668}" type="VALUE">
                      <a:rPr lang="en-US">
                        <a:latin typeface="PT Astra Serif" panose="020A0603040505020204" pitchFamily="18" charset="-52"/>
                        <a:ea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02-44B7-AC3D-349D8C869FC1}"/>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Sheet1!$B$1:$D$1</c:f>
              <c:strCache>
                <c:ptCount val="3"/>
                <c:pt idx="0">
                  <c:v>Всего расходов</c:v>
                </c:pt>
                <c:pt idx="1">
                  <c:v>расходы без учета межбюджетных трансфертов из бюджета Тульской области</c:v>
                </c:pt>
                <c:pt idx="2">
                  <c:v>расходы за счет межбюджетных трансфертов из бюджета Тульской оласти</c:v>
                </c:pt>
              </c:strCache>
            </c:strRef>
          </c:cat>
          <c:val>
            <c:numRef>
              <c:f>Sheet1!$B$4:$D$4</c:f>
              <c:numCache>
                <c:formatCode>#\ ##0.0</c:formatCode>
                <c:ptCount val="3"/>
                <c:pt idx="0">
                  <c:v>35758.400000000001</c:v>
                </c:pt>
                <c:pt idx="1">
                  <c:v>17442.099999999999</c:v>
                </c:pt>
                <c:pt idx="2">
                  <c:v>18316.3</c:v>
                </c:pt>
              </c:numCache>
            </c:numRef>
          </c:val>
          <c:shape val="cylinder"/>
          <c:extLst xmlns:c16r2="http://schemas.microsoft.com/office/drawing/2015/06/chart">
            <c:ext xmlns:c16="http://schemas.microsoft.com/office/drawing/2014/chart" uri="{C3380CC4-5D6E-409C-BE32-E72D297353CC}">
              <c16:uniqueId val="{0000000B-4702-44B7-AC3D-349D8C869FC1}"/>
            </c:ext>
          </c:extLst>
        </c:ser>
        <c:dLbls>
          <c:showLegendKey val="0"/>
          <c:showVal val="0"/>
          <c:showCatName val="0"/>
          <c:showSerName val="0"/>
          <c:showPercent val="0"/>
          <c:showBubbleSize val="0"/>
        </c:dLbls>
        <c:gapWidth val="67"/>
        <c:gapDepth val="73"/>
        <c:shape val="box"/>
        <c:axId val="445580664"/>
        <c:axId val="445581056"/>
        <c:axId val="0"/>
      </c:bar3DChart>
      <c:catAx>
        <c:axId val="445580664"/>
        <c:scaling>
          <c:orientation val="minMax"/>
        </c:scaling>
        <c:delete val="0"/>
        <c:axPos val="b"/>
        <c:numFmt formatCode="General" sourceLinked="1"/>
        <c:majorTickMark val="out"/>
        <c:minorTickMark val="none"/>
        <c:tickLblPos val="low"/>
        <c:spPr>
          <a:noFill/>
          <a:ln w="3506" cap="flat" cmpd="sng" algn="ctr">
            <a:solidFill>
              <a:schemeClr val="tx1"/>
            </a:solidFill>
            <a:prstDash val="solid"/>
            <a:round/>
          </a:ln>
          <a:effectLst/>
        </c:spPr>
        <c:txPr>
          <a:bodyPr rot="0" spcFirstLastPara="1" vertOverflow="ellipsis" wrap="square" anchor="ctr" anchorCtr="1"/>
          <a:lstStyle/>
          <a:p>
            <a:pPr>
              <a:defRPr sz="1331"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crossAx val="445581056"/>
        <c:crosses val="autoZero"/>
        <c:auto val="1"/>
        <c:lblAlgn val="ctr"/>
        <c:lblOffset val="100"/>
        <c:tickLblSkip val="1"/>
        <c:tickMarkSkip val="1"/>
        <c:noMultiLvlLbl val="0"/>
      </c:catAx>
      <c:valAx>
        <c:axId val="445581056"/>
        <c:scaling>
          <c:orientation val="minMax"/>
        </c:scaling>
        <c:delete val="0"/>
        <c:axPos val="l"/>
        <c:majorGridlines>
          <c:spPr>
            <a:ln w="3506" cap="flat" cmpd="sng" algn="ctr">
              <a:solidFill>
                <a:schemeClr val="tx1"/>
              </a:solidFill>
              <a:prstDash val="solid"/>
              <a:round/>
            </a:ln>
            <a:effectLst/>
          </c:spPr>
        </c:majorGridlines>
        <c:numFmt formatCode="#\ ##0.0" sourceLinked="1"/>
        <c:majorTickMark val="out"/>
        <c:minorTickMark val="none"/>
        <c:tickLblPos val="nextTo"/>
        <c:spPr>
          <a:noFill/>
          <a:ln w="3506" cap="flat" cmpd="sng" algn="ctr">
            <a:solidFill>
              <a:schemeClr val="tx1"/>
            </a:solidFill>
            <a:prstDash val="solid"/>
            <a:round/>
          </a:ln>
          <a:effectLst/>
        </c:spPr>
        <c:txPr>
          <a:bodyPr rot="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crossAx val="445580664"/>
        <c:crosses val="autoZero"/>
        <c:crossBetween val="between"/>
      </c:valAx>
      <c:spPr>
        <a:noFill/>
        <a:ln w="25400">
          <a:noFill/>
        </a:ln>
        <a:effectLst/>
      </c:spPr>
    </c:plotArea>
    <c:legend>
      <c:legendPos val="r"/>
      <c:layout>
        <c:manualLayout>
          <c:xMode val="edge"/>
          <c:yMode val="edge"/>
          <c:x val="0.86721551799835983"/>
          <c:y val="0"/>
          <c:w val="0.1287892644096913"/>
          <c:h val="1"/>
        </c:manualLayout>
      </c:layout>
      <c:overlay val="0"/>
      <c:spPr>
        <a:noFill/>
        <a:ln w="3506">
          <a:noFill/>
          <a:prstDash val="solid"/>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Arial"/>
              <a:cs typeface="Times New Roman" panose="02020603050405020304" pitchFamily="18" charset="0"/>
            </a:defRPr>
          </a:pPr>
          <a:endParaRPr lang="ru-RU"/>
        </a:p>
      </c:txPr>
    </c:legend>
    <c:plotVisOnly val="1"/>
    <c:dispBlanksAs val="gap"/>
    <c:showDLblsOverMax val="0"/>
  </c:chart>
  <c:spPr>
    <a:noFill/>
    <a:ln w="6350" cap="flat" cmpd="sng" algn="ctr">
      <a:noFill/>
      <a:prstDash val="solid"/>
      <a:miter lim="800000"/>
    </a:ln>
    <a:effectLst/>
  </c:spPr>
  <c:txPr>
    <a:bodyPr/>
    <a:lstStyle/>
    <a:p>
      <a:pPr>
        <a:defRPr sz="2347" b="1" i="0" u="none" strike="noStrike" baseline="0">
          <a:solidFill>
            <a:schemeClr val="tx1"/>
          </a:solidFill>
          <a:latin typeface="Arial"/>
          <a:ea typeface="Arial"/>
          <a:cs typeface="Arial"/>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1" i="0" u="none" strike="noStrike" kern="1200" cap="small" spc="0" baseline="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defRPr>
            </a:pPr>
            <a:r>
              <a:rPr lang="ru-RU" sz="4000" b="1" cap="small" spc="0" baseline="0" dirty="0" smtClean="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PT Astra Serif" panose="020A0603040505020204" pitchFamily="18" charset="-52"/>
              </a:rPr>
              <a:t>2024 год</a:t>
            </a:r>
            <a:endParaRPr lang="ru-RU" sz="4000" b="1" cap="small" spc="0" baseline="0" dirty="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PT Astra Serif" panose="020A0603040505020204" pitchFamily="18" charset="-52"/>
            </a:endParaRPr>
          </a:p>
        </c:rich>
      </c:tx>
      <c:layout>
        <c:manualLayout>
          <c:xMode val="edge"/>
          <c:yMode val="edge"/>
          <c:x val="0.33914683905220727"/>
          <c:y val="2.3763741728440894E-3"/>
        </c:manualLayout>
      </c:layout>
      <c:overlay val="0"/>
      <c:spPr>
        <a:noFill/>
        <a:ln>
          <a:noFill/>
        </a:ln>
        <a:effectLst/>
      </c:spPr>
      <c:txPr>
        <a:bodyPr rot="0" spcFirstLastPara="1" vertOverflow="ellipsis" vert="horz" wrap="square" anchor="ctr" anchorCtr="1"/>
        <a:lstStyle/>
        <a:p>
          <a:pPr>
            <a:defRPr sz="4000" b="1" i="0" u="none" strike="noStrike" kern="1200" cap="small" spc="0" baseline="0">
              <a:ln w="9525">
                <a:solidFill>
                  <a:sysClr val="windowText" lastClr="000000"/>
                </a:solidFill>
                <a:prstDash val="solid"/>
              </a:ln>
              <a:solidFill>
                <a:sysClr val="windowText" lastClr="000000"/>
              </a:solidFill>
              <a:effectLst>
                <a:outerShdw blurRad="12700" dist="38100" dir="2700000" algn="tl" rotWithShape="0">
                  <a:schemeClr val="accent5">
                    <a:lumMod val="60000"/>
                    <a:lumOff val="40000"/>
                  </a:schemeClr>
                </a:outerShdw>
              </a:effectLst>
              <a:latin typeface="Times New Roman" panose="02020603050405020304" pitchFamily="18" charset="0"/>
              <a:ea typeface="+mn-ea"/>
              <a:cs typeface="Times New Roman" panose="02020603050405020304" pitchFamily="18" charset="0"/>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833908207499767E-3"/>
          <c:y val="0.26839435611133944"/>
          <c:w val="0.85818853822073859"/>
          <c:h val="0.68101221339627893"/>
        </c:manualLayout>
      </c:layout>
      <c:pie3DChart>
        <c:varyColors val="1"/>
        <c:ser>
          <c:idx val="0"/>
          <c:order val="0"/>
          <c:tx>
            <c:strRef>
              <c:f>Лист1!$B$1</c:f>
              <c:strCache>
                <c:ptCount val="1"/>
                <c:pt idx="0">
                  <c:v>Столбец1</c:v>
                </c:pt>
              </c:strCache>
            </c:strRef>
          </c:tx>
          <c:spPr>
            <a:scene3d>
              <a:camera prst="orthographicFront"/>
              <a:lightRig rig="threePt" dir="t"/>
            </a:scene3d>
            <a:sp3d prstMaterial="flat">
              <a:bevelT w="127000" h="127000"/>
              <a:bevelB w="127000" h="127000" prst="angle"/>
            </a:sp3d>
          </c:spPr>
          <c:explosion val="28"/>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1-A58D-40F2-875D-4323664410EC}"/>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3-A58D-40F2-875D-4323664410EC}"/>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5-A58D-40F2-875D-4323664410EC}"/>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7-A58D-40F2-875D-4323664410EC}"/>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prstMaterial="flat">
                <a:bevelT w="127000" h="127000"/>
                <a:bevelB w="127000" h="127000" prst="angle"/>
              </a:sp3d>
            </c:spPr>
            <c:extLst xmlns:c16r2="http://schemas.microsoft.com/office/drawing/2015/06/chart">
              <c:ext xmlns:c16="http://schemas.microsoft.com/office/drawing/2014/chart" uri="{C3380CC4-5D6E-409C-BE32-E72D297353CC}">
                <c16:uniqueId val="{00000009-A58D-40F2-875D-4323664410EC}"/>
              </c:ext>
            </c:extLst>
          </c:dPt>
          <c:dLbls>
            <c:dLbl>
              <c:idx val="0"/>
              <c:layout>
                <c:manualLayout>
                  <c:x val="-1.4574759112601093E-2"/>
                  <c:y val="-6.4358138547768468E-3"/>
                </c:manualLayout>
              </c:layout>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smtClean="0">
                        <a:latin typeface="PT Astra Serif" panose="020A0603040505020204" pitchFamily="18" charset="-52"/>
                      </a:rPr>
                      <a:t>5,0%</a:t>
                    </a:r>
                    <a:endParaRPr lang="en-US" dirty="0">
                      <a:latin typeface="PT Astra Serif" panose="020A0603040505020204" pitchFamily="18" charset="-52"/>
                    </a:endParaRPr>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4.4789355888339516E-2"/>
                      <c:h val="6.5104692954922341E-2"/>
                    </c:manualLayout>
                  </c15:layout>
                </c:ext>
              </c:extLst>
            </c:dLbl>
            <c:dLbl>
              <c:idx val="1"/>
              <c:layout>
                <c:manualLayout>
                  <c:x val="-6.1662883791322991E-3"/>
                  <c:y val="9.7824370592607623E-2"/>
                </c:manualLayout>
              </c:layout>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1EE59ED4-6278-47D2-9060-F9C4ED90A262}"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7.3546476752817808E-2"/>
                      <c:h val="0.10114525054167256"/>
                    </c:manualLayout>
                  </c15:layout>
                  <c15:dlblFieldTable/>
                  <c15:showDataLabelsRange val="0"/>
                </c:ext>
              </c:extLst>
            </c:dLbl>
            <c:dLbl>
              <c:idx val="2"/>
              <c:layout/>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F3E7C9DE-064E-42D2-ACD9-A5D495B559A4}"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Lst>
            </c:dLbl>
            <c:dLbl>
              <c:idx val="3"/>
              <c:layout/>
              <c:tx>
                <c:rich>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3634A4A3-F863-4364-97A1-A4FFC3AFA730}"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no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Lst>
            </c:dLbl>
            <c:dLbl>
              <c:idx val="4"/>
              <c:layout>
                <c:manualLayout>
                  <c:x val="0"/>
                  <c:y val="-3.3466232044839478E-2"/>
                </c:manualLayout>
              </c:layout>
              <c:tx>
                <c:rich>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fld id="{3FF8AD63-87A1-4767-B6B7-CE150C6EAB17}" type="PERCENTAGE">
                      <a:rPr lang="en-US">
                        <a:latin typeface="PT Astra Serif" panose="020A0603040505020204" pitchFamily="18" charset="-52"/>
                      </a:rPr>
                      <a:pPr>
                        <a:defRPr>
                          <a:solidFill>
                            <a:schemeClr val="tx1"/>
                          </a:solidFill>
                        </a:defRPr>
                      </a:pPr>
                      <a:t>[ПРОЦЕНТ]</a:t>
                    </a:fld>
                    <a:endParaRPr lang="ru-RU"/>
                  </a:p>
                </c:rich>
              </c:tx>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a:noFill/>
                    <a:ln>
                      <a:noFill/>
                    </a:ln>
                  </c15:spPr>
                  <c15:layout/>
                  <c15:dlblFieldTable/>
                  <c15:showDataLabelsRange val="0"/>
                </c:ext>
              </c:extLst>
            </c:dLbl>
            <c:numFmt formatCode="0.0%" sourceLinked="0"/>
            <c:spPr>
              <a:solidFill>
                <a:prstClr val="white"/>
              </a:solidFill>
              <a:ln>
                <a:solidFill>
                  <a:schemeClr val="bg1"/>
                </a:solidFill>
              </a:ln>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Лист1!$A$2:$A$6</c:f>
              <c:strCache>
                <c:ptCount val="5"/>
                <c:pt idx="0">
                  <c:v>Общегосударственные вопросы</c:v>
                </c:pt>
                <c:pt idx="1">
                  <c:v>Социально-культурная сфера</c:v>
                </c:pt>
                <c:pt idx="2">
                  <c:v>ЖКХ </c:v>
                </c:pt>
                <c:pt idx="3">
                  <c:v>Прочие расходы</c:v>
                </c:pt>
                <c:pt idx="4">
                  <c:v>Национальная экономика</c:v>
                </c:pt>
              </c:strCache>
            </c:strRef>
          </c:cat>
          <c:val>
            <c:numRef>
              <c:f>Лист1!$B$2:$B$6</c:f>
              <c:numCache>
                <c:formatCode>0.0000%</c:formatCode>
                <c:ptCount val="5"/>
                <c:pt idx="0">
                  <c:v>4.9412166092442616E-2</c:v>
                </c:pt>
                <c:pt idx="1">
                  <c:v>0.52834019419213385</c:v>
                </c:pt>
                <c:pt idx="2">
                  <c:v>0.17256085283457873</c:v>
                </c:pt>
                <c:pt idx="3">
                  <c:v>2.5244418094769343E-2</c:v>
                </c:pt>
                <c:pt idx="4">
                  <c:v>0.22444236878607543</c:v>
                </c:pt>
              </c:numCache>
            </c:numRef>
          </c:val>
          <c:extLst xmlns:c16r2="http://schemas.microsoft.com/office/drawing/2015/06/chart">
            <c:ext xmlns:c16="http://schemas.microsoft.com/office/drawing/2014/chart" uri="{C3380CC4-5D6E-409C-BE32-E72D297353CC}">
              <c16:uniqueId val="{0000000A-A58D-40F2-875D-4323664410EC}"/>
            </c:ext>
          </c:extLst>
        </c:ser>
        <c:dLbls>
          <c:dLblPos val="outEnd"/>
          <c:showLegendKey val="0"/>
          <c:showVal val="0"/>
          <c:showCatName val="0"/>
          <c:showSerName val="0"/>
          <c:showPercent val="0"/>
          <c:showBubbleSize val="0"/>
          <c:showLeaderLines val="0"/>
        </c:dLbls>
      </c:pie3DChart>
      <c:spPr>
        <a:noFill/>
        <a:ln>
          <a:noFill/>
        </a:ln>
        <a:effectLst/>
      </c:spPr>
    </c:plotArea>
    <c:legend>
      <c:legendPos val="r"/>
      <c:layout>
        <c:manualLayout>
          <c:xMode val="edge"/>
          <c:yMode val="edge"/>
          <c:x val="0.70142713446223426"/>
          <c:y val="0.16916769439545234"/>
          <c:w val="0.28664167924931028"/>
          <c:h val="0.5774659489143394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5"/>
      <c:rotY val="3"/>
      <c:rAngAx val="0"/>
    </c:view3D>
    <c:floor>
      <c:thickness val="0"/>
    </c:floor>
    <c:sideWall>
      <c:thickness val="0"/>
      <c:spPr>
        <a:noFill/>
        <a:ln w="25360">
          <a:noFill/>
        </a:ln>
      </c:spPr>
    </c:sideWall>
    <c:backWall>
      <c:thickness val="0"/>
      <c:spPr>
        <a:noFill/>
        <a:ln w="25360">
          <a:noFill/>
        </a:ln>
      </c:spPr>
    </c:backWall>
    <c:plotArea>
      <c:layout>
        <c:manualLayout>
          <c:layoutTarget val="inner"/>
          <c:xMode val="edge"/>
          <c:yMode val="edge"/>
          <c:x val="0.3284122171792016"/>
          <c:y val="0.17608491658716044"/>
          <c:w val="0.58444682811261184"/>
          <c:h val="0.49984569900705544"/>
        </c:manualLayout>
      </c:layout>
      <c:pie3DChart>
        <c:varyColors val="1"/>
        <c:ser>
          <c:idx val="0"/>
          <c:order val="0"/>
          <c:spPr>
            <a:solidFill>
              <a:schemeClr val="accent1"/>
            </a:solidFill>
            <a:ln w="11121">
              <a:solidFill>
                <a:schemeClr val="tx1"/>
              </a:solidFill>
              <a:prstDash val="solid"/>
            </a:ln>
            <a:scene3d>
              <a:camera prst="orthographicFront"/>
              <a:lightRig rig="threePt" dir="t"/>
            </a:scene3d>
            <a:sp3d>
              <a:bevelT w="101600" prst="riblet"/>
              <a:contourClr>
                <a:srgbClr val="000000"/>
              </a:contourClr>
            </a:sp3d>
          </c:spPr>
          <c:explosion val="22"/>
          <c:dPt>
            <c:idx val="0"/>
            <c:bubble3D val="0"/>
            <c:explosion val="0"/>
            <c:spPr>
              <a:solidFill>
                <a:schemeClr val="accent3">
                  <a:lumMod val="40000"/>
                  <a:lumOff val="60000"/>
                </a:schemeClr>
              </a:solidFill>
              <a:ln w="11121">
                <a:noFill/>
                <a:prstDash val="solid"/>
              </a:ln>
              <a:effectLst>
                <a:outerShdw dist="101600" dir="1080000" algn="ctr" rotWithShape="0">
                  <a:srgbClr val="000000">
                    <a:alpha val="43137"/>
                  </a:srgbClr>
                </a:outerShdw>
              </a:effectLst>
              <a:scene3d>
                <a:camera prst="orthographicFront"/>
                <a:lightRig rig="threePt" dir="t"/>
              </a:scene3d>
              <a:sp3d>
                <a:bevelT w="101600" prst="riblet"/>
                <a:bevelB w="101600" prst="riblet"/>
                <a:contourClr>
                  <a:srgbClr val="000000"/>
                </a:contourClr>
              </a:sp3d>
            </c:spPr>
            <c:extLst xmlns:c16r2="http://schemas.microsoft.com/office/drawing/2015/06/chart">
              <c:ext xmlns:c16="http://schemas.microsoft.com/office/drawing/2014/chart" uri="{C3380CC4-5D6E-409C-BE32-E72D297353CC}">
                <c16:uniqueId val="{00000001-6148-4D10-8F73-CD8CB751C8AF}"/>
              </c:ext>
            </c:extLst>
          </c:dPt>
          <c:dPt>
            <c:idx val="1"/>
            <c:bubble3D val="0"/>
            <c:spPr>
              <a:solidFill>
                <a:srgbClr val="FFFF00"/>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3-6148-4D10-8F73-CD8CB751C8AF}"/>
              </c:ext>
            </c:extLst>
          </c:dPt>
          <c:dPt>
            <c:idx val="2"/>
            <c:bubble3D val="0"/>
            <c:spPr>
              <a:solidFill>
                <a:schemeClr val="hlink"/>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5-6148-4D10-8F73-CD8CB751C8AF}"/>
              </c:ext>
            </c:extLst>
          </c:dPt>
          <c:dPt>
            <c:idx val="3"/>
            <c:bubble3D val="0"/>
            <c:spPr>
              <a:solidFill>
                <a:srgbClr val="FF0000"/>
              </a:solidFill>
              <a:ln w="11121">
                <a:no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7-6148-4D10-8F73-CD8CB751C8AF}"/>
              </c:ext>
            </c:extLst>
          </c:dPt>
          <c:dPt>
            <c:idx val="4"/>
            <c:bubble3D val="0"/>
            <c:spPr>
              <a:solidFill>
                <a:srgbClr val="EBB3DC"/>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9-6148-4D10-8F73-CD8CB751C8AF}"/>
              </c:ext>
            </c:extLst>
          </c:dPt>
          <c:dPt>
            <c:idx val="5"/>
            <c:bubble3D val="0"/>
            <c:spPr>
              <a:solidFill>
                <a:srgbClr val="7030A0"/>
              </a:solidFill>
              <a:ln w="11121" cap="sq">
                <a:solidFill>
                  <a:srgbClr val="FF0000">
                    <a:alpha val="88000"/>
                  </a:srgbClr>
                </a:solidFill>
                <a:prstDash val="lgDash"/>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B-6148-4D10-8F73-CD8CB751C8AF}"/>
              </c:ext>
            </c:extLst>
          </c:dPt>
          <c:dPt>
            <c:idx val="6"/>
            <c:bubble3D val="0"/>
            <c:spPr>
              <a:solidFill>
                <a:srgbClr val="0066CC"/>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D-6148-4D10-8F73-CD8CB751C8AF}"/>
              </c:ext>
            </c:extLst>
          </c:dPt>
          <c:dPt>
            <c:idx val="7"/>
            <c:bubble3D val="0"/>
            <c:spPr>
              <a:solidFill>
                <a:srgbClr val="00B0F0"/>
              </a:solidFill>
              <a:ln w="11121">
                <a:solidFill>
                  <a:schemeClr val="tx1"/>
                </a:solidFill>
                <a:prstDash val="solid"/>
              </a:ln>
              <a:scene3d>
                <a:camera prst="orthographicFront"/>
                <a:lightRig rig="threePt" dir="t"/>
              </a:scene3d>
              <a:sp3d>
                <a:bevelT w="101600" prst="riblet"/>
                <a:contourClr>
                  <a:srgbClr val="000000"/>
                </a:contourClr>
              </a:sp3d>
            </c:spPr>
            <c:extLst xmlns:c16r2="http://schemas.microsoft.com/office/drawing/2015/06/chart">
              <c:ext xmlns:c16="http://schemas.microsoft.com/office/drawing/2014/chart" uri="{C3380CC4-5D6E-409C-BE32-E72D297353CC}">
                <c16:uniqueId val="{0000000F-6148-4D10-8F73-CD8CB751C8AF}"/>
              </c:ext>
            </c:extLst>
          </c:dPt>
          <c:dPt>
            <c:idx val="8"/>
            <c:bubble3D val="0"/>
            <c:extLst xmlns:c16r2="http://schemas.microsoft.com/office/drawing/2015/06/chart">
              <c:ext xmlns:c16="http://schemas.microsoft.com/office/drawing/2014/chart" uri="{C3380CC4-5D6E-409C-BE32-E72D297353CC}">
                <c16:uniqueId val="{00000010-6148-4D10-8F73-CD8CB751C8AF}"/>
              </c:ext>
            </c:extLst>
          </c:dPt>
          <c:dLbls>
            <c:dLbl>
              <c:idx val="0"/>
              <c:layout>
                <c:manualLayout>
                  <c:x val="-3.9729428736398696E-2"/>
                  <c:y val="-8.4767390271577606E-2"/>
                </c:manualLayout>
              </c:layout>
              <c:tx>
                <c:rich>
                  <a:bodyPr/>
                  <a:lstStyle/>
                  <a:p>
                    <a:fld id="{89A26BE8-DF0B-406F-B1B9-71FF2E166940}"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1"/>
              <c:layout>
                <c:manualLayout>
                  <c:x val="5.3918510427969517E-2"/>
                  <c:y val="4.4876853673188138E-2"/>
                </c:manualLayout>
              </c:layout>
              <c:tx>
                <c:rich>
                  <a:bodyPr/>
                  <a:lstStyle/>
                  <a:p>
                    <a:fld id="{75EE9342-EFC4-4933-8B39-0E9CE7DE6070}"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2"/>
              <c:layout>
                <c:manualLayout>
                  <c:x val="1.9864714368199296E-2"/>
                  <c:y val="0"/>
                </c:manualLayout>
              </c:layout>
              <c:tx>
                <c:rich>
                  <a:bodyPr/>
                  <a:lstStyle/>
                  <a:p>
                    <a:fld id="{D48318BF-FB9B-4944-B5D8-8F493F9CFF1B}"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dLbl>
              <c:idx val="3"/>
              <c:layout>
                <c:manualLayout>
                  <c:x val="1.7026898029885006E-2"/>
                  <c:y val="4.4876853673188138E-2"/>
                </c:manualLayout>
              </c:layout>
              <c:tx>
                <c:rich>
                  <a:bodyPr/>
                  <a:lstStyle/>
                  <a:p>
                    <a:fld id="{039E48FC-80E4-43B4-B763-F90BB68EB1BA}" type="PERCENTAGE">
                      <a:rPr lang="en-US">
                        <a:latin typeface="PT Astra Serif" panose="020A0603040505020204" pitchFamily="18" charset="-52"/>
                        <a:ea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numFmt formatCode="0.0%" sourceLinked="0"/>
            <c:spPr>
              <a:solidFill>
                <a:prstClr val="white">
                  <a:alpha val="0"/>
                </a:prstClr>
              </a:solidFill>
              <a:ln>
                <a:solidFill>
                  <a:schemeClr val="bg1"/>
                </a:solidFill>
              </a:ln>
              <a:effectLst/>
            </c:spPr>
            <c:txPr>
              <a:bodyPr wrap="square" lIns="38100" tIns="19050" rIns="38100" bIns="19050" anchor="ctr">
                <a:spAutoFit/>
              </a:bodyPr>
              <a:lstStyle/>
              <a:p>
                <a:pPr>
                  <a:defRPr sz="900"/>
                </a:pPr>
                <a:endParaRPr lang="ru-RU"/>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4"/>
                <c:pt idx="0">
                  <c:v>образование
17040,6</c:v>
                </c:pt>
                <c:pt idx="1">
                  <c:v>культура
920,1</c:v>
                </c:pt>
                <c:pt idx="2">
                  <c:v>социальная политика
178,8</c:v>
                </c:pt>
                <c:pt idx="3">
                  <c:v>физическая культура и спорт 
753,1</c:v>
                </c:pt>
              </c:strCache>
            </c:strRef>
          </c:cat>
          <c:val>
            <c:numRef>
              <c:f>Sheet1!$C$2:$C$5</c:f>
              <c:numCache>
                <c:formatCode>#,##0.00</c:formatCode>
                <c:ptCount val="4"/>
                <c:pt idx="0">
                  <c:v>17040.599999999999</c:v>
                </c:pt>
                <c:pt idx="1">
                  <c:v>920.1</c:v>
                </c:pt>
                <c:pt idx="2">
                  <c:v>178.8</c:v>
                </c:pt>
                <c:pt idx="3">
                  <c:v>753.1</c:v>
                </c:pt>
              </c:numCache>
            </c:numRef>
          </c:val>
          <c:extLst xmlns:c16r2="http://schemas.microsoft.com/office/drawing/2015/06/chart">
            <c:ext xmlns:c16="http://schemas.microsoft.com/office/drawing/2014/chart" uri="{C3380CC4-5D6E-409C-BE32-E72D297353CC}">
              <c16:uniqueId val="{00000011-6148-4D10-8F73-CD8CB751C8AF}"/>
            </c:ext>
          </c:extLst>
        </c:ser>
        <c:dLbls>
          <c:dLblPos val="inEnd"/>
          <c:showLegendKey val="0"/>
          <c:showVal val="0"/>
          <c:showCatName val="0"/>
          <c:showSerName val="0"/>
          <c:showPercent val="0"/>
          <c:showBubbleSize val="0"/>
          <c:showLeaderLines val="0"/>
        </c:dLbls>
      </c:pie3DChart>
      <c:spPr>
        <a:scene3d>
          <a:camera prst="orthographicFront"/>
          <a:lightRig rig="threePt" dir="t"/>
        </a:scene3d>
        <a:sp3d>
          <a:bevelT w="139700" prst="cross"/>
        </a:sp3d>
      </c:spPr>
    </c:plotArea>
    <c:legend>
      <c:legendPos val="l"/>
      <c:layout>
        <c:manualLayout>
          <c:xMode val="edge"/>
          <c:yMode val="edge"/>
          <c:x val="2.0873848322400038E-3"/>
          <c:y val="0.22178063294947831"/>
          <c:w val="0.33798836587023895"/>
          <c:h val="0.36524576261204494"/>
        </c:manualLayout>
      </c:layout>
      <c:overlay val="0"/>
      <c:spPr>
        <a:noFill/>
      </c:spPr>
      <c:txPr>
        <a:bodyPr/>
        <a:lstStyle/>
        <a:p>
          <a:pPr rtl="0">
            <a:defRPr sz="1200" b="1">
              <a:latin typeface="Times New Roman" panose="02020603050405020304" pitchFamily="18" charset="0"/>
              <a:cs typeface="Times New Roman" panose="02020603050405020304" pitchFamily="18" charset="0"/>
            </a:defRPr>
          </a:pPr>
          <a:endParaRPr lang="ru-RU"/>
        </a:p>
      </c:txPr>
    </c:legend>
    <c:plotVisOnly val="1"/>
    <c:dispBlanksAs val="zero"/>
    <c:showDLblsOverMax val="0"/>
  </c:chart>
  <c:spPr>
    <a:noFill/>
    <a:ln>
      <a:noFill/>
    </a:ln>
  </c:spPr>
  <c:txPr>
    <a:bodyPr/>
    <a:lstStyle/>
    <a:p>
      <a:pPr>
        <a:defRPr sz="1772" b="1" i="0" u="none" strike="noStrike" baseline="0">
          <a:solidFill>
            <a:schemeClr val="tx1"/>
          </a:solidFill>
          <a:latin typeface="Arial"/>
          <a:ea typeface="Arial"/>
          <a:cs typeface="Arial"/>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836580598904E-2"/>
          <c:y val="2.2784197709195625E-2"/>
          <c:w val="0.44808568798286602"/>
          <c:h val="0.81397129749075858"/>
        </c:manualLayout>
      </c:layout>
      <c:pieChart>
        <c:varyColors val="1"/>
        <c:ser>
          <c:idx val="0"/>
          <c:order val="0"/>
          <c:spPr>
            <a:solidFill>
              <a:schemeClr val="accent1"/>
            </a:solidFill>
            <a:ln w="11881">
              <a:solidFill>
                <a:srgbClr val="0066CC"/>
              </a:solidFill>
              <a:prstDash val="solid"/>
            </a:ln>
            <a:scene3d>
              <a:camera prst="orthographicFront"/>
              <a:lightRig rig="threePt" dir="t"/>
            </a:scene3d>
            <a:sp3d>
              <a:bevelT w="114300" prst="artDeco"/>
              <a:bevelB w="114300" prst="artDeco"/>
            </a:sp3d>
          </c:spPr>
          <c:dPt>
            <c:idx val="0"/>
            <c:bubble3D val="0"/>
            <c:explosion val="7"/>
            <c:spPr>
              <a:solidFill>
                <a:schemeClr val="accent5">
                  <a:lumMod val="40000"/>
                  <a:lumOff val="60000"/>
                </a:schemeClr>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1-DF63-47AC-A517-77B548BBD40B}"/>
              </c:ext>
            </c:extLst>
          </c:dPt>
          <c:dPt>
            <c:idx val="1"/>
            <c:bubble3D val="0"/>
            <c:explosion val="4"/>
            <c:spPr>
              <a:solidFill>
                <a:srgbClr val="00B0F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3-DF63-47AC-A517-77B548BBD40B}"/>
              </c:ext>
            </c:extLst>
          </c:dPt>
          <c:dPt>
            <c:idx val="2"/>
            <c:bubble3D val="0"/>
            <c:explosion val="4"/>
            <c:spPr>
              <a:solidFill>
                <a:srgbClr val="92D05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5-DF63-47AC-A517-77B548BBD40B}"/>
              </c:ext>
            </c:extLst>
          </c:dPt>
          <c:dPt>
            <c:idx val="3"/>
            <c:bubble3D val="0"/>
            <c:explosion val="9"/>
            <c:spPr>
              <a:solidFill>
                <a:srgbClr val="FF0000"/>
              </a:solidFill>
              <a:ln w="11881">
                <a:solidFill>
                  <a:srgbClr val="0066CC"/>
                </a:solidFill>
                <a:prstDash val="solid"/>
              </a:ln>
              <a:scene3d>
                <a:camera prst="orthographicFront"/>
                <a:lightRig rig="threePt" dir="t"/>
              </a:scene3d>
              <a:sp3d>
                <a:bevelT w="114300" prst="artDeco"/>
                <a:bevelB w="114300" prst="artDeco"/>
              </a:sp3d>
            </c:spPr>
            <c:extLst xmlns:c16r2="http://schemas.microsoft.com/office/drawing/2015/06/chart">
              <c:ext xmlns:c16="http://schemas.microsoft.com/office/drawing/2014/chart" uri="{C3380CC4-5D6E-409C-BE32-E72D297353CC}">
                <c16:uniqueId val="{00000007-DF63-47AC-A517-77B548BBD40B}"/>
              </c:ext>
            </c:extLst>
          </c:dPt>
          <c:dLbls>
            <c:dLbl>
              <c:idx val="0"/>
              <c:layout>
                <c:manualLayout>
                  <c:x val="-0.10027134186364464"/>
                  <c:y val="-3.7861941322934779E-2"/>
                </c:manualLayout>
              </c:layout>
              <c:tx>
                <c:rich>
                  <a:bodyPr wrap="square" lIns="38100" tIns="19050" rIns="38100" bIns="19050" anchor="ctr">
                    <a:spAutoFit/>
                  </a:bodyPr>
                  <a:lstStyle/>
                  <a:p>
                    <a:pPr>
                      <a:defRPr/>
                    </a:pPr>
                    <a:fld id="{3EC4D188-A48F-43B2-9A94-F8E53DD69691}" type="CELLREF">
                      <a:rPr lang="en-US" smtClean="0">
                        <a:latin typeface="PT Astra Serif" panose="020A0603040505020204" pitchFamily="18" charset="-52"/>
                        <a:ea typeface="PT Astra Serif" panose="020A0603040505020204" pitchFamily="18" charset="-52"/>
                      </a:rPr>
                      <a:pPr>
                        <a:defRPr/>
                      </a:pPr>
                      <a:t>[ССЫЛКА НА ЯЧЕЙКУ]</a:t>
                    </a:fld>
                    <a:endParaRPr lang="ru-RU"/>
                  </a:p>
                </c:rich>
              </c:tx>
              <c:numFmt formatCode="0.0%" sourceLinked="0"/>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rect">
                      <a:avLst/>
                    </a:prstGeom>
                  </c15:spPr>
                  <c15:layout/>
                  <c15:dlblFieldTable>
                    <c15:dlblFTEntry>
                      <c15:txfldGUID>{3EC4D188-A48F-43B2-9A94-F8E53DD69691}</c15:txfldGUID>
                      <c15:f>Sheet1!$E$2</c15:f>
                      <c15:dlblFieldTableCache>
                        <c:ptCount val="1"/>
                        <c:pt idx="0">
                          <c:v>70,4%</c:v>
                        </c:pt>
                      </c15:dlblFieldTableCache>
                    </c15:dlblFTEntry>
                  </c15:dlblFieldTable>
                  <c15:showDataLabelsRange val="0"/>
                </c:ext>
              </c:extLst>
            </c:dLbl>
            <c:dLbl>
              <c:idx val="1"/>
              <c:layout>
                <c:manualLayout>
                  <c:x val="6.4353249255771933E-2"/>
                  <c:y val="-8.9491861308754778E-2"/>
                </c:manualLayout>
              </c:layout>
              <c:tx>
                <c:rich>
                  <a:bodyPr wrap="square" lIns="38100" tIns="19050" rIns="38100" bIns="19050" anchor="ctr">
                    <a:spAutoFit/>
                  </a:bodyPr>
                  <a:lstStyle/>
                  <a:p>
                    <a:pPr>
                      <a:defRPr/>
                    </a:pPr>
                    <a:r>
                      <a:rPr lang="en-US" dirty="0" smtClean="0">
                        <a:latin typeface="PT Astra Serif" panose="020A0603040505020204" pitchFamily="18" charset="-52"/>
                        <a:ea typeface="PT Astra Serif" panose="020A0603040505020204" pitchFamily="18" charset="-52"/>
                      </a:rPr>
                      <a:t>8,9%</a:t>
                    </a:r>
                    <a:endParaRPr lang="en-US" dirty="0">
                      <a:latin typeface="PT Astra Serif" panose="020A0603040505020204" pitchFamily="18" charset="-52"/>
                      <a:ea typeface="PT Astra Serif" panose="020A0603040505020204" pitchFamily="18" charset="-52"/>
                    </a:endParaRPr>
                  </a:p>
                </c:rich>
              </c:tx>
              <c:numFmt formatCode="0.0%" sourceLinked="0"/>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2"/>
              <c:layout>
                <c:manualLayout>
                  <c:x val="7.1836185215745432E-2"/>
                  <c:y val="4.4745930654377389E-2"/>
                </c:manualLayout>
              </c:layout>
              <c:tx>
                <c:rich>
                  <a:bodyPr wrap="square" lIns="38100" tIns="19050" rIns="38100" bIns="19050" anchor="ctr">
                    <a:spAutoFit/>
                  </a:bodyPr>
                  <a:lstStyle/>
                  <a:p>
                    <a:pPr>
                      <a:defRPr/>
                    </a:pPr>
                    <a:r>
                      <a:rPr lang="en-US" dirty="0" smtClean="0">
                        <a:latin typeface="PT Astra Serif" panose="020A0603040505020204" pitchFamily="18" charset="-52"/>
                        <a:ea typeface="PT Astra Serif" panose="020A0603040505020204" pitchFamily="18" charset="-52"/>
                      </a:rPr>
                      <a:t>18,4%</a:t>
                    </a:r>
                    <a:endParaRPr lang="en-US" dirty="0">
                      <a:latin typeface="PT Astra Serif" panose="020A0603040505020204" pitchFamily="18" charset="-52"/>
                      <a:ea typeface="PT Astra Serif" panose="020A0603040505020204" pitchFamily="18" charset="-52"/>
                    </a:endParaRPr>
                  </a:p>
                </c:rich>
              </c:tx>
              <c:numFmt formatCode="0.0%" sourceLinked="0"/>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dLbl>
              <c:idx val="3"/>
              <c:layout/>
              <c:tx>
                <c:rich>
                  <a:bodyPr wrap="square" lIns="38100" tIns="19050" rIns="38100" bIns="19050" anchor="ctr">
                    <a:noAutofit/>
                  </a:bodyPr>
                  <a:lstStyle/>
                  <a:p>
                    <a:pPr>
                      <a:defRPr/>
                    </a:pPr>
                    <a:r>
                      <a:rPr lang="en-US" dirty="0" smtClean="0">
                        <a:latin typeface="PT Astra Serif" panose="020A0603040505020204" pitchFamily="18" charset="-52"/>
                        <a:ea typeface="PT Astra Serif" panose="020A0603040505020204" pitchFamily="18" charset="-52"/>
                      </a:rPr>
                      <a:t>2,3%</a:t>
                    </a:r>
                    <a:endParaRPr lang="en-US" dirty="0">
                      <a:latin typeface="PT Astra Serif" panose="020A0603040505020204" pitchFamily="18" charset="-52"/>
                      <a:ea typeface="PT Astra Serif" panose="020A0603040505020204" pitchFamily="18" charset="-52"/>
                    </a:endParaRPr>
                  </a:p>
                </c:rich>
              </c:tx>
              <c:numFmt formatCode="0.0%" sourceLinked="0"/>
              <c:spPr>
                <a:noFill/>
                <a:ln>
                  <a:noFill/>
                </a:ln>
                <a:effectLst/>
              </c:spPr>
              <c:dLblPos val="outEnd"/>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15:layout/>
                </c:ext>
              </c:extLst>
            </c:dLbl>
            <c:numFmt formatCode="0.0%" sourceLinked="0"/>
            <c:spPr>
              <a:noFill/>
              <a:ln>
                <a:noFill/>
              </a:ln>
              <a:effectLst/>
            </c:sp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Sheet1!$A$2:$A$5</c:f>
              <c:strCache>
                <c:ptCount val="4"/>
                <c:pt idx="0">
                  <c:v>Благоустройство города
4587,2</c:v>
                </c:pt>
                <c:pt idx="1">
                  <c:v>Жилищное хозяйство
638,9</c:v>
                </c:pt>
                <c:pt idx="2">
                  <c:v>Коммунальное хозяйство 
791,3</c:v>
                </c:pt>
                <c:pt idx="3">
                  <c:v>Другие вопросы в области жилищно-коммунального хозяйства 153,1</c:v>
                </c:pt>
              </c:strCache>
            </c:strRef>
          </c:cat>
          <c:val>
            <c:numRef>
              <c:f>Sheet1!$B$2:$B$5</c:f>
              <c:numCache>
                <c:formatCode>#\ ##0.0</c:formatCode>
                <c:ptCount val="4"/>
                <c:pt idx="0">
                  <c:v>4587.2</c:v>
                </c:pt>
                <c:pt idx="1">
                  <c:v>638.9</c:v>
                </c:pt>
                <c:pt idx="2">
                  <c:v>791.3</c:v>
                </c:pt>
                <c:pt idx="3">
                  <c:v>153.1</c:v>
                </c:pt>
              </c:numCache>
            </c:numRef>
          </c:val>
          <c:extLst xmlns:c16r2="http://schemas.microsoft.com/office/drawing/2015/06/chart">
            <c:ext xmlns:c16="http://schemas.microsoft.com/office/drawing/2014/chart" uri="{C3380CC4-5D6E-409C-BE32-E72D297353CC}">
              <c16:uniqueId val="{00000008-DF63-47AC-A517-77B548BBD40B}"/>
            </c:ext>
          </c:extLst>
        </c:ser>
        <c:ser>
          <c:idx val="1"/>
          <c:order val="1"/>
          <c:dLbls>
            <c:spPr>
              <a:noFill/>
              <a:ln>
                <a:noFill/>
              </a:ln>
              <a:effectLst/>
            </c:spPr>
            <c:dLblPos val="inEnd"/>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Благоустройство города
4587,2</c:v>
                </c:pt>
                <c:pt idx="1">
                  <c:v>Жилищное хозяйство
638,9</c:v>
                </c:pt>
                <c:pt idx="2">
                  <c:v>Коммунальное хозяйство 
791,3</c:v>
                </c:pt>
                <c:pt idx="3">
                  <c:v>Другие вопросы в области жилищно-коммунального хозяйства 153,1</c:v>
                </c:pt>
              </c:strCache>
            </c:strRef>
          </c:cat>
          <c:val>
            <c:numRef>
              <c:f>Sheet1!$C$2:$C$5</c:f>
              <c:numCache>
                <c:formatCode>0.000%</c:formatCode>
                <c:ptCount val="4"/>
                <c:pt idx="0">
                  <c:v>0.74340815168949026</c:v>
                </c:pt>
                <c:pt idx="1">
                  <c:v>0.10354104205493882</c:v>
                </c:pt>
                <c:pt idx="2">
                  <c:v>0.12823920265780731</c:v>
                </c:pt>
                <c:pt idx="3">
                  <c:v>2.4811603597763552E-2</c:v>
                </c:pt>
              </c:numCache>
            </c:numRef>
          </c:val>
          <c:extLst xmlns:c16r2="http://schemas.microsoft.com/office/drawing/2015/06/chart">
            <c:ext xmlns:c16="http://schemas.microsoft.com/office/drawing/2014/chart" uri="{C3380CC4-5D6E-409C-BE32-E72D297353CC}">
              <c16:uniqueId val="{00000009-DF63-47AC-A517-77B548BBD40B}"/>
            </c:ext>
          </c:extLst>
        </c:ser>
        <c:dLbls>
          <c:showLegendKey val="0"/>
          <c:showVal val="0"/>
          <c:showCatName val="0"/>
          <c:showSerName val="0"/>
          <c:showPercent val="0"/>
          <c:showBubbleSize val="0"/>
          <c:showLeaderLines val="0"/>
        </c:dLbls>
        <c:firstSliceAng val="330"/>
      </c:pieChart>
      <c:spPr>
        <a:noFill/>
        <a:ln w="25363">
          <a:noFill/>
        </a:ln>
      </c:spPr>
    </c:plotArea>
    <c:legend>
      <c:legendPos val="r"/>
      <c:layout>
        <c:manualLayout>
          <c:xMode val="edge"/>
          <c:yMode val="edge"/>
          <c:x val="0.53110438471765287"/>
          <c:y val="1.8187350025299365E-2"/>
          <c:w val="0.40389070246974595"/>
          <c:h val="0.66840398344398455"/>
        </c:manualLayout>
      </c:layout>
      <c:overlay val="0"/>
      <c:txPr>
        <a:bodyPr/>
        <a:lstStyle/>
        <a:p>
          <a:pPr rtl="0">
            <a:defRPr/>
          </a:pPr>
          <a:endParaRPr lang="ru-RU"/>
        </a:p>
      </c:txPr>
    </c:legend>
    <c:plotVisOnly val="1"/>
    <c:dispBlanksAs val="zero"/>
    <c:showDLblsOverMax val="0"/>
  </c:chart>
  <c:spPr>
    <a:noFill/>
    <a:ln>
      <a:noFill/>
    </a:ln>
  </c:spPr>
  <c:txPr>
    <a:bodyPr/>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0"/>
    </c:view3D>
    <c:floor>
      <c:thickness val="0"/>
    </c:floor>
    <c:sideWall>
      <c:thickness val="0"/>
      <c:spPr>
        <a:noFill/>
        <a:ln>
          <a:noFill/>
        </a:ln>
        <a:effectLst/>
      </c:spPr>
    </c:sideWall>
    <c:backWall>
      <c:thickness val="0"/>
      <c:spPr>
        <a:noFill/>
        <a:ln>
          <a:noFill/>
        </a:ln>
        <a:effectLst/>
      </c:spPr>
    </c:backWall>
    <c:plotArea>
      <c:layout>
        <c:manualLayout>
          <c:layoutTarget val="inner"/>
          <c:xMode val="edge"/>
          <c:yMode val="edge"/>
          <c:x val="0.72285335772992465"/>
          <c:y val="8.2327692580664177E-2"/>
          <c:w val="0.22819870385863228"/>
          <c:h val="0.34280910944675363"/>
        </c:manualLayout>
      </c:layout>
      <c:pie3DChart>
        <c:varyColors val="1"/>
        <c:ser>
          <c:idx val="0"/>
          <c:order val="0"/>
          <c:dPt>
            <c:idx val="0"/>
            <c:bubble3D val="0"/>
            <c:explosion val="1"/>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D57-4E48-B260-39113D2E957B}"/>
              </c:ext>
            </c:extLst>
          </c:dPt>
          <c:dPt>
            <c:idx val="1"/>
            <c:bubble3D val="0"/>
            <c:explosion val="14"/>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3-CD57-4E48-B260-39113D2E957B}"/>
              </c:ext>
            </c:extLst>
          </c:dPt>
          <c:dPt>
            <c:idx val="2"/>
            <c:bubble3D val="0"/>
            <c:explosion val="11"/>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D57-4E48-B260-39113D2E957B}"/>
              </c:ext>
            </c:extLst>
          </c:dPt>
          <c:dPt>
            <c:idx val="3"/>
            <c:bubble3D val="0"/>
            <c:explosion val="18"/>
            <c:spPr>
              <a:solidFill>
                <a:srgbClr val="FF0000"/>
              </a:solidFill>
              <a:ln w="19050">
                <a:solidFill>
                  <a:schemeClr val="lt1"/>
                </a:solidFill>
              </a:ln>
              <a:effectLst/>
            </c:spPr>
            <c:extLst xmlns:c16r2="http://schemas.microsoft.com/office/drawing/2015/06/chart">
              <c:ext xmlns:c16="http://schemas.microsoft.com/office/drawing/2014/chart" uri="{C3380CC4-5D6E-409C-BE32-E72D297353CC}">
                <c16:uniqueId val="{00000007-CD57-4E48-B260-39113D2E957B}"/>
              </c:ext>
            </c:extLst>
          </c:dPt>
          <c:dPt>
            <c:idx val="4"/>
            <c:bubble3D val="0"/>
            <c:explosion val="9"/>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CD57-4E48-B260-39113D2E957B}"/>
              </c:ext>
            </c:extLst>
          </c:dPt>
          <c:dLbls>
            <c:dLbl>
              <c:idx val="2"/>
              <c:layout>
                <c:manualLayout>
                  <c:x val="-2.5600652796489254E-3"/>
                  <c:y val="7.89967659532647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1.7920456957541821E-2"/>
                  <c:y val="-5.924757446494862E-3"/>
                </c:manualLayout>
              </c:layout>
              <c:tx>
                <c:rich>
                  <a:bodyPr/>
                  <a:lstStyle/>
                  <a:p>
                    <a:r>
                      <a:rPr lang="en-US" dirty="0" smtClean="0">
                        <a:latin typeface="PT Astra Serif" panose="020A0603040505020204" pitchFamily="18" charset="-52"/>
                      </a:rPr>
                      <a:t>0,5%</a:t>
                    </a:r>
                    <a:endParaRPr lang="en-US" dirty="0">
                      <a:latin typeface="PT Astra Serif" panose="020A0603040505020204" pitchFamily="18" charset="-52"/>
                    </a:endParaRPr>
                  </a:p>
                </c:rich>
              </c:tx>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1.6640424317717405E-2"/>
                  <c:y val="-5.9247574464948525E-3"/>
                </c:manualLayout>
              </c:layout>
              <c:tx>
                <c:rich>
                  <a:bodyPr/>
                  <a:lstStyle/>
                  <a:p>
                    <a:fld id="{2145C145-6F14-4D5B-8AD0-5451A3433F8E}" type="PERCENTAGE">
                      <a:rPr lang="en-US">
                        <a:latin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c:ext xmlns:c15="http://schemas.microsoft.com/office/drawing/2012/chart" uri="{CE6537A1-D6FC-4f65-9D91-7224C49458BB}">
                  <c15:layout/>
                  <c15:dlblFieldTable/>
                  <c15:showDataLabelsRange val="0"/>
                </c:ext>
              </c:extLst>
            </c:dLbl>
            <c:numFmt formatCode="0.0%" sourceLinked="0"/>
            <c:spPr>
              <a:solidFill>
                <a:srgbClr val="F8F8F8"/>
              </a:solidFill>
              <a:ln>
                <a:noFill/>
              </a:ln>
              <a:effectLst/>
            </c:spPr>
            <c:txPr>
              <a:bodyPr wrap="square" lIns="38100" tIns="19050" rIns="38100" bIns="19050" anchor="ctr">
                <a:spAutoFit/>
              </a:bodyPr>
              <a:lstStyle/>
              <a:p>
                <a:pPr>
                  <a:defRPr b="1">
                    <a:latin typeface="PT Astra Serif" panose="020A0603040505020204" pitchFamily="18" charset="-52"/>
                    <a:ea typeface="PT Astra Serif" panose="020A0603040505020204" pitchFamily="18" charset="-52"/>
                  </a:defRPr>
                </a:pPr>
                <a:endParaRPr lang="ru-RU"/>
              </a:p>
            </c:txPr>
            <c:dLblPos val="outEnd"/>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c15:spPr>
                <c15:layout/>
              </c:ext>
            </c:extLst>
          </c:dLbls>
          <c:cat>
            <c:strRef>
              <c:f>Лист1!$A$2:$A$6</c:f>
              <c:strCache>
                <c:ptCount val="5"/>
                <c:pt idx="0">
                  <c:v>Ремонт и содержание автомобильных дорог, мостовых сооружений,  2137,6 млн. руб.</c:v>
                </c:pt>
                <c:pt idx="1">
                  <c:v>Строительство и реконструкция обьектов транспортной инфраструктуры, 2368,8 млн. руб.</c:v>
                </c:pt>
                <c:pt idx="2">
                  <c:v>Мероприятия в области транспорта, 3002,7 млн. руб.</c:v>
                </c:pt>
                <c:pt idx="3">
                  <c:v>Ремонт муниципальных дорог в рамках проектов "Народный бюджет" и "Наш город", 35,9 млн. руб.</c:v>
                </c:pt>
                <c:pt idx="4">
                  <c:v>Другие расходы, 480,7 млн. руб.</c:v>
                </c:pt>
              </c:strCache>
            </c:strRef>
          </c:cat>
          <c:val>
            <c:numRef>
              <c:f>Лист1!$B$2:$B$6</c:f>
              <c:numCache>
                <c:formatCode>#\ ##0.0000</c:formatCode>
                <c:ptCount val="5"/>
                <c:pt idx="0">
                  <c:v>2137.6</c:v>
                </c:pt>
                <c:pt idx="1">
                  <c:v>2368.8000000000002</c:v>
                </c:pt>
                <c:pt idx="2">
                  <c:v>3002.7</c:v>
                </c:pt>
                <c:pt idx="3">
                  <c:v>35.9</c:v>
                </c:pt>
                <c:pt idx="4">
                  <c:v>480.7</c:v>
                </c:pt>
              </c:numCache>
            </c:numRef>
          </c:val>
          <c:extLst xmlns:c16r2="http://schemas.microsoft.com/office/drawing/2015/06/chart">
            <c:ext xmlns:c16="http://schemas.microsoft.com/office/drawing/2014/chart" uri="{C3380CC4-5D6E-409C-BE32-E72D297353CC}">
              <c16:uniqueId val="{0000000A-CD57-4E48-B260-39113D2E957B}"/>
            </c:ext>
          </c:extLst>
        </c:ser>
        <c:dLbls>
          <c:dLblPos val="outEnd"/>
          <c:showLegendKey val="0"/>
          <c:showVal val="0"/>
          <c:showCatName val="0"/>
          <c:showSerName val="0"/>
          <c:showPercent val="0"/>
          <c:showBubbleSize val="0"/>
          <c:showLeaderLines val="0"/>
        </c:dLbls>
      </c:pie3DChart>
    </c:plotArea>
    <c:legend>
      <c:legendPos val="b"/>
      <c:legendEntry>
        <c:idx val="0"/>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1"/>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2"/>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3"/>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egendEntry>
        <c:idx val="4"/>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Entry>
      <c:layout>
        <c:manualLayout>
          <c:xMode val="edge"/>
          <c:yMode val="edge"/>
          <c:x val="0.20269532230973444"/>
          <c:y val="6.8021347165438978E-2"/>
          <c:w val="0.4424974167645408"/>
          <c:h val="0.81981304202394689"/>
        </c:manualLayout>
      </c:layout>
      <c:overlay val="0"/>
      <c:spPr>
        <a:noFill/>
        <a:ln>
          <a:noFill/>
        </a:ln>
        <a:effectLst/>
      </c:spPr>
      <c:txPr>
        <a:bodyPr rot="0" spcFirstLastPara="1" vertOverflow="ellipsis" vert="horz" wrap="square" anchor="ctr" anchorCtr="1"/>
        <a:lstStyle/>
        <a:p>
          <a:pPr rtl="0">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a:scene3d>
      <a:camera prst="orthographicFront"/>
      <a:lightRig rig="threePt" dir="t"/>
    </a:scene3d>
    <a:sp3d>
      <a:bevelT h="6350"/>
    </a:sp3d>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0"/>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9.6959187053394957E-2"/>
          <c:y val="1.8156771514797776E-2"/>
          <c:w val="0.88721916573590376"/>
          <c:h val="0.81690750635419462"/>
        </c:manualLayout>
      </c:layout>
      <c:bar3DChart>
        <c:barDir val="col"/>
        <c:grouping val="clustered"/>
        <c:varyColors val="0"/>
        <c:ser>
          <c:idx val="0"/>
          <c:order val="0"/>
          <c:tx>
            <c:strRef>
              <c:f>'слайд № 2публ. сл.15-17'!$E$5</c:f>
              <c:strCache>
                <c:ptCount val="1"/>
                <c:pt idx="0">
                  <c:v>2021 год</c:v>
                </c:pt>
              </c:strCache>
            </c:strRef>
          </c:tx>
          <c:spPr>
            <a:solidFill>
              <a:srgbClr val="4472C4">
                <a:lumMod val="60000"/>
                <a:lumOff val="40000"/>
              </a:srgbClr>
            </a:solidFill>
            <a:ln w="25400">
              <a:noFill/>
            </a:ln>
            <a:scene3d>
              <a:camera prst="orthographicFront"/>
              <a:lightRig rig="threePt" dir="t"/>
            </a:scene3d>
            <a:sp3d>
              <a:bevelT w="209550" prst="angle"/>
            </a:sp3d>
          </c:spPr>
          <c:invertIfNegative val="0"/>
          <c:dLbls>
            <c:dLbl>
              <c:idx val="0"/>
              <c:layout>
                <c:manualLayout>
                  <c:x val="2.1580686457220385E-2"/>
                  <c:y val="-3.4209523791792927E-3"/>
                </c:manualLayout>
              </c:layout>
              <c:tx>
                <c:rich>
                  <a:bodyPr/>
                  <a:lstStyle/>
                  <a:p>
                    <a:fld id="{0EACAB70-C9F4-41C1-9BAB-34F526C9096B}" type="VALUE">
                      <a:rPr lang="en-US">
                        <a:latin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D47-484A-818B-D494F031B968}"/>
                </c:ex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сл.15-17'!$E$6</c:f>
              <c:numCache>
                <c:formatCode>#\ ##0.0</c:formatCode>
                <c:ptCount val="1"/>
                <c:pt idx="0">
                  <c:v>5557</c:v>
                </c:pt>
              </c:numCache>
            </c:numRef>
          </c:val>
          <c:shape val="cylinder"/>
          <c:extLst xmlns:c16r2="http://schemas.microsoft.com/office/drawing/2015/06/chart">
            <c:ext xmlns:c16="http://schemas.microsoft.com/office/drawing/2014/chart" uri="{C3380CC4-5D6E-409C-BE32-E72D297353CC}">
              <c16:uniqueId val="{00000001-CD47-484A-818B-D494F031B968}"/>
            </c:ext>
          </c:extLst>
        </c:ser>
        <c:ser>
          <c:idx val="2"/>
          <c:order val="1"/>
          <c:tx>
            <c:strRef>
              <c:f>'слайд № 2публ. сл.15-17'!$F$5</c:f>
              <c:strCache>
                <c:ptCount val="1"/>
                <c:pt idx="0">
                  <c:v>2022 год</c:v>
                </c:pt>
              </c:strCache>
            </c:strRef>
          </c:tx>
          <c:spPr>
            <a:solidFill>
              <a:srgbClr val="AC75D5"/>
            </a:solidFill>
            <a:ln>
              <a:solidFill>
                <a:srgbClr val="70AD47">
                  <a:lumMod val="60000"/>
                  <a:lumOff val="40000"/>
                </a:srgbClr>
              </a:solidFill>
            </a:ln>
            <a:effectLst/>
            <a:scene3d>
              <a:camera prst="orthographicFront"/>
              <a:lightRig rig="threePt" dir="t"/>
            </a:scene3d>
            <a:sp3d>
              <a:bevelT w="209550" h="139700" prst="divot"/>
              <a:bevelB/>
            </a:sp3d>
          </c:spPr>
          <c:invertIfNegative val="0"/>
          <c:dLbls>
            <c:dLbl>
              <c:idx val="0"/>
              <c:layout>
                <c:manualLayout>
                  <c:x val="1.5901558442162334E-2"/>
                  <c:y val="-4.6543569784752282E-4"/>
                </c:manualLayout>
              </c:layout>
              <c:tx>
                <c:rich>
                  <a:bodyPr/>
                  <a:lstStyle/>
                  <a:p>
                    <a:fld id="{A82B5F92-9BD7-49B2-9284-6E00131D5792}" type="VALUE">
                      <a:rPr lang="en-US">
                        <a:latin typeface="PT Astra Serif" panose="020A0603040505020204" pitchFamily="18" charset="-52"/>
                      </a:rPr>
                      <a:pPr/>
                      <a:t>[ЗНАЧЕНИЕ]</a:t>
                    </a:fld>
                    <a:endParaRPr lang="ru-RU"/>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47-484A-818B-D494F031B968}"/>
                </c:ext>
                <c:ext xmlns:c15="http://schemas.microsoft.com/office/drawing/2012/chart" uri="{CE6537A1-D6FC-4f65-9D91-7224C49458BB}">
                  <c15:layout/>
                  <c15:dlblFieldTable/>
                  <c15:showDataLabelsRange val="0"/>
                </c:ext>
              </c:extLst>
            </c:dLbl>
            <c:spPr>
              <a:noFill/>
              <a:ln w="25400">
                <a:noFill/>
              </a:ln>
            </c:spPr>
            <c:txPr>
              <a:bodyPr wrap="square" lIns="38100" tIns="19050" rIns="38100" bIns="19050" anchor="ctr" anchorCtr="0">
                <a:spAutoFit/>
              </a:bodyPr>
              <a:lstStyle/>
              <a:p>
                <a:pPr algn="ctr">
                  <a:defRPr lang="ru-RU" sz="1400" b="1" i="0" u="none" strike="noStrike" kern="1200" baseline="0">
                    <a:solidFill>
                      <a:srgbClr val="000000"/>
                    </a:solidFill>
                    <a:latin typeface="Times New Roman" panose="02020603050405020304" pitchFamily="18" charset="0"/>
                    <a:ea typeface="Calibri"/>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'слайд № 2публ. сл.15-17'!$F$6</c:f>
              <c:numCache>
                <c:formatCode>#\ ##0.0</c:formatCode>
                <c:ptCount val="1"/>
                <c:pt idx="0">
                  <c:v>5891.9</c:v>
                </c:pt>
              </c:numCache>
            </c:numRef>
          </c:val>
          <c:shape val="cylinder"/>
          <c:extLst xmlns:c16r2="http://schemas.microsoft.com/office/drawing/2015/06/chart">
            <c:ext xmlns:c16="http://schemas.microsoft.com/office/drawing/2014/chart" uri="{C3380CC4-5D6E-409C-BE32-E72D297353CC}">
              <c16:uniqueId val="{00000003-CD47-484A-818B-D494F031B968}"/>
            </c:ext>
          </c:extLst>
        </c:ser>
        <c:ser>
          <c:idx val="3"/>
          <c:order val="2"/>
          <c:tx>
            <c:strRef>
              <c:f>'слайд № 2публ. сл.15-17'!$G$5</c:f>
              <c:strCache>
                <c:ptCount val="1"/>
                <c:pt idx="0">
                  <c:v>2023 год</c:v>
                </c:pt>
              </c:strCache>
            </c:strRef>
          </c:tx>
          <c:spPr>
            <a:solidFill>
              <a:srgbClr val="4472C4">
                <a:lumMod val="75000"/>
              </a:srgbClr>
            </a:solidFill>
            <a:ln w="25400" cmpd="sng">
              <a:solidFill>
                <a:srgbClr val="4472C4">
                  <a:lumMod val="75000"/>
                </a:srgbClr>
              </a:solidFill>
            </a:ln>
            <a:scene3d>
              <a:camera prst="orthographicFront"/>
              <a:lightRig rig="threePt" dir="t"/>
            </a:scene3d>
            <a:sp3d>
              <a:bevelT/>
            </a:sp3d>
          </c:spPr>
          <c:invertIfNegative val="0"/>
          <c:dPt>
            <c:idx val="0"/>
            <c:invertIfNegative val="0"/>
            <c:bubble3D val="0"/>
            <c:spPr>
              <a:solidFill>
                <a:srgbClr val="00B0F0"/>
              </a:solidFill>
              <a:ln w="25400" cmpd="sng">
                <a:solidFill>
                  <a:srgbClr val="4472C4">
                    <a:lumMod val="75000"/>
                  </a:srgbClr>
                </a:solidFill>
              </a:ln>
              <a:scene3d>
                <a:camera prst="orthographicFront"/>
                <a:lightRig rig="threePt" dir="t"/>
              </a:scene3d>
              <a:sp3d>
                <a:bevelT/>
              </a:sp3d>
            </c:spPr>
          </c:dPt>
          <c:dLbls>
            <c:dLbl>
              <c:idx val="0"/>
              <c:layout>
                <c:manualLayout>
                  <c:x val="2.2716512060231942E-2"/>
                  <c:y val="1.1090634526159698E-2"/>
                </c:manualLayout>
              </c:layout>
              <c:tx>
                <c:rich>
                  <a:bodyPr wrap="square" lIns="38100" tIns="19050" rIns="38100" bIns="19050" anchor="ctr">
                    <a:spAutoFit/>
                  </a:bodyPr>
                  <a:lstStyle/>
                  <a:p>
                    <a:pPr>
                      <a:defRPr sz="1400" b="1">
                        <a:latin typeface="Times New Roman" panose="02020603050405020304" pitchFamily="18" charset="0"/>
                        <a:cs typeface="Times New Roman" panose="02020603050405020304" pitchFamily="18" charset="0"/>
                      </a:defRPr>
                    </a:pPr>
                    <a:fld id="{CBBBB679-CC2B-4526-9934-A0B78F4FA38E}" type="VALUE">
                      <a:rPr lang="en-US">
                        <a:latin typeface="PT Astra Serif" panose="020A0603040505020204" pitchFamily="18" charset="-52"/>
                      </a:rPr>
                      <a:pPr>
                        <a:defRPr sz="1400" b="1">
                          <a:latin typeface="Times New Roman" panose="02020603050405020304" pitchFamily="18" charset="0"/>
                          <a:cs typeface="Times New Roman" panose="02020603050405020304" pitchFamily="18" charset="0"/>
                        </a:defRPr>
                      </a:pPr>
                      <a:t>[ЗНАЧЕНИЕ]</a:t>
                    </a:fld>
                    <a:endParaRPr lang="ru-RU"/>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D47-484A-818B-D494F031B968}"/>
                </c:ex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400" b="1"/>
                </a:pPr>
                <a:endParaRPr lang="ru-RU"/>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val>
            <c:numRef>
              <c:f>'слайд № 2публ. сл.15-17'!$G$6</c:f>
              <c:numCache>
                <c:formatCode>#\ ##0.0</c:formatCode>
                <c:ptCount val="1"/>
                <c:pt idx="0">
                  <c:v>6518.4</c:v>
                </c:pt>
              </c:numCache>
            </c:numRef>
          </c:val>
          <c:shape val="cylinder"/>
          <c:extLst xmlns:c16r2="http://schemas.microsoft.com/office/drawing/2015/06/chart">
            <c:ext xmlns:c16="http://schemas.microsoft.com/office/drawing/2014/chart" uri="{C3380CC4-5D6E-409C-BE32-E72D297353CC}">
              <c16:uniqueId val="{00000005-CD47-484A-818B-D494F031B968}"/>
            </c:ext>
          </c:extLst>
        </c:ser>
        <c:ser>
          <c:idx val="1"/>
          <c:order val="3"/>
          <c:tx>
            <c:strRef>
              <c:f>'слайд № 2публ. сл.15-17'!$H$5</c:f>
              <c:strCache>
                <c:ptCount val="1"/>
                <c:pt idx="0">
                  <c:v>2024 год</c:v>
                </c:pt>
              </c:strCache>
            </c:strRef>
          </c:tx>
          <c:spPr>
            <a:solidFill>
              <a:srgbClr val="70AD47">
                <a:lumMod val="40000"/>
                <a:lumOff val="60000"/>
              </a:srgbClr>
            </a:solidFill>
            <a:scene3d>
              <a:camera prst="orthographicFront"/>
              <a:lightRig rig="threePt" dir="t"/>
            </a:scene3d>
            <a:sp3d>
              <a:bevelT/>
              <a:bevelB/>
            </a:sp3d>
          </c:spPr>
          <c:invertIfNegative val="0"/>
          <c:dLbls>
            <c:dLbl>
              <c:idx val="0"/>
              <c:layout>
                <c:manualLayout>
                  <c:x val="2.2716512060232025E-2"/>
                  <c:y val="5.9110333626635394E-3"/>
                </c:manualLayout>
              </c:layout>
              <c:tx>
                <c:rich>
                  <a:bodyPr/>
                  <a:lstStyle/>
                  <a:p>
                    <a:fld id="{5DB367D6-C50C-4886-86F2-954E0B436039}" type="VALUE">
                      <a:rPr lang="en-US">
                        <a:latin typeface="PT Astra Serif" panose="020A0603040505020204" pitchFamily="18" charset="-52"/>
                      </a:rPr>
                      <a:pPr/>
                      <a:t>[ЗНАЧЕНИЕ]</a:t>
                    </a:fld>
                    <a:endParaRPr lang="ru-RU"/>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wrap="square" lIns="38100" tIns="19050" rIns="38100" bIns="19050" anchor="ctr">
                <a:spAutoFit/>
              </a:bodyPr>
              <a:lstStyle/>
              <a:p>
                <a:pPr>
                  <a:defRPr sz="1400" b="1">
                    <a:latin typeface="PT Astra Serif" panose="020A0603040505020204" pitchFamily="18" charset="-52"/>
                    <a:ea typeface="PT Astra Serif" panose="020A0603040505020204" pitchFamily="18" charset="-52"/>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'слайд № 2публ. сл.15-17'!$H$6</c:f>
              <c:numCache>
                <c:formatCode>#\ ##0.0</c:formatCode>
                <c:ptCount val="1"/>
                <c:pt idx="0">
                  <c:v>7108.9</c:v>
                </c:pt>
              </c:numCache>
            </c:numRef>
          </c:val>
          <c:extLst xmlns:c16r2="http://schemas.microsoft.com/office/drawing/2015/06/chart">
            <c:ext xmlns:c16="http://schemas.microsoft.com/office/drawing/2014/chart" uri="{C3380CC4-5D6E-409C-BE32-E72D297353CC}">
              <c16:uniqueId val="{00000007-CD47-484A-818B-D494F031B968}"/>
            </c:ext>
          </c:extLst>
        </c:ser>
        <c:dLbls>
          <c:showLegendKey val="0"/>
          <c:showVal val="0"/>
          <c:showCatName val="0"/>
          <c:showSerName val="0"/>
          <c:showPercent val="0"/>
          <c:showBubbleSize val="0"/>
        </c:dLbls>
        <c:gapWidth val="219"/>
        <c:shape val="box"/>
        <c:axId val="443826848"/>
        <c:axId val="444851560"/>
        <c:axId val="0"/>
      </c:bar3DChart>
      <c:catAx>
        <c:axId val="443826848"/>
        <c:scaling>
          <c:orientation val="minMax"/>
        </c:scaling>
        <c:delete val="1"/>
        <c:axPos val="b"/>
        <c:numFmt formatCode="General" sourceLinked="1"/>
        <c:majorTickMark val="none"/>
        <c:minorTickMark val="none"/>
        <c:tickLblPos val="low"/>
        <c:crossAx val="444851560"/>
        <c:crosses val="autoZero"/>
        <c:auto val="1"/>
        <c:lblAlgn val="ctr"/>
        <c:lblOffset val="100"/>
        <c:noMultiLvlLbl val="0"/>
      </c:catAx>
      <c:valAx>
        <c:axId val="444851560"/>
        <c:scaling>
          <c:orientation val="minMax"/>
          <c:max val="7000"/>
          <c:min val="0"/>
        </c:scaling>
        <c:delete val="0"/>
        <c:axPos val="l"/>
        <c:majorGridlines>
          <c:spPr>
            <a:ln w="9525" cap="flat" cmpd="sng" algn="ctr">
              <a:solidFill>
                <a:schemeClr val="tx1">
                  <a:lumMod val="15000"/>
                  <a:lumOff val="85000"/>
                </a:schemeClr>
              </a:solidFill>
              <a:round/>
            </a:ln>
            <a:effectLst>
              <a:outerShdw blurRad="76200" dist="12700" dir="8100000" sy="-23000" kx="800400" algn="br" rotWithShape="0">
                <a:prstClr val="black">
                  <a:alpha val="20000"/>
                </a:prstClr>
              </a:outerShdw>
            </a:effectLst>
          </c:spPr>
        </c:majorGridlines>
        <c:numFmt formatCode="#\ ##0.0" sourceLinked="1"/>
        <c:majorTickMark val="none"/>
        <c:minorTickMark val="none"/>
        <c:tickLblPos val="nextTo"/>
        <c:spPr>
          <a:noFill/>
          <a:ln>
            <a:noFill/>
          </a:ln>
          <a:effectLst>
            <a:outerShdw blurRad="50800" dist="50800" dir="5400000" algn="ctr" rotWithShape="0">
              <a:schemeClr val="bg2"/>
            </a:outerShdw>
          </a:effectLst>
        </c:spPr>
        <c:txPr>
          <a:bodyPr rot="0" vert="horz"/>
          <a:lstStyle/>
          <a:p>
            <a:pPr>
              <a:defRPr sz="1400" b="1" i="0" u="none" strike="noStrike" baseline="0">
                <a:solidFill>
                  <a:srgbClr val="000000"/>
                </a:solidFill>
                <a:latin typeface="Times New Roman"/>
                <a:ea typeface="Times New Roman"/>
                <a:cs typeface="Times New Roman"/>
              </a:defRPr>
            </a:pPr>
            <a:endParaRPr lang="ru-RU"/>
          </a:p>
        </c:txPr>
        <c:crossAx val="443826848"/>
        <c:crosses val="autoZero"/>
        <c:crossBetween val="between"/>
        <c:majorUnit val="1000"/>
      </c:valAx>
    </c:plotArea>
    <c:legend>
      <c:legendPos val="b"/>
      <c:layout>
        <c:manualLayout>
          <c:xMode val="edge"/>
          <c:yMode val="edge"/>
          <c:x val="0.27941309834085393"/>
          <c:y val="0.92178484076674649"/>
          <c:w val="0.47372915871812332"/>
          <c:h val="6.8182231684804126E-2"/>
        </c:manualLayout>
      </c:layout>
      <c:overlay val="0"/>
      <c:spPr>
        <a:noFill/>
        <a:ln w="25400">
          <a:noFill/>
        </a:ln>
      </c:spPr>
      <c:txPr>
        <a:bodyPr/>
        <a:lstStyle/>
        <a:p>
          <a:pPr>
            <a:defRPr sz="1400" b="1" i="0" u="none" strike="noStrike" baseline="0">
              <a:solidFill>
                <a:srgbClr val="000000"/>
              </a:solidFill>
              <a:latin typeface="Times New Roman"/>
              <a:ea typeface="Times New Roman"/>
              <a:cs typeface="Times New Roman"/>
            </a:defRPr>
          </a:pPr>
          <a:endParaRPr lang="ru-RU"/>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000" b="0" i="0" u="none" strike="noStrike" baseline="0">
          <a:solidFill>
            <a:srgbClr val="000000"/>
          </a:solidFill>
          <a:latin typeface="Calibri"/>
          <a:ea typeface="Calibri"/>
          <a:cs typeface="Calibri"/>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3470144846424264E-2"/>
          <c:y val="8.3025991114129408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843433305815687E-3"/>
          <c:y val="8.7680213204878774E-2"/>
          <c:w val="0.9665298551535757"/>
          <c:h val="0.69715111199402868"/>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sz="2000" dirty="0" smtClean="0">
                <a:solidFill>
                  <a:schemeClr val="tx1"/>
                </a:solidFill>
                <a:latin typeface="PT Astra Serif" panose="020A0603040505020204" pitchFamily="18" charset="-52"/>
                <a:cs typeface="Times New Roman" panose="02020603050405020304" pitchFamily="18" charset="0"/>
              </a:rPr>
              <a:t>19 758,0</a:t>
            </a:r>
            <a:endParaRPr lang="en-US" sz="2000" dirty="0">
              <a:solidFill>
                <a:schemeClr val="tx1"/>
              </a:solidFill>
              <a:latin typeface="PT Astra Serif" panose="020A0603040505020204" pitchFamily="18" charset="-52"/>
              <a:cs typeface="Times New Roman" panose="02020603050405020304" pitchFamily="18" charset="0"/>
            </a:endParaRPr>
          </a:p>
        </c:rich>
      </c:tx>
      <c:layout/>
      <c:overlay val="0"/>
      <c:spPr>
        <a:solidFill>
          <a:schemeClr val="accent6">
            <a:lumMod val="40000"/>
            <a:lumOff val="60000"/>
          </a:schemeClr>
        </a:solid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pieChart>
        <c:varyColors val="1"/>
        <c:ser>
          <c:idx val="0"/>
          <c:order val="0"/>
          <c:tx>
            <c:strRef>
              <c:f>Лист1!$B$1</c:f>
              <c:strCache>
                <c:ptCount val="1"/>
                <c:pt idx="0">
                  <c:v>2021</c:v>
                </c:pt>
              </c:strCache>
            </c:strRef>
          </c:tx>
          <c:spPr>
            <a:scene3d>
              <a:camera prst="orthographicFront"/>
              <a:lightRig rig="brightRoom" dir="t"/>
            </a:scene3d>
            <a:sp3d prstMaterial="flat">
              <a:bevelT w="6985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1-D813-4328-B55F-48DDE9F2A101}"/>
              </c:ext>
            </c:extLst>
          </c:dPt>
          <c:dPt>
            <c:idx val="1"/>
            <c:bubble3D val="0"/>
            <c:spPr>
              <a:solidFill>
                <a:schemeClr val="accent2"/>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3-D813-4328-B55F-48DDE9F2A101}"/>
              </c:ext>
            </c:extLst>
          </c:dPt>
          <c:dPt>
            <c:idx val="2"/>
            <c:bubble3D val="0"/>
            <c:spPr>
              <a:solidFill>
                <a:schemeClr val="accent3"/>
              </a:solidFill>
              <a:ln>
                <a:noFill/>
              </a:ln>
              <a:effectLst/>
              <a:scene3d>
                <a:camera prst="orthographicFront"/>
                <a:lightRig rig="brightRoom" dir="t"/>
              </a:scene3d>
              <a:sp3d prstMaterial="flat">
                <a:bevelT w="69850" h="101600" prst="riblet"/>
                <a:contourClr>
                  <a:srgbClr val="000000"/>
                </a:contourClr>
              </a:sp3d>
            </c:spPr>
            <c:extLst xmlns:c16r2="http://schemas.microsoft.com/office/drawing/2015/06/chart">
              <c:ext xmlns:c16="http://schemas.microsoft.com/office/drawing/2014/chart" uri="{C3380CC4-5D6E-409C-BE32-E72D297353CC}">
                <c16:uniqueId val="{00000005-D813-4328-B55F-48DDE9F2A101}"/>
              </c:ext>
            </c:extLst>
          </c:dPt>
          <c:dLbls>
            <c:dLbl>
              <c:idx val="1"/>
              <c:layout>
                <c:manualLayout>
                  <c:x val="-8.8361855481440318E-3"/>
                  <c:y val="-8.7558044628856024E-2"/>
                </c:manualLayout>
              </c:layout>
              <c:tx>
                <c:rich>
                  <a:bodyPr/>
                  <a:lstStyle/>
                  <a:p>
                    <a:fld id="{97A49F67-C8A8-4E6F-AC69-1026839C8977}" type="PERCENTAGE">
                      <a:rPr lang="en-US">
                        <a:latin typeface="PT Astra Serif" panose="020A0603040505020204" pitchFamily="18" charset="-52"/>
                      </a:rPr>
                      <a:pPr/>
                      <a:t>[ПРОЦЕНТ]</a:t>
                    </a:fld>
                    <a:endParaRPr lang="ru-RU"/>
                  </a:p>
                </c:rich>
              </c:tx>
              <c:dLblPos val="bestFi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813-4328-B55F-48DDE9F2A101}"/>
                </c:ext>
                <c:ext xmlns:c15="http://schemas.microsoft.com/office/drawing/2012/chart" uri="{CE6537A1-D6FC-4f65-9D91-7224C49458BB}">
                  <c15:layout/>
                  <c15:dlblFieldTable/>
                  <c15:showDataLabelsRange val="0"/>
                </c:ext>
              </c:extLst>
            </c:dLbl>
            <c:dLbl>
              <c:idx val="2"/>
              <c:layout/>
              <c:tx>
                <c:rich>
                  <a:bodyPr/>
                  <a:lstStyle/>
                  <a:p>
                    <a:r>
                      <a:rPr lang="en-US" dirty="0" smtClean="0">
                        <a:latin typeface="PT Astra Serif" panose="020A0603040505020204" pitchFamily="18" charset="-52"/>
                      </a:rPr>
                      <a:t>49,5%</a:t>
                    </a:r>
                  </a:p>
                </c:rich>
              </c:tx>
              <c:dLblPos val="inEnd"/>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D813-4328-B55F-48DDE9F2A101}"/>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General</c:formatCode>
                <c:ptCount val="3"/>
                <c:pt idx="0">
                  <c:v>8956.5</c:v>
                </c:pt>
                <c:pt idx="1">
                  <c:v>1024.5</c:v>
                </c:pt>
                <c:pt idx="2">
                  <c:v>9777</c:v>
                </c:pt>
              </c:numCache>
            </c:numRef>
          </c:val>
          <c:extLst xmlns:c16r2="http://schemas.microsoft.com/office/drawing/2015/06/chart">
            <c:ext xmlns:c16="http://schemas.microsoft.com/office/drawing/2014/chart" uri="{C3380CC4-5D6E-409C-BE32-E72D297353CC}">
              <c16:uniqueId val="{00000006-D813-4328-B55F-48DDE9F2A101}"/>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PT Astra Serif" panose="020A0603040505020204" pitchFamily="18" charset="-52"/>
                <a:ea typeface="+mn-ea"/>
                <a:cs typeface="+mn-cs"/>
              </a:defRPr>
            </a:pPr>
            <a:r>
              <a:rPr lang="ru-RU"/>
              <a:t>24 290,3</a:t>
            </a:r>
          </a:p>
        </c:rich>
      </c:tx>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PT Astra Serif" panose="020A0603040505020204" pitchFamily="18" charset="-52"/>
              <a:ea typeface="+mn-ea"/>
              <a:cs typeface="+mn-cs"/>
            </a:defRPr>
          </a:pPr>
          <a:endParaRPr lang="ru-RU"/>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w="25400">
          <a:noFill/>
        </a:ln>
        <a:effectLst/>
      </c:spPr>
    </c:plotArea>
    <c:plotVisOnly val="1"/>
    <c:dispBlanksAs val="gap"/>
    <c:showDLblsOverMax val="0"/>
  </c:chart>
  <c:spPr>
    <a:noFill/>
    <a:ln>
      <a:noFill/>
    </a:ln>
    <a:effectLst/>
  </c:spPr>
  <c:txPr>
    <a:bodyPr/>
    <a:lstStyle/>
    <a:p>
      <a:pPr>
        <a:defRPr>
          <a:latin typeface="PT Astra Serif" panose="020A0603040505020204" pitchFamily="18" charset="-52"/>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r>
              <a:rPr lang="ru-RU" dirty="0" smtClean="0">
                <a:solidFill>
                  <a:schemeClr val="tx1"/>
                </a:solidFill>
                <a:latin typeface="PT Astra Serif" panose="020A0603040505020204" pitchFamily="18" charset="-52"/>
                <a:cs typeface="Times New Roman" panose="02020603050405020304" pitchFamily="18" charset="0"/>
              </a:rPr>
              <a:t>35 467,9</a:t>
            </a:r>
            <a:endParaRPr lang="en-US" dirty="0">
              <a:solidFill>
                <a:schemeClr val="tx1"/>
              </a:solidFill>
              <a:latin typeface="PT Astra Serif" panose="020A0603040505020204" pitchFamily="18" charset="-52"/>
              <a:cs typeface="Times New Roman" panose="02020603050405020304" pitchFamily="18" charset="0"/>
            </a:endParaRPr>
          </a:p>
        </c:rich>
      </c:tx>
      <c:layout>
        <c:manualLayout>
          <c:xMode val="edge"/>
          <c:yMode val="edge"/>
          <c:x val="0.30860612232035717"/>
          <c:y val="2.7019619009188443E-2"/>
        </c:manualLayout>
      </c:layout>
      <c:overlay val="0"/>
      <c:spPr>
        <a:solidFill>
          <a:schemeClr val="accent6">
            <a:lumMod val="40000"/>
            <a:lumOff val="60000"/>
          </a:schemeClr>
        </a:solidFill>
        <a:ln>
          <a:noFill/>
        </a:ln>
        <a:effectLst/>
      </c:spPr>
      <c:txPr>
        <a:bodyPr rot="0" spcFirstLastPara="1" vertOverflow="ellipsis" vert="horz" wrap="square" anchor="ctr" anchorCtr="1"/>
        <a:lstStyle/>
        <a:p>
          <a:pPr>
            <a:defRPr sz="1862" b="1" i="0" u="none" strike="noStrike" kern="1200" cap="all" spc="50" baseline="0">
              <a:solidFill>
                <a:schemeClr val="tx1"/>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manualLayout>
          <c:layoutTarget val="inner"/>
          <c:xMode val="edge"/>
          <c:yMode val="edge"/>
          <c:x val="2.9654045407166044E-2"/>
          <c:y val="0.18113115045152403"/>
          <c:w val="0.85592474633815874"/>
          <c:h val="0.7761643859568893"/>
        </c:manualLayout>
      </c:layout>
      <c:pieChart>
        <c:varyColors val="1"/>
        <c:ser>
          <c:idx val="0"/>
          <c:order val="0"/>
          <c:tx>
            <c:strRef>
              <c:f>Лист1!$B$1</c:f>
              <c:strCache>
                <c:ptCount val="1"/>
                <c:pt idx="0">
                  <c:v>2024</c:v>
                </c:pt>
              </c:strCache>
            </c:strRef>
          </c:tx>
          <c:spPr>
            <a:scene3d>
              <a:camera prst="orthographicFront"/>
              <a:lightRig rig="brightRoom" dir="t"/>
            </a:scene3d>
            <a:sp3d prstMaterial="flat">
              <a:bevelT w="127000" h="101600" prst="riblet"/>
              <a:contourClr>
                <a:srgbClr val="000000"/>
              </a:contourClr>
            </a:sp3d>
          </c:spPr>
          <c:dPt>
            <c:idx val="0"/>
            <c:bubble3D val="0"/>
            <c:spPr>
              <a:solidFill>
                <a:schemeClr val="accent1"/>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1-758A-48EE-A77E-5C3F6A2DF417}"/>
              </c:ext>
            </c:extLst>
          </c:dPt>
          <c:dPt>
            <c:idx val="1"/>
            <c:bubble3D val="0"/>
            <c:spPr>
              <a:solidFill>
                <a:schemeClr val="accent2"/>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3-758A-48EE-A77E-5C3F6A2DF417}"/>
              </c:ext>
            </c:extLst>
          </c:dPt>
          <c:dPt>
            <c:idx val="2"/>
            <c:bubble3D val="0"/>
            <c:spPr>
              <a:solidFill>
                <a:schemeClr val="accent3"/>
              </a:solidFill>
              <a:ln>
                <a:noFill/>
              </a:ln>
              <a:effectLst/>
              <a:scene3d>
                <a:camera prst="orthographicFront"/>
                <a:lightRig rig="brightRoom" dir="t"/>
              </a:scene3d>
              <a:sp3d prstMaterial="flat">
                <a:bevelT w="127000" h="101600" prst="riblet"/>
                <a:contourClr>
                  <a:srgbClr val="000000"/>
                </a:contourClr>
              </a:sp3d>
            </c:spPr>
            <c:extLst xmlns:c16r2="http://schemas.microsoft.com/office/drawing/2015/06/chart">
              <c:ext xmlns:c16="http://schemas.microsoft.com/office/drawing/2014/chart" uri="{C3380CC4-5D6E-409C-BE32-E72D297353CC}">
                <c16:uniqueId val="{00000005-758A-48EE-A77E-5C3F6A2DF41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Лист1!$A$2:$A$4</c:f>
              <c:strCache>
                <c:ptCount val="3"/>
                <c:pt idx="0">
                  <c:v>Налоговые доходы</c:v>
                </c:pt>
                <c:pt idx="1">
                  <c:v>Неналоговые доходы</c:v>
                </c:pt>
                <c:pt idx="2">
                  <c:v>безвозмездные доходы</c:v>
                </c:pt>
              </c:strCache>
            </c:strRef>
          </c:cat>
          <c:val>
            <c:numRef>
              <c:f>Лист1!$B$2:$B$4</c:f>
              <c:numCache>
                <c:formatCode>#,##0.00</c:formatCode>
                <c:ptCount val="3"/>
                <c:pt idx="0">
                  <c:v>15618.86</c:v>
                </c:pt>
                <c:pt idx="1">
                  <c:v>1307.26</c:v>
                </c:pt>
                <c:pt idx="2">
                  <c:v>18541.77</c:v>
                </c:pt>
              </c:numCache>
            </c:numRef>
          </c:val>
          <c:extLst xmlns:c16r2="http://schemas.microsoft.com/office/drawing/2015/06/chart">
            <c:ext xmlns:c16="http://schemas.microsoft.com/office/drawing/2014/chart" uri="{C3380CC4-5D6E-409C-BE32-E72D297353CC}">
              <c16:uniqueId val="{00000006-758A-48EE-A77E-5C3F6A2DF417}"/>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13713641336438"/>
          <c:y val="0.19069444444444442"/>
          <c:w val="0.85802287316225068"/>
          <c:h val="0.68932086614173227"/>
        </c:manualLayout>
      </c:layout>
      <c:lineChart>
        <c:grouping val="stacke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cat>
            <c:strRef>
              <c:f>'слайд №3 публ. сл.15-17'!$A$1:$A$4</c:f>
              <c:strCache>
                <c:ptCount val="4"/>
                <c:pt idx="0">
                  <c:v>2021 год</c:v>
                </c:pt>
                <c:pt idx="1">
                  <c:v>2022 год</c:v>
                </c:pt>
                <c:pt idx="2">
                  <c:v>2023 год</c:v>
                </c:pt>
                <c:pt idx="3">
                  <c:v>2024 год</c:v>
                </c:pt>
              </c:strCache>
            </c:strRef>
          </c:cat>
          <c:val>
            <c:numRef>
              <c:f>'слайд №3 публ. сл.15-17'!$B$1:$B$4</c:f>
              <c:numCache>
                <c:formatCode>General</c:formatCode>
                <c:ptCount val="4"/>
              </c:numCache>
            </c:numRef>
          </c:val>
          <c:smooth val="0"/>
          <c:extLst xmlns:c16r2="http://schemas.microsoft.com/office/drawing/2015/06/chart">
            <c:ext xmlns:c16="http://schemas.microsoft.com/office/drawing/2014/chart" uri="{C3380CC4-5D6E-409C-BE32-E72D297353CC}">
              <c16:uniqueId val="{00000000-2EED-46D1-BACA-58DB0AA43559}"/>
            </c:ext>
          </c:extLst>
        </c:ser>
        <c:ser>
          <c:idx val="1"/>
          <c:order val="1"/>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'слайд №3 публ. сл.15-17'!$A$1:$A$4</c:f>
              <c:strCache>
                <c:ptCount val="4"/>
                <c:pt idx="0">
                  <c:v>2021 год</c:v>
                </c:pt>
                <c:pt idx="1">
                  <c:v>2022 год</c:v>
                </c:pt>
                <c:pt idx="2">
                  <c:v>2023 год</c:v>
                </c:pt>
                <c:pt idx="3">
                  <c:v>2024 год</c:v>
                </c:pt>
              </c:strCache>
            </c:strRef>
          </c:cat>
          <c:val>
            <c:numRef>
              <c:f>'слайд №3 публ. сл.15-17'!$C$1:$C$4</c:f>
              <c:numCache>
                <c:formatCode>0.0</c:formatCode>
                <c:ptCount val="4"/>
                <c:pt idx="0">
                  <c:v>8956.5</c:v>
                </c:pt>
                <c:pt idx="1">
                  <c:v>10794.4</c:v>
                </c:pt>
                <c:pt idx="2">
                  <c:v>12062.8</c:v>
                </c:pt>
                <c:pt idx="3">
                  <c:v>15618.8</c:v>
                </c:pt>
              </c:numCache>
            </c:numRef>
          </c:val>
          <c:smooth val="0"/>
          <c:extLst xmlns:c16r2="http://schemas.microsoft.com/office/drawing/2015/06/chart">
            <c:ext xmlns:c16="http://schemas.microsoft.com/office/drawing/2014/chart" uri="{C3380CC4-5D6E-409C-BE32-E72D297353CC}">
              <c16:uniqueId val="{00000003-2EED-46D1-BACA-58DB0AA43559}"/>
            </c:ext>
          </c:extLst>
        </c:ser>
        <c:dLbls>
          <c:showLegendKey val="0"/>
          <c:showVal val="0"/>
          <c:showCatName val="0"/>
          <c:showSerName val="0"/>
          <c:showPercent val="0"/>
          <c:showBubbleSize val="0"/>
        </c:dLbls>
        <c:smooth val="0"/>
        <c:axId val="444854304"/>
        <c:axId val="444854696"/>
      </c:lineChart>
      <c:catAx>
        <c:axId val="44485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lgn="just">
              <a:defRPr sz="1197" b="1" i="0" u="none" strike="noStrike" kern="1200" baseline="0">
                <a:solidFill>
                  <a:schemeClr val="tx1">
                    <a:lumMod val="65000"/>
                    <a:lumOff val="35000"/>
                  </a:schemeClr>
                </a:solidFill>
                <a:latin typeface="+mn-lt"/>
                <a:ea typeface="+mn-ea"/>
                <a:cs typeface="+mn-cs"/>
              </a:defRPr>
            </a:pPr>
            <a:endParaRPr lang="ru-RU"/>
          </a:p>
        </c:txPr>
        <c:crossAx val="444854696"/>
        <c:crosses val="autoZero"/>
        <c:auto val="1"/>
        <c:lblAlgn val="ctr"/>
        <c:lblOffset val="100"/>
        <c:noMultiLvlLbl val="0"/>
      </c:catAx>
      <c:valAx>
        <c:axId val="444854696"/>
        <c:scaling>
          <c:orientation val="minMax"/>
          <c:min val="75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4485430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2629519873333"/>
          <c:y val="0.19069430449237723"/>
          <c:w val="0.84769008003358659"/>
          <c:h val="0.63069824282422127"/>
        </c:manualLayout>
      </c:layout>
      <c:lineChart>
        <c:grouping val="stacke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ru-RU"/>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'слайд №3 публ. сл.15-17'!$A$4:$A$7</c:f>
              <c:strCache>
                <c:ptCount val="4"/>
                <c:pt idx="0">
                  <c:v>2021 год</c:v>
                </c:pt>
                <c:pt idx="1">
                  <c:v>2022 год</c:v>
                </c:pt>
                <c:pt idx="2">
                  <c:v>2023 год</c:v>
                </c:pt>
                <c:pt idx="3">
                  <c:v>2024 год</c:v>
                </c:pt>
              </c:strCache>
            </c:strRef>
          </c:cat>
          <c:val>
            <c:numRef>
              <c:f>'слайд №3 публ. сл.15-17'!$C$4:$C$7</c:f>
              <c:numCache>
                <c:formatCode>0.0</c:formatCode>
                <c:ptCount val="4"/>
                <c:pt idx="0">
                  <c:v>1024.5</c:v>
                </c:pt>
                <c:pt idx="1">
                  <c:v>1192.5999999999999</c:v>
                </c:pt>
                <c:pt idx="2">
                  <c:v>1154.9000000000001</c:v>
                </c:pt>
                <c:pt idx="3">
                  <c:v>1307.3</c:v>
                </c:pt>
              </c:numCache>
            </c:numRef>
          </c:val>
          <c:smooth val="0"/>
          <c:extLst xmlns:c16r2="http://schemas.microsoft.com/office/drawing/2015/06/chart">
            <c:ext xmlns:c16="http://schemas.microsoft.com/office/drawing/2014/chart" uri="{C3380CC4-5D6E-409C-BE32-E72D297353CC}">
              <c16:uniqueId val="{00000000-1EB4-47ED-B1F6-D7BC13585F46}"/>
            </c:ext>
          </c:extLst>
        </c:ser>
        <c:dLbls>
          <c:showLegendKey val="0"/>
          <c:showVal val="0"/>
          <c:showCatName val="0"/>
          <c:showSerName val="0"/>
          <c:showPercent val="0"/>
          <c:showBubbleSize val="0"/>
        </c:dLbls>
        <c:upDownBars>
          <c:gapWidth val="219"/>
          <c:upBars>
            <c:spPr>
              <a:solidFill>
                <a:schemeClr val="lt1"/>
              </a:solidFill>
              <a:ln w="9525">
                <a:solidFill>
                  <a:schemeClr val="tx1">
                    <a:lumMod val="15000"/>
                    <a:lumOff val="85000"/>
                  </a:schemeClr>
                </a:solidFill>
              </a:ln>
              <a:effectLst/>
            </c:spPr>
          </c:upBars>
          <c:downBars>
            <c:spPr>
              <a:solidFill>
                <a:schemeClr val="dk1">
                  <a:lumMod val="65000"/>
                  <a:lumOff val="35000"/>
                </a:schemeClr>
              </a:solidFill>
              <a:ln w="9525">
                <a:solidFill>
                  <a:schemeClr val="tx1">
                    <a:lumMod val="65000"/>
                    <a:lumOff val="35000"/>
                  </a:schemeClr>
                </a:solidFill>
              </a:ln>
              <a:effectLst/>
            </c:spPr>
          </c:downBars>
        </c:upDownBars>
        <c:marker val="1"/>
        <c:smooth val="0"/>
        <c:axId val="446312320"/>
        <c:axId val="446312712"/>
      </c:lineChart>
      <c:catAx>
        <c:axId val="44631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46312712"/>
        <c:crosses val="autoZero"/>
        <c:auto val="1"/>
        <c:lblAlgn val="ctr"/>
        <c:lblOffset val="100"/>
        <c:noMultiLvlLbl val="0"/>
      </c:catAx>
      <c:valAx>
        <c:axId val="446312712"/>
        <c:scaling>
          <c:orientation val="minMax"/>
          <c:min val="80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446312320"/>
        <c:crosses val="autoZero"/>
        <c:crossBetween val="between"/>
        <c:majorUnit val="100"/>
      </c:valAx>
      <c:spPr>
        <a:noFill/>
        <a:ln>
          <a:noFill/>
        </a:ln>
        <a:effectLst/>
      </c:spPr>
    </c:plotArea>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A8D9F9-C2F5-4175-812D-3AAF4C56296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ru-RU"/>
        </a:p>
      </dgm:t>
    </dgm:pt>
    <dgm:pt modelId="{8BD5BDE3-FB37-4440-80D1-F17211038EB4}">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PT Astra Serif" panose="020A0603040505020204" pitchFamily="18" charset="-52"/>
              <a:cs typeface="Times New Roman" panose="02020603050405020304" pitchFamily="18" charset="0"/>
            </a:rPr>
            <a:t>Налоговые доходы</a:t>
          </a:r>
          <a:endParaRPr lang="ru-RU" dirty="0">
            <a:latin typeface="PT Astra Serif" panose="020A0603040505020204" pitchFamily="18" charset="-52"/>
            <a:cs typeface="Times New Roman" panose="02020603050405020304" pitchFamily="18" charset="0"/>
          </a:endParaRPr>
        </a:p>
      </dgm:t>
    </dgm:pt>
    <dgm:pt modelId="{18FB456D-5D17-40A1-8EE8-A5955D9F71BB}" type="parTrans" cxnId="{0D7DA40D-39FB-4A9B-9022-C705A9D1C479}">
      <dgm:prSet/>
      <dgm:spPr/>
      <dgm:t>
        <a:bodyPr/>
        <a:lstStyle/>
        <a:p>
          <a:endParaRPr lang="ru-RU"/>
        </a:p>
      </dgm:t>
    </dgm:pt>
    <dgm:pt modelId="{9CA3B0CA-F089-4E65-B772-41C74DC9BD11}" type="sibTrans" cxnId="{0D7DA40D-39FB-4A9B-9022-C705A9D1C479}">
      <dgm:prSet/>
      <dgm:spPr/>
      <dgm:t>
        <a:bodyPr/>
        <a:lstStyle/>
        <a:p>
          <a:endParaRPr lang="ru-RU"/>
        </a:p>
      </dgm:t>
    </dgm:pt>
    <dgm:pt modelId="{1BF8F06C-AF06-482F-88E2-5FAC8389CA2D}">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1C88E3E5-B23A-40CE-B013-D5F45D71E780}" type="parTrans" cxnId="{8E60D744-DB57-4D46-A086-C296E6BD52D9}">
      <dgm:prSet/>
      <dgm:spPr/>
      <dgm:t>
        <a:bodyPr/>
        <a:lstStyle/>
        <a:p>
          <a:endParaRPr lang="ru-RU"/>
        </a:p>
      </dgm:t>
    </dgm:pt>
    <dgm:pt modelId="{8B95C753-C66F-4D58-9D7E-4AC0FA241946}" type="sibTrans" cxnId="{8E60D744-DB57-4D46-A086-C296E6BD52D9}">
      <dgm:prSet/>
      <dgm:spPr/>
      <dgm:t>
        <a:bodyPr/>
        <a:lstStyle/>
        <a:p>
          <a:endParaRPr lang="ru-RU"/>
        </a:p>
      </dgm:t>
    </dgm:pt>
    <dgm:pt modelId="{2D507158-1453-418A-A422-95E1E4AF2BF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13BA910C-6693-44D6-B9D3-6F6BD25F746A}" type="parTrans" cxnId="{143D5B0F-0B98-4B2A-B454-38D566E767F9}">
      <dgm:prSet/>
      <dgm:spPr/>
      <dgm:t>
        <a:bodyPr/>
        <a:lstStyle/>
        <a:p>
          <a:endParaRPr lang="ru-RU"/>
        </a:p>
      </dgm:t>
    </dgm:pt>
    <dgm:pt modelId="{3A55E0D1-68D0-4718-82E6-7F448A0E470C}" type="sibTrans" cxnId="{143D5B0F-0B98-4B2A-B454-38D566E767F9}">
      <dgm:prSet/>
      <dgm:spPr/>
      <dgm:t>
        <a:bodyPr/>
        <a:lstStyle/>
        <a:p>
          <a:endParaRPr lang="ru-RU"/>
        </a:p>
      </dgm:t>
    </dgm:pt>
    <dgm:pt modelId="{A2A5EA7D-F8D8-4DE0-8D67-2C7091C17AFE}">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PT Astra Serif" panose="020A0603040505020204" pitchFamily="18" charset="-52"/>
              <a:cs typeface="Times New Roman" panose="02020603050405020304" pitchFamily="18" charset="0"/>
            </a:rPr>
            <a:t>Неналоговые доходы</a:t>
          </a:r>
          <a:endParaRPr lang="ru-RU" dirty="0">
            <a:latin typeface="PT Astra Serif" panose="020A0603040505020204" pitchFamily="18" charset="-52"/>
            <a:cs typeface="Times New Roman" panose="02020603050405020304" pitchFamily="18" charset="0"/>
          </a:endParaRPr>
        </a:p>
      </dgm:t>
    </dgm:pt>
    <dgm:pt modelId="{68EA61E4-3492-4E95-BA40-F1F4F0586FE6}" type="parTrans" cxnId="{BA771A65-17B7-4596-A50F-6191A275D487}">
      <dgm:prSet/>
      <dgm:spPr/>
      <dgm:t>
        <a:bodyPr/>
        <a:lstStyle/>
        <a:p>
          <a:endParaRPr lang="ru-RU"/>
        </a:p>
      </dgm:t>
    </dgm:pt>
    <dgm:pt modelId="{60624A46-F218-4B8B-8897-DD1BCCAAEE05}" type="sibTrans" cxnId="{BA771A65-17B7-4596-A50F-6191A275D487}">
      <dgm:prSet/>
      <dgm:spPr/>
      <dgm:t>
        <a:bodyPr/>
        <a:lstStyle/>
        <a:p>
          <a:endParaRPr lang="ru-RU"/>
        </a:p>
      </dgm:t>
    </dgm:pt>
    <dgm:pt modelId="{DB2C5A1B-366F-406C-A548-B3D4E064CBC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доходы от продажи государственного и муниципального имущества</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8D4C51B1-E641-449B-8DE7-D2E7D95C77BF}" type="parTrans" cxnId="{75F32DF0-5D86-4F1C-896A-36CBAF1DE720}">
      <dgm:prSet/>
      <dgm:spPr/>
      <dgm:t>
        <a:bodyPr/>
        <a:lstStyle/>
        <a:p>
          <a:endParaRPr lang="ru-RU"/>
        </a:p>
      </dgm:t>
    </dgm:pt>
    <dgm:pt modelId="{6F828DD3-2C35-4149-ACE1-99289AB96464}" type="sibTrans" cxnId="{75F32DF0-5D86-4F1C-896A-36CBAF1DE720}">
      <dgm:prSet/>
      <dgm:spPr/>
      <dgm:t>
        <a:bodyPr/>
        <a:lstStyle/>
        <a:p>
          <a:endParaRPr lang="ru-RU"/>
        </a:p>
      </dgm:t>
    </dgm:pt>
    <dgm:pt modelId="{FB6E50C5-C90F-42FF-B06E-A803AE070F4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доходы от использования государственного и муниципального имущества</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A6FB4DB2-86CD-4B31-9E13-356B038E6487}" type="parTrans" cxnId="{8396C648-4D04-40B9-8AC3-AEF5728C8CAF}">
      <dgm:prSet/>
      <dgm:spPr/>
      <dgm:t>
        <a:bodyPr/>
        <a:lstStyle/>
        <a:p>
          <a:endParaRPr lang="ru-RU"/>
        </a:p>
      </dgm:t>
    </dgm:pt>
    <dgm:pt modelId="{19DBA2E5-CBC0-48F0-857C-8E6B73748BC1}" type="sibTrans" cxnId="{8396C648-4D04-40B9-8AC3-AEF5728C8CAF}">
      <dgm:prSet/>
      <dgm:spPr/>
      <dgm:t>
        <a:bodyPr/>
        <a:lstStyle/>
        <a:p>
          <a:endParaRPr lang="ru-RU"/>
        </a:p>
      </dgm:t>
    </dgm:pt>
    <dgm:pt modelId="{FB31CA8F-E503-4867-AF55-9501FD9F0325}">
      <dgm:prSet phldrT="[Текст]"/>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ctr"/>
          <a:r>
            <a:rPr lang="ru-RU" dirty="0" smtClean="0">
              <a:latin typeface="PT Astra Serif" panose="020A0603040505020204" pitchFamily="18" charset="-52"/>
              <a:cs typeface="Times New Roman" panose="02020603050405020304" pitchFamily="18" charset="0"/>
            </a:rPr>
            <a:t>Безвозмездные поступления</a:t>
          </a:r>
          <a:endParaRPr lang="ru-RU" dirty="0">
            <a:latin typeface="PT Astra Serif" panose="020A0603040505020204" pitchFamily="18" charset="-52"/>
            <a:cs typeface="Times New Roman" panose="02020603050405020304" pitchFamily="18" charset="0"/>
          </a:endParaRPr>
        </a:p>
      </dgm:t>
    </dgm:pt>
    <dgm:pt modelId="{E4E67393-CA65-485F-B83E-4BE768A9CE50}" type="parTrans" cxnId="{7A64811D-71C5-496B-9782-F2003BE00DB2}">
      <dgm:prSet/>
      <dgm:spPr/>
      <dgm:t>
        <a:bodyPr/>
        <a:lstStyle/>
        <a:p>
          <a:endParaRPr lang="ru-RU"/>
        </a:p>
      </dgm:t>
    </dgm:pt>
    <dgm:pt modelId="{B9A5B412-0621-4A37-A3FA-349B21D425BA}" type="sibTrans" cxnId="{7A64811D-71C5-496B-9782-F2003BE00DB2}">
      <dgm:prSet/>
      <dgm:spPr/>
      <dgm:t>
        <a:bodyPr/>
        <a:lstStyle/>
        <a:p>
          <a:endParaRPr lang="ru-RU"/>
        </a:p>
      </dgm:t>
    </dgm:pt>
    <dgm:pt modelId="{4D83CE98-FFD8-4ADA-B996-75A067049C17}">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субсидии</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48299E9A-233B-4300-B615-D378DC20E6CB}" type="parTrans" cxnId="{EB0B757D-8B95-445B-91C2-8D43D3995B17}">
      <dgm:prSet/>
      <dgm:spPr/>
      <dgm:t>
        <a:bodyPr/>
        <a:lstStyle/>
        <a:p>
          <a:endParaRPr lang="ru-RU"/>
        </a:p>
      </dgm:t>
    </dgm:pt>
    <dgm:pt modelId="{41E6B177-6B07-4B43-AA86-91EA21FE6F89}" type="sibTrans" cxnId="{EB0B757D-8B95-445B-91C2-8D43D3995B17}">
      <dgm:prSet/>
      <dgm:spPr/>
      <dgm:t>
        <a:bodyPr/>
        <a:lstStyle/>
        <a:p>
          <a:endParaRPr lang="ru-RU"/>
        </a:p>
      </dgm:t>
    </dgm:pt>
    <dgm:pt modelId="{230A2B89-A54D-45E6-A8F6-C428EC990C80}">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субвенции</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F1865D19-E8AC-4D6E-825D-7A2ACDBB8046}" type="parTrans" cxnId="{7E99D0B5-F299-42A9-B2C4-84B452678C46}">
      <dgm:prSet/>
      <dgm:spPr/>
      <dgm:t>
        <a:bodyPr/>
        <a:lstStyle/>
        <a:p>
          <a:endParaRPr lang="ru-RU"/>
        </a:p>
      </dgm:t>
    </dgm:pt>
    <dgm:pt modelId="{7953E475-ABC5-482A-9140-A22FF5527D1B}" type="sibTrans" cxnId="{7E99D0B5-F299-42A9-B2C4-84B452678C46}">
      <dgm:prSet/>
      <dgm:spPr/>
      <dgm:t>
        <a:bodyPr/>
        <a:lstStyle/>
        <a:p>
          <a:endParaRPr lang="ru-RU"/>
        </a:p>
      </dgm:t>
    </dgm:pt>
    <dgm:pt modelId="{A8EA5099-E56D-4780-92A9-D1FD4420193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местные налоги (земельный налог, налог на имущество физических лиц и т.д.)</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37CEF4B7-2627-482B-81A5-E7B7DF80C2A3}" type="parTrans" cxnId="{65DD67AE-EE98-4071-9CE8-FC0D25A19524}">
      <dgm:prSet/>
      <dgm:spPr/>
      <dgm:t>
        <a:bodyPr/>
        <a:lstStyle/>
        <a:p>
          <a:endParaRPr lang="ru-RU"/>
        </a:p>
      </dgm:t>
    </dgm:pt>
    <dgm:pt modelId="{3C96854A-348A-4351-B6BC-C9CD38F5A044}" type="sibTrans" cxnId="{65DD67AE-EE98-4071-9CE8-FC0D25A19524}">
      <dgm:prSet/>
      <dgm:spPr/>
      <dgm:t>
        <a:bodyPr/>
        <a:lstStyle/>
        <a:p>
          <a:endParaRPr lang="ru-RU"/>
        </a:p>
      </dgm:t>
    </dgm:pt>
    <dgm:pt modelId="{12BB4D6B-00A7-45A3-B0F2-15246B71F8EF}">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штрафы, санкции, возмещение ущерба</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887C95A1-1B81-43D1-BC7A-62DFA67368D4}" type="parTrans" cxnId="{141C14A4-C4B0-4831-8E44-95CB299CC8EB}">
      <dgm:prSet/>
      <dgm:spPr/>
      <dgm:t>
        <a:bodyPr/>
        <a:lstStyle/>
        <a:p>
          <a:endParaRPr lang="ru-RU"/>
        </a:p>
      </dgm:t>
    </dgm:pt>
    <dgm:pt modelId="{85B20013-C0BB-430E-A3E4-F74C9B5218E3}" type="sibTrans" cxnId="{141C14A4-C4B0-4831-8E44-95CB299CC8EB}">
      <dgm:prSet/>
      <dgm:spPr/>
      <dgm:t>
        <a:bodyPr/>
        <a:lstStyle/>
        <a:p>
          <a:endParaRPr lang="ru-RU"/>
        </a:p>
      </dgm:t>
    </dgm:pt>
    <dgm:pt modelId="{D36EA894-9AA1-468B-8B42-6CC61C9A369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иные неналоговые доходы</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039593C7-D8CF-4B47-8DAA-778583954689}" type="parTrans" cxnId="{9D421E53-336F-49FB-A07F-245975E0B0F7}">
      <dgm:prSet/>
      <dgm:spPr/>
      <dgm:t>
        <a:bodyPr/>
        <a:lstStyle/>
        <a:p>
          <a:endParaRPr lang="ru-RU"/>
        </a:p>
      </dgm:t>
    </dgm:pt>
    <dgm:pt modelId="{98692B74-D2F2-405F-AFF9-5026692AF905}" type="sibTrans" cxnId="{9D421E53-336F-49FB-A07F-245975E0B0F7}">
      <dgm:prSet/>
      <dgm:spPr/>
      <dgm:t>
        <a:bodyPr/>
        <a:lstStyle/>
        <a:p>
          <a:endParaRPr lang="ru-RU"/>
        </a:p>
      </dgm:t>
    </dgm:pt>
    <dgm:pt modelId="{ADEB625C-5C57-4BC3-9ADB-15882777BEE4}">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иные межбюджетные трансферты</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D3003C13-4512-4E77-9CFC-6D2E851BE8D8}" type="parTrans" cxnId="{6CBA3E60-8AD5-4727-B75F-7EC0FAEA747E}">
      <dgm:prSet/>
      <dgm:spPr/>
      <dgm:t>
        <a:bodyPr/>
        <a:lstStyle/>
        <a:p>
          <a:endParaRPr lang="ru-RU"/>
        </a:p>
      </dgm:t>
    </dgm:pt>
    <dgm:pt modelId="{703DE0EF-0841-438A-A34B-63F9081B4C50}" type="sibTrans" cxnId="{6CBA3E60-8AD5-4727-B75F-7EC0FAEA747E}">
      <dgm:prSet/>
      <dgm:spPr/>
      <dgm:t>
        <a:bodyPr/>
        <a:lstStyle/>
        <a:p>
          <a:endParaRPr lang="ru-RU"/>
        </a:p>
      </dgm:t>
    </dgm:pt>
    <dgm:pt modelId="{33C724C5-C660-4E62-BB4F-EC09773711FE}">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прочие безвозмездные поступления</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26B9C293-BE1F-4076-8E1A-5CE16C6AADCE}" type="parTrans" cxnId="{85E6F648-3554-472E-A718-26614821DBB4}">
      <dgm:prSet/>
      <dgm:spPr/>
      <dgm:t>
        <a:bodyPr/>
        <a:lstStyle/>
        <a:p>
          <a:endParaRPr lang="ru-RU"/>
        </a:p>
      </dgm:t>
    </dgm:pt>
    <dgm:pt modelId="{8DF747BC-F05A-4711-8F16-25A9F3E712E6}" type="sibTrans" cxnId="{85E6F648-3554-472E-A718-26614821DBB4}">
      <dgm:prSet/>
      <dgm:spPr/>
      <dgm:t>
        <a:bodyPr/>
        <a:lstStyle/>
        <a:p>
          <a:endParaRPr lang="ru-RU"/>
        </a:p>
      </dgm:t>
    </dgm:pt>
    <dgm:pt modelId="{F204E4FA-80DC-4109-BC06-57470B87183B}">
      <dgm:prSet phldrT="[Текст]"/>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ru-RU" dirty="0" smtClean="0">
              <a:solidFill>
                <a:sysClr val="windowText" lastClr="000000"/>
              </a:solidFill>
              <a:latin typeface="PT Astra Serif" panose="020A0603040505020204" pitchFamily="18" charset="-52"/>
              <a:cs typeface="Times New Roman" panose="02020603050405020304" pitchFamily="18" charset="0"/>
            </a:rPr>
            <a:t>дотации</a:t>
          </a:r>
          <a:endParaRPr lang="ru-RU" dirty="0">
            <a:solidFill>
              <a:sysClr val="windowText" lastClr="000000"/>
            </a:solidFill>
            <a:latin typeface="PT Astra Serif" panose="020A0603040505020204" pitchFamily="18" charset="-52"/>
            <a:cs typeface="Times New Roman" panose="02020603050405020304" pitchFamily="18" charset="0"/>
          </a:endParaRPr>
        </a:p>
      </dgm:t>
    </dgm:pt>
    <dgm:pt modelId="{F88DBBDD-783E-4678-BBCB-A53492D05C51}" type="parTrans" cxnId="{FF3FB6B1-A7F6-4C4E-89C2-133A5DA7048F}">
      <dgm:prSet/>
      <dgm:spPr/>
      <dgm:t>
        <a:bodyPr/>
        <a:lstStyle/>
        <a:p>
          <a:endParaRPr lang="ru-RU"/>
        </a:p>
      </dgm:t>
    </dgm:pt>
    <dgm:pt modelId="{170531B0-56A6-4C25-8E55-DC46F25633A6}" type="sibTrans" cxnId="{FF3FB6B1-A7F6-4C4E-89C2-133A5DA7048F}">
      <dgm:prSet/>
      <dgm:spPr/>
      <dgm:t>
        <a:bodyPr/>
        <a:lstStyle/>
        <a:p>
          <a:endParaRPr lang="ru-RU"/>
        </a:p>
      </dgm:t>
    </dgm:pt>
    <dgm:pt modelId="{4D2C435A-740C-4F69-BB93-389A2A32F111}" type="pres">
      <dgm:prSet presAssocID="{52A8D9F9-C2F5-4175-812D-3AAF4C56296C}" presName="theList" presStyleCnt="0">
        <dgm:presLayoutVars>
          <dgm:dir/>
          <dgm:animLvl val="lvl"/>
          <dgm:resizeHandles val="exact"/>
        </dgm:presLayoutVars>
      </dgm:prSet>
      <dgm:spPr/>
      <dgm:t>
        <a:bodyPr/>
        <a:lstStyle/>
        <a:p>
          <a:endParaRPr lang="ru-RU"/>
        </a:p>
      </dgm:t>
    </dgm:pt>
    <dgm:pt modelId="{14361089-79CF-4154-954D-25C5F2B5F44F}" type="pres">
      <dgm:prSet presAssocID="{8BD5BDE3-FB37-4440-80D1-F17211038EB4}" presName="compNode" presStyleCnt="0"/>
      <dgm:spPr/>
    </dgm:pt>
    <dgm:pt modelId="{FCFCAF29-3455-41C5-A620-29C58ED3767F}" type="pres">
      <dgm:prSet presAssocID="{8BD5BDE3-FB37-4440-80D1-F17211038EB4}" presName="aNode" presStyleLbl="bgShp" presStyleIdx="0" presStyleCnt="3"/>
      <dgm:spPr/>
      <dgm:t>
        <a:bodyPr/>
        <a:lstStyle/>
        <a:p>
          <a:endParaRPr lang="ru-RU"/>
        </a:p>
      </dgm:t>
    </dgm:pt>
    <dgm:pt modelId="{189DC1EA-6AA7-4FE7-AC6C-8F240A38416E}" type="pres">
      <dgm:prSet presAssocID="{8BD5BDE3-FB37-4440-80D1-F17211038EB4}" presName="textNode" presStyleLbl="bgShp" presStyleIdx="0" presStyleCnt="3"/>
      <dgm:spPr/>
      <dgm:t>
        <a:bodyPr/>
        <a:lstStyle/>
        <a:p>
          <a:endParaRPr lang="ru-RU"/>
        </a:p>
      </dgm:t>
    </dgm:pt>
    <dgm:pt modelId="{427216B6-0ADC-4AFF-96D0-79A613444B16}" type="pres">
      <dgm:prSet presAssocID="{8BD5BDE3-FB37-4440-80D1-F17211038EB4}" presName="compChildNode" presStyleCnt="0"/>
      <dgm:spPr/>
    </dgm:pt>
    <dgm:pt modelId="{C34582C0-1C29-4B0A-A573-8197EC965AA4}" type="pres">
      <dgm:prSet presAssocID="{8BD5BDE3-FB37-4440-80D1-F17211038EB4}" presName="theInnerList" presStyleCnt="0"/>
      <dgm:spPr/>
    </dgm:pt>
    <dgm:pt modelId="{A0111C9A-205C-4BD2-858E-8E18924C11E1}" type="pres">
      <dgm:prSet presAssocID="{1BF8F06C-AF06-482F-88E2-5FAC8389CA2D}" presName="childNode" presStyleLbl="node1" presStyleIdx="0" presStyleCnt="12" custScaleX="98038" custScaleY="197071">
        <dgm:presLayoutVars>
          <dgm:bulletEnabled val="1"/>
        </dgm:presLayoutVars>
      </dgm:prSet>
      <dgm:spPr/>
      <dgm:t>
        <a:bodyPr/>
        <a:lstStyle/>
        <a:p>
          <a:endParaRPr lang="ru-RU"/>
        </a:p>
      </dgm:t>
    </dgm:pt>
    <dgm:pt modelId="{52735FA7-D9B5-419F-8B9B-49544BDC8018}" type="pres">
      <dgm:prSet presAssocID="{1BF8F06C-AF06-482F-88E2-5FAC8389CA2D}" presName="aSpace2" presStyleCnt="0"/>
      <dgm:spPr/>
    </dgm:pt>
    <dgm:pt modelId="{1802CCEB-7E55-4CD4-8EFD-B6E34F5A39E0}" type="pres">
      <dgm:prSet presAssocID="{2D507158-1453-418A-A422-95E1E4AF2BFB}" presName="childNode" presStyleLbl="node1" presStyleIdx="1" presStyleCnt="12">
        <dgm:presLayoutVars>
          <dgm:bulletEnabled val="1"/>
        </dgm:presLayoutVars>
      </dgm:prSet>
      <dgm:spPr/>
      <dgm:t>
        <a:bodyPr/>
        <a:lstStyle/>
        <a:p>
          <a:endParaRPr lang="ru-RU"/>
        </a:p>
      </dgm:t>
    </dgm:pt>
    <dgm:pt modelId="{9B108EA4-386A-4556-AA24-880A55D33E37}" type="pres">
      <dgm:prSet presAssocID="{2D507158-1453-418A-A422-95E1E4AF2BFB}" presName="aSpace2" presStyleCnt="0"/>
      <dgm:spPr/>
    </dgm:pt>
    <dgm:pt modelId="{B81CFFCC-017D-4064-8750-3FDE9CF053C1}" type="pres">
      <dgm:prSet presAssocID="{A8EA5099-E56D-4780-92A9-D1FD4420193F}" presName="childNode" presStyleLbl="node1" presStyleIdx="2" presStyleCnt="12">
        <dgm:presLayoutVars>
          <dgm:bulletEnabled val="1"/>
        </dgm:presLayoutVars>
      </dgm:prSet>
      <dgm:spPr/>
      <dgm:t>
        <a:bodyPr/>
        <a:lstStyle/>
        <a:p>
          <a:endParaRPr lang="ru-RU"/>
        </a:p>
      </dgm:t>
    </dgm:pt>
    <dgm:pt modelId="{78AB2730-3420-43FB-9B7B-98C4B964B65B}" type="pres">
      <dgm:prSet presAssocID="{8BD5BDE3-FB37-4440-80D1-F17211038EB4}" presName="aSpace" presStyleCnt="0"/>
      <dgm:spPr/>
    </dgm:pt>
    <dgm:pt modelId="{433C3DD1-AC0E-4203-AE1F-26A34B1B66F6}" type="pres">
      <dgm:prSet presAssocID="{A2A5EA7D-F8D8-4DE0-8D67-2C7091C17AFE}" presName="compNode" presStyleCnt="0"/>
      <dgm:spPr/>
    </dgm:pt>
    <dgm:pt modelId="{B060FF27-7C0D-4673-819C-DE22C0E76A19}" type="pres">
      <dgm:prSet presAssocID="{A2A5EA7D-F8D8-4DE0-8D67-2C7091C17AFE}" presName="aNode" presStyleLbl="bgShp" presStyleIdx="1" presStyleCnt="3"/>
      <dgm:spPr/>
      <dgm:t>
        <a:bodyPr/>
        <a:lstStyle/>
        <a:p>
          <a:endParaRPr lang="ru-RU"/>
        </a:p>
      </dgm:t>
    </dgm:pt>
    <dgm:pt modelId="{D5F6D98B-C7DF-4007-B090-75B98377CD34}" type="pres">
      <dgm:prSet presAssocID="{A2A5EA7D-F8D8-4DE0-8D67-2C7091C17AFE}" presName="textNode" presStyleLbl="bgShp" presStyleIdx="1" presStyleCnt="3"/>
      <dgm:spPr/>
      <dgm:t>
        <a:bodyPr/>
        <a:lstStyle/>
        <a:p>
          <a:endParaRPr lang="ru-RU"/>
        </a:p>
      </dgm:t>
    </dgm:pt>
    <dgm:pt modelId="{33F3E3E1-BB12-4B1A-A463-09FBEAD67738}" type="pres">
      <dgm:prSet presAssocID="{A2A5EA7D-F8D8-4DE0-8D67-2C7091C17AFE}" presName="compChildNode" presStyleCnt="0"/>
      <dgm:spPr/>
    </dgm:pt>
    <dgm:pt modelId="{E757E520-FE1C-4C3E-89BF-8CF4A35DB199}" type="pres">
      <dgm:prSet presAssocID="{A2A5EA7D-F8D8-4DE0-8D67-2C7091C17AFE}" presName="theInnerList" presStyleCnt="0"/>
      <dgm:spPr/>
    </dgm:pt>
    <dgm:pt modelId="{9F37A909-0D22-4C13-95C1-BBF0A1A3AAFE}" type="pres">
      <dgm:prSet presAssocID="{DB2C5A1B-366F-406C-A548-B3D4E064CBCF}" presName="childNode" presStyleLbl="node1" presStyleIdx="3" presStyleCnt="12" custLinFactY="98489" custLinFactNeighborX="-793" custLinFactNeighborY="100000">
        <dgm:presLayoutVars>
          <dgm:bulletEnabled val="1"/>
        </dgm:presLayoutVars>
      </dgm:prSet>
      <dgm:spPr/>
      <dgm:t>
        <a:bodyPr/>
        <a:lstStyle/>
        <a:p>
          <a:endParaRPr lang="ru-RU"/>
        </a:p>
      </dgm:t>
    </dgm:pt>
    <dgm:pt modelId="{6FC8DE7C-0773-4547-97A6-CDAD5E91F451}" type="pres">
      <dgm:prSet presAssocID="{DB2C5A1B-366F-406C-A548-B3D4E064CBCF}" presName="aSpace2" presStyleCnt="0"/>
      <dgm:spPr/>
    </dgm:pt>
    <dgm:pt modelId="{D613F7D2-6CDB-437F-ADAC-6DCCFFD115BA}" type="pres">
      <dgm:prSet presAssocID="{FB6E50C5-C90F-42FF-B06E-A803AE070F47}" presName="childNode" presStyleLbl="node1" presStyleIdx="4" presStyleCnt="12" custLinFactY="-100000" custLinFactNeighborX="-793" custLinFactNeighborY="-117892">
        <dgm:presLayoutVars>
          <dgm:bulletEnabled val="1"/>
        </dgm:presLayoutVars>
      </dgm:prSet>
      <dgm:spPr/>
      <dgm:t>
        <a:bodyPr/>
        <a:lstStyle/>
        <a:p>
          <a:endParaRPr lang="ru-RU"/>
        </a:p>
      </dgm:t>
    </dgm:pt>
    <dgm:pt modelId="{B22AFF7C-55DA-4BE4-BF03-4B41BEE539DC}" type="pres">
      <dgm:prSet presAssocID="{FB6E50C5-C90F-42FF-B06E-A803AE070F47}" presName="aSpace2" presStyleCnt="0"/>
      <dgm:spPr/>
    </dgm:pt>
    <dgm:pt modelId="{660EFAAB-60A9-4670-8390-402F32FBFFF5}" type="pres">
      <dgm:prSet presAssocID="{12BB4D6B-00A7-45A3-B0F2-15246B71F8EF}" presName="childNode" presStyleLbl="node1" presStyleIdx="5" presStyleCnt="12">
        <dgm:presLayoutVars>
          <dgm:bulletEnabled val="1"/>
        </dgm:presLayoutVars>
      </dgm:prSet>
      <dgm:spPr/>
      <dgm:t>
        <a:bodyPr/>
        <a:lstStyle/>
        <a:p>
          <a:endParaRPr lang="ru-RU"/>
        </a:p>
      </dgm:t>
    </dgm:pt>
    <dgm:pt modelId="{11AF0BD5-86BF-4262-A408-6A52862AB213}" type="pres">
      <dgm:prSet presAssocID="{12BB4D6B-00A7-45A3-B0F2-15246B71F8EF}" presName="aSpace2" presStyleCnt="0"/>
      <dgm:spPr/>
    </dgm:pt>
    <dgm:pt modelId="{5D3785C3-A45C-43DF-A4D0-B0C7497134E8}" type="pres">
      <dgm:prSet presAssocID="{D36EA894-9AA1-468B-8B42-6CC61C9A3694}" presName="childNode" presStyleLbl="node1" presStyleIdx="6" presStyleCnt="12">
        <dgm:presLayoutVars>
          <dgm:bulletEnabled val="1"/>
        </dgm:presLayoutVars>
      </dgm:prSet>
      <dgm:spPr/>
      <dgm:t>
        <a:bodyPr/>
        <a:lstStyle/>
        <a:p>
          <a:endParaRPr lang="ru-RU"/>
        </a:p>
      </dgm:t>
    </dgm:pt>
    <dgm:pt modelId="{6DA173C6-F486-47A3-8D15-F62A5F387242}" type="pres">
      <dgm:prSet presAssocID="{A2A5EA7D-F8D8-4DE0-8D67-2C7091C17AFE}" presName="aSpace" presStyleCnt="0"/>
      <dgm:spPr/>
    </dgm:pt>
    <dgm:pt modelId="{63C249F9-A7B6-45EF-B780-D5313E8AE385}" type="pres">
      <dgm:prSet presAssocID="{FB31CA8F-E503-4867-AF55-9501FD9F0325}" presName="compNode" presStyleCnt="0"/>
      <dgm:spPr/>
    </dgm:pt>
    <dgm:pt modelId="{38E01E58-49C3-4BF8-B886-729EE9D57E8B}" type="pres">
      <dgm:prSet presAssocID="{FB31CA8F-E503-4867-AF55-9501FD9F0325}" presName="aNode" presStyleLbl="bgShp" presStyleIdx="2" presStyleCnt="3"/>
      <dgm:spPr/>
      <dgm:t>
        <a:bodyPr/>
        <a:lstStyle/>
        <a:p>
          <a:endParaRPr lang="ru-RU"/>
        </a:p>
      </dgm:t>
    </dgm:pt>
    <dgm:pt modelId="{01573606-D774-4BB0-9BAE-0559CBAF73C5}" type="pres">
      <dgm:prSet presAssocID="{FB31CA8F-E503-4867-AF55-9501FD9F0325}" presName="textNode" presStyleLbl="bgShp" presStyleIdx="2" presStyleCnt="3"/>
      <dgm:spPr/>
      <dgm:t>
        <a:bodyPr/>
        <a:lstStyle/>
        <a:p>
          <a:endParaRPr lang="ru-RU"/>
        </a:p>
      </dgm:t>
    </dgm:pt>
    <dgm:pt modelId="{C654AF54-FB25-492C-840E-E9125B2A0CF0}" type="pres">
      <dgm:prSet presAssocID="{FB31CA8F-E503-4867-AF55-9501FD9F0325}" presName="compChildNode" presStyleCnt="0"/>
      <dgm:spPr/>
    </dgm:pt>
    <dgm:pt modelId="{8C0FC171-DA13-446E-AC22-AA2D7DBD29AF}" type="pres">
      <dgm:prSet presAssocID="{FB31CA8F-E503-4867-AF55-9501FD9F0325}" presName="theInnerList" presStyleCnt="0"/>
      <dgm:spPr/>
    </dgm:pt>
    <dgm:pt modelId="{E2CD170F-1BC9-4CBC-ACFC-B3FDABA12C82}" type="pres">
      <dgm:prSet presAssocID="{F204E4FA-80DC-4109-BC06-57470B87183B}" presName="childNode" presStyleLbl="node1" presStyleIdx="7" presStyleCnt="12">
        <dgm:presLayoutVars>
          <dgm:bulletEnabled val="1"/>
        </dgm:presLayoutVars>
      </dgm:prSet>
      <dgm:spPr/>
      <dgm:t>
        <a:bodyPr/>
        <a:lstStyle/>
        <a:p>
          <a:endParaRPr lang="ru-RU"/>
        </a:p>
      </dgm:t>
    </dgm:pt>
    <dgm:pt modelId="{A3376611-F7A7-4DFC-B267-9814FA89F359}" type="pres">
      <dgm:prSet presAssocID="{F204E4FA-80DC-4109-BC06-57470B87183B}" presName="aSpace2" presStyleCnt="0"/>
      <dgm:spPr/>
    </dgm:pt>
    <dgm:pt modelId="{293E7B7D-83FF-420E-9C1D-ACA2429CF4EA}" type="pres">
      <dgm:prSet presAssocID="{4D83CE98-FFD8-4ADA-B996-75A067049C17}" presName="childNode" presStyleLbl="node1" presStyleIdx="8" presStyleCnt="12">
        <dgm:presLayoutVars>
          <dgm:bulletEnabled val="1"/>
        </dgm:presLayoutVars>
      </dgm:prSet>
      <dgm:spPr/>
      <dgm:t>
        <a:bodyPr/>
        <a:lstStyle/>
        <a:p>
          <a:endParaRPr lang="ru-RU"/>
        </a:p>
      </dgm:t>
    </dgm:pt>
    <dgm:pt modelId="{4FEBEF01-004F-430E-B3BA-284E9E329C5D}" type="pres">
      <dgm:prSet presAssocID="{4D83CE98-FFD8-4ADA-B996-75A067049C17}" presName="aSpace2" presStyleCnt="0"/>
      <dgm:spPr/>
    </dgm:pt>
    <dgm:pt modelId="{6CC73385-6C1B-4662-8B00-E0D7534AE650}" type="pres">
      <dgm:prSet presAssocID="{230A2B89-A54D-45E6-A8F6-C428EC990C80}" presName="childNode" presStyleLbl="node1" presStyleIdx="9" presStyleCnt="12">
        <dgm:presLayoutVars>
          <dgm:bulletEnabled val="1"/>
        </dgm:presLayoutVars>
      </dgm:prSet>
      <dgm:spPr/>
      <dgm:t>
        <a:bodyPr/>
        <a:lstStyle/>
        <a:p>
          <a:endParaRPr lang="ru-RU"/>
        </a:p>
      </dgm:t>
    </dgm:pt>
    <dgm:pt modelId="{303EDE1B-E2C2-4E7E-B8DB-04FB07261B20}" type="pres">
      <dgm:prSet presAssocID="{230A2B89-A54D-45E6-A8F6-C428EC990C80}" presName="aSpace2" presStyleCnt="0"/>
      <dgm:spPr/>
    </dgm:pt>
    <dgm:pt modelId="{F26E5860-0229-41C2-93C3-589E341CE1ED}" type="pres">
      <dgm:prSet presAssocID="{ADEB625C-5C57-4BC3-9ADB-15882777BEE4}" presName="childNode" presStyleLbl="node1" presStyleIdx="10" presStyleCnt="12">
        <dgm:presLayoutVars>
          <dgm:bulletEnabled val="1"/>
        </dgm:presLayoutVars>
      </dgm:prSet>
      <dgm:spPr/>
      <dgm:t>
        <a:bodyPr/>
        <a:lstStyle/>
        <a:p>
          <a:endParaRPr lang="ru-RU"/>
        </a:p>
      </dgm:t>
    </dgm:pt>
    <dgm:pt modelId="{BA571D9A-1DC9-4530-BF3F-05FD5DB15250}" type="pres">
      <dgm:prSet presAssocID="{ADEB625C-5C57-4BC3-9ADB-15882777BEE4}" presName="aSpace2" presStyleCnt="0"/>
      <dgm:spPr/>
    </dgm:pt>
    <dgm:pt modelId="{A7742C53-13C3-47AC-AC1C-BDC4FB5320DE}" type="pres">
      <dgm:prSet presAssocID="{33C724C5-C660-4E62-BB4F-EC09773711FE}" presName="childNode" presStyleLbl="node1" presStyleIdx="11" presStyleCnt="12">
        <dgm:presLayoutVars>
          <dgm:bulletEnabled val="1"/>
        </dgm:presLayoutVars>
      </dgm:prSet>
      <dgm:spPr/>
      <dgm:t>
        <a:bodyPr/>
        <a:lstStyle/>
        <a:p>
          <a:endParaRPr lang="ru-RU"/>
        </a:p>
      </dgm:t>
    </dgm:pt>
  </dgm:ptLst>
  <dgm:cxnLst>
    <dgm:cxn modelId="{6CBA3E60-8AD5-4727-B75F-7EC0FAEA747E}" srcId="{FB31CA8F-E503-4867-AF55-9501FD9F0325}" destId="{ADEB625C-5C57-4BC3-9ADB-15882777BEE4}" srcOrd="3" destOrd="0" parTransId="{D3003C13-4512-4E77-9CFC-6D2E851BE8D8}" sibTransId="{703DE0EF-0841-438A-A34B-63F9081B4C50}"/>
    <dgm:cxn modelId="{43133B0B-91F2-4EB3-AA67-8527A643E977}" type="presOf" srcId="{230A2B89-A54D-45E6-A8F6-C428EC990C80}" destId="{6CC73385-6C1B-4662-8B00-E0D7534AE650}" srcOrd="0" destOrd="0" presId="urn:microsoft.com/office/officeart/2005/8/layout/lProcess2"/>
    <dgm:cxn modelId="{4551B65E-6D32-4445-B953-99717A5DB5AF}" type="presOf" srcId="{DB2C5A1B-366F-406C-A548-B3D4E064CBCF}" destId="{9F37A909-0D22-4C13-95C1-BBF0A1A3AAFE}" srcOrd="0" destOrd="0" presId="urn:microsoft.com/office/officeart/2005/8/layout/lProcess2"/>
    <dgm:cxn modelId="{EB0B757D-8B95-445B-91C2-8D43D3995B17}" srcId="{FB31CA8F-E503-4867-AF55-9501FD9F0325}" destId="{4D83CE98-FFD8-4ADA-B996-75A067049C17}" srcOrd="1" destOrd="0" parTransId="{48299E9A-233B-4300-B615-D378DC20E6CB}" sibTransId="{41E6B177-6B07-4B43-AA86-91EA21FE6F89}"/>
    <dgm:cxn modelId="{8E60D744-DB57-4D46-A086-C296E6BD52D9}" srcId="{8BD5BDE3-FB37-4440-80D1-F17211038EB4}" destId="{1BF8F06C-AF06-482F-88E2-5FAC8389CA2D}" srcOrd="0" destOrd="0" parTransId="{1C88E3E5-B23A-40CE-B013-D5F45D71E780}" sibTransId="{8B95C753-C66F-4D58-9D7E-4AC0FA241946}"/>
    <dgm:cxn modelId="{75F32DF0-5D86-4F1C-896A-36CBAF1DE720}" srcId="{A2A5EA7D-F8D8-4DE0-8D67-2C7091C17AFE}" destId="{DB2C5A1B-366F-406C-A548-B3D4E064CBCF}" srcOrd="0" destOrd="0" parTransId="{8D4C51B1-E641-449B-8DE7-D2E7D95C77BF}" sibTransId="{6F828DD3-2C35-4149-ACE1-99289AB96464}"/>
    <dgm:cxn modelId="{8396C648-4D04-40B9-8AC3-AEF5728C8CAF}" srcId="{A2A5EA7D-F8D8-4DE0-8D67-2C7091C17AFE}" destId="{FB6E50C5-C90F-42FF-B06E-A803AE070F47}" srcOrd="1" destOrd="0" parTransId="{A6FB4DB2-86CD-4B31-9E13-356B038E6487}" sibTransId="{19DBA2E5-CBC0-48F0-857C-8E6B73748BC1}"/>
    <dgm:cxn modelId="{9D421E53-336F-49FB-A07F-245975E0B0F7}" srcId="{A2A5EA7D-F8D8-4DE0-8D67-2C7091C17AFE}" destId="{D36EA894-9AA1-468B-8B42-6CC61C9A3694}" srcOrd="3" destOrd="0" parTransId="{039593C7-D8CF-4B47-8DAA-778583954689}" sibTransId="{98692B74-D2F2-405F-AFF9-5026692AF905}"/>
    <dgm:cxn modelId="{6058111E-FC5D-49EF-962B-300A3AFF8977}" type="presOf" srcId="{F204E4FA-80DC-4109-BC06-57470B87183B}" destId="{E2CD170F-1BC9-4CBC-ACFC-B3FDABA12C82}" srcOrd="0" destOrd="0" presId="urn:microsoft.com/office/officeart/2005/8/layout/lProcess2"/>
    <dgm:cxn modelId="{141C14A4-C4B0-4831-8E44-95CB299CC8EB}" srcId="{A2A5EA7D-F8D8-4DE0-8D67-2C7091C17AFE}" destId="{12BB4D6B-00A7-45A3-B0F2-15246B71F8EF}" srcOrd="2" destOrd="0" parTransId="{887C95A1-1B81-43D1-BC7A-62DFA67368D4}" sibTransId="{85B20013-C0BB-430E-A3E4-F74C9B5218E3}"/>
    <dgm:cxn modelId="{AF0FE149-924E-4826-82C1-874F501668B5}" type="presOf" srcId="{D36EA894-9AA1-468B-8B42-6CC61C9A3694}" destId="{5D3785C3-A45C-43DF-A4D0-B0C7497134E8}" srcOrd="0" destOrd="0" presId="urn:microsoft.com/office/officeart/2005/8/layout/lProcess2"/>
    <dgm:cxn modelId="{701519F2-64AD-4D72-85BA-C328F1C4D39D}" type="presOf" srcId="{8BD5BDE3-FB37-4440-80D1-F17211038EB4}" destId="{FCFCAF29-3455-41C5-A620-29C58ED3767F}" srcOrd="0" destOrd="0" presId="urn:microsoft.com/office/officeart/2005/8/layout/lProcess2"/>
    <dgm:cxn modelId="{BA771A65-17B7-4596-A50F-6191A275D487}" srcId="{52A8D9F9-C2F5-4175-812D-3AAF4C56296C}" destId="{A2A5EA7D-F8D8-4DE0-8D67-2C7091C17AFE}" srcOrd="1" destOrd="0" parTransId="{68EA61E4-3492-4E95-BA40-F1F4F0586FE6}" sibTransId="{60624A46-F218-4B8B-8897-DD1BCCAAEE05}"/>
    <dgm:cxn modelId="{B0AD6B6F-E2E0-45EB-AF8C-31F0673297A0}" type="presOf" srcId="{1BF8F06C-AF06-482F-88E2-5FAC8389CA2D}" destId="{A0111C9A-205C-4BD2-858E-8E18924C11E1}" srcOrd="0" destOrd="0" presId="urn:microsoft.com/office/officeart/2005/8/layout/lProcess2"/>
    <dgm:cxn modelId="{61D3A309-250F-42D0-9434-A54F9A498A29}" type="presOf" srcId="{52A8D9F9-C2F5-4175-812D-3AAF4C56296C}" destId="{4D2C435A-740C-4F69-BB93-389A2A32F111}" srcOrd="0" destOrd="0" presId="urn:microsoft.com/office/officeart/2005/8/layout/lProcess2"/>
    <dgm:cxn modelId="{7E99D0B5-F299-42A9-B2C4-84B452678C46}" srcId="{FB31CA8F-E503-4867-AF55-9501FD9F0325}" destId="{230A2B89-A54D-45E6-A8F6-C428EC990C80}" srcOrd="2" destOrd="0" parTransId="{F1865D19-E8AC-4D6E-825D-7A2ACDBB8046}" sibTransId="{7953E475-ABC5-482A-9140-A22FF5527D1B}"/>
    <dgm:cxn modelId="{A8FB9A05-76BD-4497-B1F1-9871E15146AC}" type="presOf" srcId="{2D507158-1453-418A-A422-95E1E4AF2BFB}" destId="{1802CCEB-7E55-4CD4-8EFD-B6E34F5A39E0}" srcOrd="0" destOrd="0" presId="urn:microsoft.com/office/officeart/2005/8/layout/lProcess2"/>
    <dgm:cxn modelId="{FF3FB6B1-A7F6-4C4E-89C2-133A5DA7048F}" srcId="{FB31CA8F-E503-4867-AF55-9501FD9F0325}" destId="{F204E4FA-80DC-4109-BC06-57470B87183B}" srcOrd="0" destOrd="0" parTransId="{F88DBBDD-783E-4678-BBCB-A53492D05C51}" sibTransId="{170531B0-56A6-4C25-8E55-DC46F25633A6}"/>
    <dgm:cxn modelId="{0D7DA40D-39FB-4A9B-9022-C705A9D1C479}" srcId="{52A8D9F9-C2F5-4175-812D-3AAF4C56296C}" destId="{8BD5BDE3-FB37-4440-80D1-F17211038EB4}" srcOrd="0" destOrd="0" parTransId="{18FB456D-5D17-40A1-8EE8-A5955D9F71BB}" sibTransId="{9CA3B0CA-F089-4E65-B772-41C74DC9BD11}"/>
    <dgm:cxn modelId="{B90B4F85-3348-4555-B8D4-A314114DE65E}" type="presOf" srcId="{4D83CE98-FFD8-4ADA-B996-75A067049C17}" destId="{293E7B7D-83FF-420E-9C1D-ACA2429CF4EA}" srcOrd="0" destOrd="0" presId="urn:microsoft.com/office/officeart/2005/8/layout/lProcess2"/>
    <dgm:cxn modelId="{7A64811D-71C5-496B-9782-F2003BE00DB2}" srcId="{52A8D9F9-C2F5-4175-812D-3AAF4C56296C}" destId="{FB31CA8F-E503-4867-AF55-9501FD9F0325}" srcOrd="2" destOrd="0" parTransId="{E4E67393-CA65-485F-B83E-4BE768A9CE50}" sibTransId="{B9A5B412-0621-4A37-A3FA-349B21D425BA}"/>
    <dgm:cxn modelId="{85E6F648-3554-472E-A718-26614821DBB4}" srcId="{FB31CA8F-E503-4867-AF55-9501FD9F0325}" destId="{33C724C5-C660-4E62-BB4F-EC09773711FE}" srcOrd="4" destOrd="0" parTransId="{26B9C293-BE1F-4076-8E1A-5CE16C6AADCE}" sibTransId="{8DF747BC-F05A-4711-8F16-25A9F3E712E6}"/>
    <dgm:cxn modelId="{143D5B0F-0B98-4B2A-B454-38D566E767F9}" srcId="{8BD5BDE3-FB37-4440-80D1-F17211038EB4}" destId="{2D507158-1453-418A-A422-95E1E4AF2BFB}" srcOrd="1" destOrd="0" parTransId="{13BA910C-6693-44D6-B9D3-6F6BD25F746A}" sibTransId="{3A55E0D1-68D0-4718-82E6-7F448A0E470C}"/>
    <dgm:cxn modelId="{6E66F841-5ED7-477E-8A2A-F98F6C9A7811}" type="presOf" srcId="{12BB4D6B-00A7-45A3-B0F2-15246B71F8EF}" destId="{660EFAAB-60A9-4670-8390-402F32FBFFF5}" srcOrd="0" destOrd="0" presId="urn:microsoft.com/office/officeart/2005/8/layout/lProcess2"/>
    <dgm:cxn modelId="{A5C59838-260F-4F91-A20D-31D6E1E4A505}" type="presOf" srcId="{FB6E50C5-C90F-42FF-B06E-A803AE070F47}" destId="{D613F7D2-6CDB-437F-ADAC-6DCCFFD115BA}" srcOrd="0" destOrd="0" presId="urn:microsoft.com/office/officeart/2005/8/layout/lProcess2"/>
    <dgm:cxn modelId="{F68E53DA-6802-4D1D-92BB-CA2C2C4A4981}" type="presOf" srcId="{FB31CA8F-E503-4867-AF55-9501FD9F0325}" destId="{38E01E58-49C3-4BF8-B886-729EE9D57E8B}" srcOrd="0" destOrd="0" presId="urn:microsoft.com/office/officeart/2005/8/layout/lProcess2"/>
    <dgm:cxn modelId="{16CA7A4C-A119-45AB-8BC5-50CA25B1D0C7}" type="presOf" srcId="{ADEB625C-5C57-4BC3-9ADB-15882777BEE4}" destId="{F26E5860-0229-41C2-93C3-589E341CE1ED}" srcOrd="0" destOrd="0" presId="urn:microsoft.com/office/officeart/2005/8/layout/lProcess2"/>
    <dgm:cxn modelId="{E4958384-E38D-4481-94BE-93BE849F7DC4}" type="presOf" srcId="{33C724C5-C660-4E62-BB4F-EC09773711FE}" destId="{A7742C53-13C3-47AC-AC1C-BDC4FB5320DE}" srcOrd="0" destOrd="0" presId="urn:microsoft.com/office/officeart/2005/8/layout/lProcess2"/>
    <dgm:cxn modelId="{C0D4B8AE-DEFC-4A47-9267-053236E0EDC5}" type="presOf" srcId="{A2A5EA7D-F8D8-4DE0-8D67-2C7091C17AFE}" destId="{D5F6D98B-C7DF-4007-B090-75B98377CD34}" srcOrd="1" destOrd="0" presId="urn:microsoft.com/office/officeart/2005/8/layout/lProcess2"/>
    <dgm:cxn modelId="{32356DBD-59F4-44DF-8635-925F474F22EA}" type="presOf" srcId="{A8EA5099-E56D-4780-92A9-D1FD4420193F}" destId="{B81CFFCC-017D-4064-8750-3FDE9CF053C1}" srcOrd="0" destOrd="0" presId="urn:microsoft.com/office/officeart/2005/8/layout/lProcess2"/>
    <dgm:cxn modelId="{52BBAD29-D398-4746-98D0-8F88ACED571E}" type="presOf" srcId="{8BD5BDE3-FB37-4440-80D1-F17211038EB4}" destId="{189DC1EA-6AA7-4FE7-AC6C-8F240A38416E}" srcOrd="1" destOrd="0" presId="urn:microsoft.com/office/officeart/2005/8/layout/lProcess2"/>
    <dgm:cxn modelId="{7E6D7EB1-E711-4A3D-9DD3-00401A0D66FD}" type="presOf" srcId="{A2A5EA7D-F8D8-4DE0-8D67-2C7091C17AFE}" destId="{B060FF27-7C0D-4673-819C-DE22C0E76A19}" srcOrd="0" destOrd="0" presId="urn:microsoft.com/office/officeart/2005/8/layout/lProcess2"/>
    <dgm:cxn modelId="{E2E4BD6F-858D-43D3-A196-5007396D6558}" type="presOf" srcId="{FB31CA8F-E503-4867-AF55-9501FD9F0325}" destId="{01573606-D774-4BB0-9BAE-0559CBAF73C5}" srcOrd="1" destOrd="0" presId="urn:microsoft.com/office/officeart/2005/8/layout/lProcess2"/>
    <dgm:cxn modelId="{65DD67AE-EE98-4071-9CE8-FC0D25A19524}" srcId="{8BD5BDE3-FB37-4440-80D1-F17211038EB4}" destId="{A8EA5099-E56D-4780-92A9-D1FD4420193F}" srcOrd="2" destOrd="0" parTransId="{37CEF4B7-2627-482B-81A5-E7B7DF80C2A3}" sibTransId="{3C96854A-348A-4351-B6BC-C9CD38F5A044}"/>
    <dgm:cxn modelId="{B5892D27-0593-46C3-B575-30045841F840}" type="presParOf" srcId="{4D2C435A-740C-4F69-BB93-389A2A32F111}" destId="{14361089-79CF-4154-954D-25C5F2B5F44F}" srcOrd="0" destOrd="0" presId="urn:microsoft.com/office/officeart/2005/8/layout/lProcess2"/>
    <dgm:cxn modelId="{79215DA8-EFF1-47E1-A510-E3C343CB0803}" type="presParOf" srcId="{14361089-79CF-4154-954D-25C5F2B5F44F}" destId="{FCFCAF29-3455-41C5-A620-29C58ED3767F}" srcOrd="0" destOrd="0" presId="urn:microsoft.com/office/officeart/2005/8/layout/lProcess2"/>
    <dgm:cxn modelId="{9F72D773-0E76-4C19-8251-148746824F0E}" type="presParOf" srcId="{14361089-79CF-4154-954D-25C5F2B5F44F}" destId="{189DC1EA-6AA7-4FE7-AC6C-8F240A38416E}" srcOrd="1" destOrd="0" presId="urn:microsoft.com/office/officeart/2005/8/layout/lProcess2"/>
    <dgm:cxn modelId="{3AB212B2-29CD-45F3-9ADE-06EF0F1C3027}" type="presParOf" srcId="{14361089-79CF-4154-954D-25C5F2B5F44F}" destId="{427216B6-0ADC-4AFF-96D0-79A613444B16}" srcOrd="2" destOrd="0" presId="urn:microsoft.com/office/officeart/2005/8/layout/lProcess2"/>
    <dgm:cxn modelId="{ED0F4857-718C-407B-93FB-EADACE95E35E}" type="presParOf" srcId="{427216B6-0ADC-4AFF-96D0-79A613444B16}" destId="{C34582C0-1C29-4B0A-A573-8197EC965AA4}" srcOrd="0" destOrd="0" presId="urn:microsoft.com/office/officeart/2005/8/layout/lProcess2"/>
    <dgm:cxn modelId="{C837AC50-6383-4A71-B14E-952834A9141A}" type="presParOf" srcId="{C34582C0-1C29-4B0A-A573-8197EC965AA4}" destId="{A0111C9A-205C-4BD2-858E-8E18924C11E1}" srcOrd="0" destOrd="0" presId="urn:microsoft.com/office/officeart/2005/8/layout/lProcess2"/>
    <dgm:cxn modelId="{AB996A5E-95A3-46F2-8E2C-F38144D46847}" type="presParOf" srcId="{C34582C0-1C29-4B0A-A573-8197EC965AA4}" destId="{52735FA7-D9B5-419F-8B9B-49544BDC8018}" srcOrd="1" destOrd="0" presId="urn:microsoft.com/office/officeart/2005/8/layout/lProcess2"/>
    <dgm:cxn modelId="{F7D08926-D1D7-4606-B978-D7F2B78601F4}" type="presParOf" srcId="{C34582C0-1C29-4B0A-A573-8197EC965AA4}" destId="{1802CCEB-7E55-4CD4-8EFD-B6E34F5A39E0}" srcOrd="2" destOrd="0" presId="urn:microsoft.com/office/officeart/2005/8/layout/lProcess2"/>
    <dgm:cxn modelId="{DAA5048E-D478-4250-9C57-1536728C0E9E}" type="presParOf" srcId="{C34582C0-1C29-4B0A-A573-8197EC965AA4}" destId="{9B108EA4-386A-4556-AA24-880A55D33E37}" srcOrd="3" destOrd="0" presId="urn:microsoft.com/office/officeart/2005/8/layout/lProcess2"/>
    <dgm:cxn modelId="{89927CC1-31A6-4B90-B8A7-98BF70E6176E}" type="presParOf" srcId="{C34582C0-1C29-4B0A-A573-8197EC965AA4}" destId="{B81CFFCC-017D-4064-8750-3FDE9CF053C1}" srcOrd="4" destOrd="0" presId="urn:microsoft.com/office/officeart/2005/8/layout/lProcess2"/>
    <dgm:cxn modelId="{7C9F60A5-D29E-4348-894B-C145A7A92133}" type="presParOf" srcId="{4D2C435A-740C-4F69-BB93-389A2A32F111}" destId="{78AB2730-3420-43FB-9B7B-98C4B964B65B}" srcOrd="1" destOrd="0" presId="urn:microsoft.com/office/officeart/2005/8/layout/lProcess2"/>
    <dgm:cxn modelId="{0DE68D5A-4F16-4D72-9648-C284ADCEC785}" type="presParOf" srcId="{4D2C435A-740C-4F69-BB93-389A2A32F111}" destId="{433C3DD1-AC0E-4203-AE1F-26A34B1B66F6}" srcOrd="2" destOrd="0" presId="urn:microsoft.com/office/officeart/2005/8/layout/lProcess2"/>
    <dgm:cxn modelId="{569B15F4-D75F-4C0F-8D1E-4641D40EC488}" type="presParOf" srcId="{433C3DD1-AC0E-4203-AE1F-26A34B1B66F6}" destId="{B060FF27-7C0D-4673-819C-DE22C0E76A19}" srcOrd="0" destOrd="0" presId="urn:microsoft.com/office/officeart/2005/8/layout/lProcess2"/>
    <dgm:cxn modelId="{30E0F2B0-429C-4FBB-B854-CB1DECBF881B}" type="presParOf" srcId="{433C3DD1-AC0E-4203-AE1F-26A34B1B66F6}" destId="{D5F6D98B-C7DF-4007-B090-75B98377CD34}" srcOrd="1" destOrd="0" presId="urn:microsoft.com/office/officeart/2005/8/layout/lProcess2"/>
    <dgm:cxn modelId="{E0175C2A-FB7A-4A8E-AC53-0FC83981F35D}" type="presParOf" srcId="{433C3DD1-AC0E-4203-AE1F-26A34B1B66F6}" destId="{33F3E3E1-BB12-4B1A-A463-09FBEAD67738}" srcOrd="2" destOrd="0" presId="urn:microsoft.com/office/officeart/2005/8/layout/lProcess2"/>
    <dgm:cxn modelId="{4E914C11-CDDF-436C-8966-C04EF8E0449E}" type="presParOf" srcId="{33F3E3E1-BB12-4B1A-A463-09FBEAD67738}" destId="{E757E520-FE1C-4C3E-89BF-8CF4A35DB199}" srcOrd="0" destOrd="0" presId="urn:microsoft.com/office/officeart/2005/8/layout/lProcess2"/>
    <dgm:cxn modelId="{578910BC-1158-4C74-B47F-C808007CD9EF}" type="presParOf" srcId="{E757E520-FE1C-4C3E-89BF-8CF4A35DB199}" destId="{9F37A909-0D22-4C13-95C1-BBF0A1A3AAFE}" srcOrd="0" destOrd="0" presId="urn:microsoft.com/office/officeart/2005/8/layout/lProcess2"/>
    <dgm:cxn modelId="{6B8C70E3-1049-4B97-B936-7885F8947765}" type="presParOf" srcId="{E757E520-FE1C-4C3E-89BF-8CF4A35DB199}" destId="{6FC8DE7C-0773-4547-97A6-CDAD5E91F451}" srcOrd="1" destOrd="0" presId="urn:microsoft.com/office/officeart/2005/8/layout/lProcess2"/>
    <dgm:cxn modelId="{91E4046B-CAD9-4016-B14B-A555F6474497}" type="presParOf" srcId="{E757E520-FE1C-4C3E-89BF-8CF4A35DB199}" destId="{D613F7D2-6CDB-437F-ADAC-6DCCFFD115BA}" srcOrd="2" destOrd="0" presId="urn:microsoft.com/office/officeart/2005/8/layout/lProcess2"/>
    <dgm:cxn modelId="{694D73C9-9873-498C-A42C-3470CF274ED0}" type="presParOf" srcId="{E757E520-FE1C-4C3E-89BF-8CF4A35DB199}" destId="{B22AFF7C-55DA-4BE4-BF03-4B41BEE539DC}" srcOrd="3" destOrd="0" presId="urn:microsoft.com/office/officeart/2005/8/layout/lProcess2"/>
    <dgm:cxn modelId="{F0EF4D3C-1062-44D0-94D2-84DF294A6449}" type="presParOf" srcId="{E757E520-FE1C-4C3E-89BF-8CF4A35DB199}" destId="{660EFAAB-60A9-4670-8390-402F32FBFFF5}" srcOrd="4" destOrd="0" presId="urn:microsoft.com/office/officeart/2005/8/layout/lProcess2"/>
    <dgm:cxn modelId="{2FA3F3C5-F84A-4D16-8D5F-0E5EE2E3E648}" type="presParOf" srcId="{E757E520-FE1C-4C3E-89BF-8CF4A35DB199}" destId="{11AF0BD5-86BF-4262-A408-6A52862AB213}" srcOrd="5" destOrd="0" presId="urn:microsoft.com/office/officeart/2005/8/layout/lProcess2"/>
    <dgm:cxn modelId="{C2E47A50-A0BF-490D-BC1C-16A727E9BCD9}" type="presParOf" srcId="{E757E520-FE1C-4C3E-89BF-8CF4A35DB199}" destId="{5D3785C3-A45C-43DF-A4D0-B0C7497134E8}" srcOrd="6" destOrd="0" presId="urn:microsoft.com/office/officeart/2005/8/layout/lProcess2"/>
    <dgm:cxn modelId="{5C1DDB6F-EAFA-46DB-B312-A53C9329F8FE}" type="presParOf" srcId="{4D2C435A-740C-4F69-BB93-389A2A32F111}" destId="{6DA173C6-F486-47A3-8D15-F62A5F387242}" srcOrd="3" destOrd="0" presId="urn:microsoft.com/office/officeart/2005/8/layout/lProcess2"/>
    <dgm:cxn modelId="{FDB7339A-FA9D-49C9-8D17-301D97D420D6}" type="presParOf" srcId="{4D2C435A-740C-4F69-BB93-389A2A32F111}" destId="{63C249F9-A7B6-45EF-B780-D5313E8AE385}" srcOrd="4" destOrd="0" presId="urn:microsoft.com/office/officeart/2005/8/layout/lProcess2"/>
    <dgm:cxn modelId="{E1F1CFDC-D79F-4F23-B5A6-AF9105CC90B5}" type="presParOf" srcId="{63C249F9-A7B6-45EF-B780-D5313E8AE385}" destId="{38E01E58-49C3-4BF8-B886-729EE9D57E8B}" srcOrd="0" destOrd="0" presId="urn:microsoft.com/office/officeart/2005/8/layout/lProcess2"/>
    <dgm:cxn modelId="{912AEB03-3105-4782-8CF3-55BFFAEEFC76}" type="presParOf" srcId="{63C249F9-A7B6-45EF-B780-D5313E8AE385}" destId="{01573606-D774-4BB0-9BAE-0559CBAF73C5}" srcOrd="1" destOrd="0" presId="urn:microsoft.com/office/officeart/2005/8/layout/lProcess2"/>
    <dgm:cxn modelId="{88100C4A-89F9-4D88-AD73-DBC3ABEA2E28}" type="presParOf" srcId="{63C249F9-A7B6-45EF-B780-D5313E8AE385}" destId="{C654AF54-FB25-492C-840E-E9125B2A0CF0}" srcOrd="2" destOrd="0" presId="urn:microsoft.com/office/officeart/2005/8/layout/lProcess2"/>
    <dgm:cxn modelId="{09614E5C-C3F6-4509-9791-553C4C672761}" type="presParOf" srcId="{C654AF54-FB25-492C-840E-E9125B2A0CF0}" destId="{8C0FC171-DA13-446E-AC22-AA2D7DBD29AF}" srcOrd="0" destOrd="0" presId="urn:microsoft.com/office/officeart/2005/8/layout/lProcess2"/>
    <dgm:cxn modelId="{6E5E07CB-0E32-4A81-8A11-2059D13CD75C}" type="presParOf" srcId="{8C0FC171-DA13-446E-AC22-AA2D7DBD29AF}" destId="{E2CD170F-1BC9-4CBC-ACFC-B3FDABA12C82}" srcOrd="0" destOrd="0" presId="urn:microsoft.com/office/officeart/2005/8/layout/lProcess2"/>
    <dgm:cxn modelId="{E8CFEEED-0F57-4E51-8BC6-2374A7CB2034}" type="presParOf" srcId="{8C0FC171-DA13-446E-AC22-AA2D7DBD29AF}" destId="{A3376611-F7A7-4DFC-B267-9814FA89F359}" srcOrd="1" destOrd="0" presId="urn:microsoft.com/office/officeart/2005/8/layout/lProcess2"/>
    <dgm:cxn modelId="{F34F23C1-2800-4D07-9CC1-1DDDB56CF25B}" type="presParOf" srcId="{8C0FC171-DA13-446E-AC22-AA2D7DBD29AF}" destId="{293E7B7D-83FF-420E-9C1D-ACA2429CF4EA}" srcOrd="2" destOrd="0" presId="urn:microsoft.com/office/officeart/2005/8/layout/lProcess2"/>
    <dgm:cxn modelId="{7E849563-9198-4D7D-8D54-A2F9B15804C2}" type="presParOf" srcId="{8C0FC171-DA13-446E-AC22-AA2D7DBD29AF}" destId="{4FEBEF01-004F-430E-B3BA-284E9E329C5D}" srcOrd="3" destOrd="0" presId="urn:microsoft.com/office/officeart/2005/8/layout/lProcess2"/>
    <dgm:cxn modelId="{53483C42-FE48-450C-AC0A-2822E942B308}" type="presParOf" srcId="{8C0FC171-DA13-446E-AC22-AA2D7DBD29AF}" destId="{6CC73385-6C1B-4662-8B00-E0D7534AE650}" srcOrd="4" destOrd="0" presId="urn:microsoft.com/office/officeart/2005/8/layout/lProcess2"/>
    <dgm:cxn modelId="{006ECA92-66F3-4B4A-BD67-393509358341}" type="presParOf" srcId="{8C0FC171-DA13-446E-AC22-AA2D7DBD29AF}" destId="{303EDE1B-E2C2-4E7E-B8DB-04FB07261B20}" srcOrd="5" destOrd="0" presId="urn:microsoft.com/office/officeart/2005/8/layout/lProcess2"/>
    <dgm:cxn modelId="{C6F956E7-AF2F-4138-80FB-6509C5345985}" type="presParOf" srcId="{8C0FC171-DA13-446E-AC22-AA2D7DBD29AF}" destId="{F26E5860-0229-41C2-93C3-589E341CE1ED}" srcOrd="6" destOrd="0" presId="urn:microsoft.com/office/officeart/2005/8/layout/lProcess2"/>
    <dgm:cxn modelId="{3EC9F611-DE25-430B-9F72-B404824D595D}" type="presParOf" srcId="{8C0FC171-DA13-446E-AC22-AA2D7DBD29AF}" destId="{BA571D9A-1DC9-4530-BF3F-05FD5DB15250}" srcOrd="7" destOrd="0" presId="urn:microsoft.com/office/officeart/2005/8/layout/lProcess2"/>
    <dgm:cxn modelId="{7F88EF97-21E9-48EC-9183-3B98F741C4B9}" type="presParOf" srcId="{8C0FC171-DA13-446E-AC22-AA2D7DBD29AF}" destId="{A7742C53-13C3-47AC-AC1C-BDC4FB5320DE}"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4E51C-9093-4EEA-B9A7-50BC973DD0E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ru-RU"/>
        </a:p>
      </dgm:t>
    </dgm:pt>
    <dgm:pt modelId="{E510F061-0B69-4A05-88C0-409FAE53C831}">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ru-RU" sz="2800" b="1" dirty="0" smtClean="0">
              <a:latin typeface="PT Astra Serif" panose="020A0603040505020204" pitchFamily="18" charset="-52"/>
              <a:cs typeface="Times New Roman" panose="02020603050405020304" pitchFamily="18" charset="0"/>
            </a:rPr>
            <a:t>Безвозмездные поступления всего 18541,7</a:t>
          </a:r>
        </a:p>
        <a:p>
          <a:pPr defTabSz="1244600">
            <a:lnSpc>
              <a:spcPct val="90000"/>
            </a:lnSpc>
            <a:spcBef>
              <a:spcPct val="0"/>
            </a:spcBef>
            <a:spcAft>
              <a:spcPct val="35000"/>
            </a:spcAft>
          </a:pPr>
          <a:r>
            <a:rPr lang="ru-RU" sz="2800" b="1" dirty="0" smtClean="0">
              <a:latin typeface="PT Astra Serif" panose="020A0603040505020204" pitchFamily="18" charset="-52"/>
              <a:cs typeface="Times New Roman" panose="02020603050405020304" pitchFamily="18" charset="0"/>
            </a:rPr>
            <a:t>в том числе:</a:t>
          </a:r>
        </a:p>
      </dgm:t>
    </dgm:pt>
    <dgm:pt modelId="{3D8A143A-785C-4E2E-823A-156E3D13DB18}" type="parTrans" cxnId="{336CC8DB-8FE1-4261-856A-B43D478E1788}">
      <dgm:prSet/>
      <dgm:spPr/>
      <dgm:t>
        <a:bodyPr/>
        <a:lstStyle/>
        <a:p>
          <a:endParaRPr lang="ru-RU" sz="1200">
            <a:latin typeface="Times New Roman" panose="02020603050405020304" pitchFamily="18" charset="0"/>
            <a:cs typeface="Times New Roman" panose="02020603050405020304" pitchFamily="18" charset="0"/>
          </a:endParaRPr>
        </a:p>
      </dgm:t>
    </dgm:pt>
    <dgm:pt modelId="{45D8814A-CBAA-4D9F-ABCC-0803D0F65328}" type="sibTrans" cxnId="{336CC8DB-8FE1-4261-856A-B43D478E1788}">
      <dgm:prSet/>
      <dgm:spPr/>
      <dgm:t>
        <a:bodyPr/>
        <a:lstStyle/>
        <a:p>
          <a:endParaRPr lang="ru-RU" sz="1200">
            <a:latin typeface="Times New Roman" panose="02020603050405020304" pitchFamily="18" charset="0"/>
            <a:cs typeface="Times New Roman" panose="02020603050405020304" pitchFamily="18" charset="0"/>
          </a:endParaRPr>
        </a:p>
      </dgm:t>
    </dgm:pt>
    <dgm:pt modelId="{541F7613-D15B-4A54-9A3D-F29CF5E93213}">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Дотации</a:t>
          </a:r>
        </a:p>
        <a:p>
          <a:r>
            <a:rPr lang="ru-RU" sz="2000" b="1" dirty="0" smtClean="0">
              <a:solidFill>
                <a:schemeClr val="tx1"/>
              </a:solidFill>
              <a:latin typeface="PT Astra Serif" panose="020A0603040505020204" pitchFamily="18" charset="-52"/>
              <a:cs typeface="Times New Roman" panose="02020603050405020304" pitchFamily="18" charset="0"/>
            </a:rPr>
            <a:t>229,7</a:t>
          </a:r>
        </a:p>
      </dgm:t>
    </dgm:pt>
    <dgm:pt modelId="{9FD6CE30-B6A4-4C03-B905-4C93328FC426}" type="parTrans" cxnId="{86939457-7AAE-4682-914F-147049F893CD}">
      <dgm:prSet/>
      <dgm:spPr/>
      <dgm:t>
        <a:bodyPr/>
        <a:lstStyle/>
        <a:p>
          <a:endParaRPr lang="ru-RU" sz="1200">
            <a:latin typeface="Times New Roman" panose="02020603050405020304" pitchFamily="18" charset="0"/>
            <a:cs typeface="Times New Roman" panose="02020603050405020304" pitchFamily="18" charset="0"/>
          </a:endParaRPr>
        </a:p>
      </dgm:t>
    </dgm:pt>
    <dgm:pt modelId="{5883E9BF-BB70-44D6-AA73-CB9BE8A0702F}" type="sibTrans" cxnId="{86939457-7AAE-4682-914F-147049F893CD}">
      <dgm:prSet/>
      <dgm:spPr/>
      <dgm:t>
        <a:bodyPr/>
        <a:lstStyle/>
        <a:p>
          <a:endParaRPr lang="ru-RU" sz="1200">
            <a:latin typeface="Times New Roman" panose="02020603050405020304" pitchFamily="18" charset="0"/>
            <a:cs typeface="Times New Roman" panose="02020603050405020304" pitchFamily="18" charset="0"/>
          </a:endParaRPr>
        </a:p>
      </dgm:t>
    </dgm:pt>
    <dgm:pt modelId="{7ECD93BE-3B9C-42A2-90A3-BA2DAC1444D7}">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Субсидии</a:t>
          </a:r>
        </a:p>
        <a:p>
          <a:r>
            <a:rPr lang="ru-RU" sz="2000" b="1" dirty="0" smtClean="0">
              <a:solidFill>
                <a:schemeClr val="tx1"/>
              </a:solidFill>
              <a:latin typeface="PT Astra Serif" panose="020A0603040505020204" pitchFamily="18" charset="-52"/>
              <a:cs typeface="Times New Roman" panose="02020603050405020304" pitchFamily="18" charset="0"/>
            </a:rPr>
            <a:t>4870,3</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A7902FFB-0F3C-4F67-B715-168AA873F3F0}" type="parTrans" cxnId="{14D454DA-57E2-41ED-9BF2-A2E0E57E5BD8}">
      <dgm:prSet/>
      <dgm:spPr/>
      <dgm:t>
        <a:bodyPr/>
        <a:lstStyle/>
        <a:p>
          <a:endParaRPr lang="ru-RU" sz="1200">
            <a:latin typeface="Times New Roman" panose="02020603050405020304" pitchFamily="18" charset="0"/>
            <a:cs typeface="Times New Roman" panose="02020603050405020304" pitchFamily="18" charset="0"/>
          </a:endParaRPr>
        </a:p>
      </dgm:t>
    </dgm:pt>
    <dgm:pt modelId="{BCED9555-062E-42E8-AC29-EE8C876BEB6A}" type="sibTrans" cxnId="{14D454DA-57E2-41ED-9BF2-A2E0E57E5BD8}">
      <dgm:prSet/>
      <dgm:spPr/>
      <dgm:t>
        <a:bodyPr/>
        <a:lstStyle/>
        <a:p>
          <a:endParaRPr lang="ru-RU" sz="1200">
            <a:latin typeface="Times New Roman" panose="02020603050405020304" pitchFamily="18" charset="0"/>
            <a:cs typeface="Times New Roman" panose="02020603050405020304" pitchFamily="18" charset="0"/>
          </a:endParaRPr>
        </a:p>
      </dgm:t>
    </dgm:pt>
    <dgm:pt modelId="{CAD961AA-9BFD-4539-8223-E8D3598583AE}">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p>
          <a:r>
            <a:rPr lang="ru-RU" sz="2000" b="1" dirty="0" smtClean="0">
              <a:solidFill>
                <a:schemeClr val="tx1"/>
              </a:solidFill>
              <a:latin typeface="PT Astra Serif" panose="020A0603040505020204" pitchFamily="18" charset="-52"/>
              <a:cs typeface="Times New Roman" panose="02020603050405020304" pitchFamily="18" charset="0"/>
            </a:rPr>
            <a:t>15,8</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8D773C5E-80B3-43E4-8D2A-D338F24236C1}" type="parTrans" cxnId="{22ECF1D3-0EF4-4311-8C29-8649FC82A92F}">
      <dgm:prSet/>
      <dgm:spPr/>
      <dgm:t>
        <a:bodyPr/>
        <a:lstStyle/>
        <a:p>
          <a:endParaRPr lang="ru-RU" sz="1200">
            <a:latin typeface="Times New Roman" panose="02020603050405020304" pitchFamily="18" charset="0"/>
            <a:cs typeface="Times New Roman" panose="02020603050405020304" pitchFamily="18" charset="0"/>
          </a:endParaRPr>
        </a:p>
      </dgm:t>
    </dgm:pt>
    <dgm:pt modelId="{B2D6DA56-0D1C-4106-9CD4-D85081BBB841}" type="sibTrans" cxnId="{22ECF1D3-0EF4-4311-8C29-8649FC82A92F}">
      <dgm:prSet/>
      <dgm:spPr/>
      <dgm:t>
        <a:bodyPr/>
        <a:lstStyle/>
        <a:p>
          <a:endParaRPr lang="ru-RU" sz="1200">
            <a:latin typeface="Times New Roman" panose="02020603050405020304" pitchFamily="18" charset="0"/>
            <a:cs typeface="Times New Roman" panose="02020603050405020304" pitchFamily="18" charset="0"/>
          </a:endParaRPr>
        </a:p>
      </dgm:t>
    </dgm:pt>
    <dgm:pt modelId="{DBC69D53-9AA3-4285-8DEC-FBF344A6C220}">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Субвенции</a:t>
          </a:r>
        </a:p>
        <a:p>
          <a:r>
            <a:rPr lang="ru-RU" sz="2000" b="1" dirty="0" smtClean="0">
              <a:solidFill>
                <a:schemeClr val="tx1"/>
              </a:solidFill>
              <a:latin typeface="PT Astra Serif" panose="020A0603040505020204" pitchFamily="18" charset="-52"/>
              <a:cs typeface="Times New Roman" panose="02020603050405020304" pitchFamily="18" charset="0"/>
            </a:rPr>
            <a:t>9424,6</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F6FD3BCE-10E0-441A-BB0D-F8681AF6A513}" type="parTrans" cxnId="{D9859E3F-19BF-4FC8-B1A9-990783E82A7D}">
      <dgm:prSet/>
      <dgm:spPr/>
      <dgm:t>
        <a:bodyPr/>
        <a:lstStyle/>
        <a:p>
          <a:endParaRPr lang="ru-RU" sz="1200">
            <a:latin typeface="Times New Roman" panose="02020603050405020304" pitchFamily="18" charset="0"/>
            <a:cs typeface="Times New Roman" panose="02020603050405020304" pitchFamily="18" charset="0"/>
          </a:endParaRPr>
        </a:p>
      </dgm:t>
    </dgm:pt>
    <dgm:pt modelId="{D71293CD-1827-4919-A36A-1664BEAD6FFE}" type="sibTrans" cxnId="{D9859E3F-19BF-4FC8-B1A9-990783E82A7D}">
      <dgm:prSet/>
      <dgm:spPr/>
      <dgm:t>
        <a:bodyPr/>
        <a:lstStyle/>
        <a:p>
          <a:endParaRPr lang="ru-RU" sz="1200">
            <a:latin typeface="Times New Roman" panose="02020603050405020304" pitchFamily="18" charset="0"/>
            <a:cs typeface="Times New Roman" panose="02020603050405020304" pitchFamily="18" charset="0"/>
          </a:endParaRPr>
        </a:p>
      </dgm:t>
    </dgm:pt>
    <dgm:pt modelId="{3A403DFF-D8AA-4903-837C-4A9475F6A012}">
      <dgm:prSet phldrT="[Текст]" custT="1"/>
      <dgm:spPr>
        <a:solidFill>
          <a:schemeClr val="accent1">
            <a:lumMod val="40000"/>
            <a:lumOff val="6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Иные межбюджетные трансферты</a:t>
          </a:r>
        </a:p>
        <a:p>
          <a:r>
            <a:rPr lang="ru-RU" sz="2000" b="1" dirty="0" smtClean="0">
              <a:solidFill>
                <a:schemeClr val="tx1"/>
              </a:solidFill>
              <a:latin typeface="PT Astra Serif" panose="020A0603040505020204" pitchFamily="18" charset="-52"/>
              <a:cs typeface="Times New Roman" panose="02020603050405020304" pitchFamily="18" charset="0"/>
            </a:rPr>
            <a:t>3987,1</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572F8709-03B8-4031-8DD7-2CE45B570780}" type="parTrans" cxnId="{A38988A8-33B1-484B-8D21-849F18B4C5D8}">
      <dgm:prSet/>
      <dgm:spPr/>
      <dgm:t>
        <a:bodyPr/>
        <a:lstStyle/>
        <a:p>
          <a:endParaRPr lang="ru-RU" sz="1200">
            <a:latin typeface="Times New Roman" panose="02020603050405020304" pitchFamily="18" charset="0"/>
            <a:cs typeface="Times New Roman" panose="02020603050405020304" pitchFamily="18" charset="0"/>
          </a:endParaRPr>
        </a:p>
      </dgm:t>
    </dgm:pt>
    <dgm:pt modelId="{DF637D1D-C6EA-4E43-ACD7-9B8798EF193A}" type="sibTrans" cxnId="{A38988A8-33B1-484B-8D21-849F18B4C5D8}">
      <dgm:prSet/>
      <dgm:spPr/>
      <dgm:t>
        <a:bodyPr/>
        <a:lstStyle/>
        <a:p>
          <a:endParaRPr lang="ru-RU" sz="1200">
            <a:latin typeface="Times New Roman" panose="02020603050405020304" pitchFamily="18" charset="0"/>
            <a:cs typeface="Times New Roman" panose="02020603050405020304" pitchFamily="18" charset="0"/>
          </a:endParaRPr>
        </a:p>
      </dgm:t>
    </dgm:pt>
    <dgm:pt modelId="{E79566D9-EF50-4DC4-82F6-9ABC4965BA74}">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Безвозмездные поступления от негосударственных организаций</a:t>
          </a:r>
        </a:p>
        <a:p>
          <a:r>
            <a:rPr lang="ru-RU" sz="2000" b="1" dirty="0" smtClean="0">
              <a:solidFill>
                <a:schemeClr val="tx1"/>
              </a:solidFill>
              <a:latin typeface="PT Astra Serif" panose="020A0603040505020204" pitchFamily="18" charset="-52"/>
              <a:cs typeface="Times New Roman" panose="02020603050405020304" pitchFamily="18" charset="0"/>
            </a:rPr>
            <a:t>16,0</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7A18449F-40AA-420B-997A-55EF9F72E420}" type="parTrans" cxnId="{AF922089-EC98-49DB-92C5-757C6ACDA4EC}">
      <dgm:prSet/>
      <dgm:spPr/>
      <dgm:t>
        <a:bodyPr/>
        <a:lstStyle/>
        <a:p>
          <a:endParaRPr lang="ru-RU" sz="1200">
            <a:latin typeface="Times New Roman" panose="02020603050405020304" pitchFamily="18" charset="0"/>
            <a:cs typeface="Times New Roman" panose="02020603050405020304" pitchFamily="18" charset="0"/>
          </a:endParaRPr>
        </a:p>
      </dgm:t>
    </dgm:pt>
    <dgm:pt modelId="{98539C21-DC4A-4E34-A3E9-EA85C44A901E}" type="sibTrans" cxnId="{AF922089-EC98-49DB-92C5-757C6ACDA4EC}">
      <dgm:prSet/>
      <dgm:spPr/>
      <dgm:t>
        <a:bodyPr/>
        <a:lstStyle/>
        <a:p>
          <a:endParaRPr lang="ru-RU" sz="1200">
            <a:latin typeface="Times New Roman" panose="02020603050405020304" pitchFamily="18" charset="0"/>
            <a:cs typeface="Times New Roman" panose="02020603050405020304" pitchFamily="18" charset="0"/>
          </a:endParaRPr>
        </a:p>
      </dgm:t>
    </dgm:pt>
    <dgm:pt modelId="{7DED6571-2625-4282-B5DC-328C331A861C}">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Прочие безвозмездные поступления</a:t>
          </a:r>
        </a:p>
        <a:p>
          <a:r>
            <a:rPr lang="ru-RU" sz="2000" b="1" dirty="0" smtClean="0">
              <a:solidFill>
                <a:schemeClr val="tx1"/>
              </a:solidFill>
              <a:latin typeface="PT Astra Serif" panose="020A0603040505020204" pitchFamily="18" charset="-52"/>
              <a:cs typeface="Times New Roman" panose="02020603050405020304" pitchFamily="18" charset="0"/>
            </a:rPr>
            <a:t>16,2</a:t>
          </a:r>
        </a:p>
        <a:p>
          <a:r>
            <a:rPr lang="ru-RU" sz="1600" dirty="0" smtClean="0">
              <a:solidFill>
                <a:schemeClr val="tx1"/>
              </a:solidFill>
              <a:latin typeface="PT Astra Serif" panose="020A0603040505020204" pitchFamily="18" charset="-52"/>
              <a:cs typeface="Times New Roman" panose="02020603050405020304" pitchFamily="18" charset="0"/>
            </a:rPr>
            <a:t> </a:t>
          </a:r>
        </a:p>
      </dgm:t>
    </dgm:pt>
    <dgm:pt modelId="{D6DE9BD9-8613-4B4B-97EE-A3EB303CC5C5}" type="parTrans" cxnId="{F7707A77-02D1-4319-AEB1-CF73427110A9}">
      <dgm:prSet/>
      <dgm:spPr/>
      <dgm:t>
        <a:bodyPr/>
        <a:lstStyle/>
        <a:p>
          <a:endParaRPr lang="ru-RU" sz="1200">
            <a:latin typeface="Times New Roman" panose="02020603050405020304" pitchFamily="18" charset="0"/>
            <a:cs typeface="Times New Roman" panose="02020603050405020304" pitchFamily="18" charset="0"/>
          </a:endParaRPr>
        </a:p>
      </dgm:t>
    </dgm:pt>
    <dgm:pt modelId="{6D833385-1A4C-4B13-915B-8A61A401D94B}" type="sibTrans" cxnId="{F7707A77-02D1-4319-AEB1-CF73427110A9}">
      <dgm:prSet/>
      <dgm:spPr/>
      <dgm:t>
        <a:bodyPr/>
        <a:lstStyle/>
        <a:p>
          <a:endParaRPr lang="ru-RU" sz="1200">
            <a:latin typeface="Times New Roman" panose="02020603050405020304" pitchFamily="18" charset="0"/>
            <a:cs typeface="Times New Roman" panose="02020603050405020304" pitchFamily="18" charset="0"/>
          </a:endParaRPr>
        </a:p>
      </dgm:t>
    </dgm:pt>
    <dgm:pt modelId="{572E85AC-07D4-4BFA-A1FE-518AF0A85477}">
      <dgm:prSet phldrT="[Текст]" custT="1"/>
      <dgm:spPr>
        <a:solidFill>
          <a:schemeClr val="accent1">
            <a:lumMod val="60000"/>
            <a:lumOff val="40000"/>
          </a:schemeClr>
        </a:solidFill>
      </dgm:spPr>
      <dgm:t>
        <a:bodyPr/>
        <a:lstStyle/>
        <a:p>
          <a:r>
            <a:rPr lang="ru-RU" sz="1600" dirty="0" smtClean="0">
              <a:solidFill>
                <a:schemeClr val="tx1"/>
              </a:solidFill>
              <a:latin typeface="PT Astra Serif" panose="020A0603040505020204" pitchFamily="18" charset="-52"/>
              <a:cs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p>
          <a:r>
            <a:rPr lang="ru-RU" sz="2000" b="1" dirty="0" smtClean="0">
              <a:solidFill>
                <a:schemeClr val="tx1"/>
              </a:solidFill>
              <a:latin typeface="PT Astra Serif" panose="020A0603040505020204" pitchFamily="18" charset="-52"/>
              <a:cs typeface="Times New Roman" panose="02020603050405020304" pitchFamily="18" charset="0"/>
            </a:rPr>
            <a:t>(-)17,9</a:t>
          </a:r>
          <a:endParaRPr lang="ru-RU" sz="2000" b="1" dirty="0">
            <a:solidFill>
              <a:schemeClr val="tx1"/>
            </a:solidFill>
            <a:latin typeface="PT Astra Serif" panose="020A0603040505020204" pitchFamily="18" charset="-52"/>
            <a:cs typeface="Times New Roman" panose="02020603050405020304" pitchFamily="18" charset="0"/>
          </a:endParaRPr>
        </a:p>
      </dgm:t>
    </dgm:pt>
    <dgm:pt modelId="{3E881B15-B909-4360-917D-E81B2D9FE9C6}" type="parTrans" cxnId="{FF641481-5A34-49EB-8F4E-EEBA5BB974F4}">
      <dgm:prSet/>
      <dgm:spPr/>
      <dgm:t>
        <a:bodyPr/>
        <a:lstStyle/>
        <a:p>
          <a:endParaRPr lang="ru-RU" sz="1200">
            <a:latin typeface="Times New Roman" panose="02020603050405020304" pitchFamily="18" charset="0"/>
            <a:cs typeface="Times New Roman" panose="02020603050405020304" pitchFamily="18" charset="0"/>
          </a:endParaRPr>
        </a:p>
      </dgm:t>
    </dgm:pt>
    <dgm:pt modelId="{7210EC6D-F676-4B82-9AAC-D7A4A41E8886}" type="sibTrans" cxnId="{FF641481-5A34-49EB-8F4E-EEBA5BB974F4}">
      <dgm:prSet/>
      <dgm:spPr/>
      <dgm:t>
        <a:bodyPr/>
        <a:lstStyle/>
        <a:p>
          <a:endParaRPr lang="ru-RU" sz="1200">
            <a:latin typeface="Times New Roman" panose="02020603050405020304" pitchFamily="18" charset="0"/>
            <a:cs typeface="Times New Roman" panose="02020603050405020304" pitchFamily="18" charset="0"/>
          </a:endParaRPr>
        </a:p>
      </dgm:t>
    </dgm:pt>
    <dgm:pt modelId="{EF6E964B-1E27-4D62-B70E-A0A487E5F74D}">
      <dgm:prSet/>
      <dgm:spPr/>
      <dgm:t>
        <a:bodyPr/>
        <a:lstStyle/>
        <a:p>
          <a:endParaRPr lang="ru-RU" sz="1200" dirty="0">
            <a:latin typeface="Times New Roman" panose="02020603050405020304" pitchFamily="18" charset="0"/>
            <a:cs typeface="Times New Roman" panose="02020603050405020304" pitchFamily="18" charset="0"/>
          </a:endParaRPr>
        </a:p>
      </dgm:t>
    </dgm:pt>
    <dgm:pt modelId="{A3E0B7C0-4715-4788-B08F-18450DBA83B7}" type="parTrans" cxnId="{45096DA8-5ADD-4DAB-BEB8-42035F687B87}">
      <dgm:prSet/>
      <dgm:spPr/>
      <dgm:t>
        <a:bodyPr/>
        <a:lstStyle/>
        <a:p>
          <a:endParaRPr lang="ru-RU" sz="1200">
            <a:latin typeface="Times New Roman" panose="02020603050405020304" pitchFamily="18" charset="0"/>
            <a:cs typeface="Times New Roman" panose="02020603050405020304" pitchFamily="18" charset="0"/>
          </a:endParaRPr>
        </a:p>
      </dgm:t>
    </dgm:pt>
    <dgm:pt modelId="{3C3ED3D9-5914-4A8A-BA09-5642D1216411}" type="sibTrans" cxnId="{45096DA8-5ADD-4DAB-BEB8-42035F687B87}">
      <dgm:prSet/>
      <dgm:spPr/>
      <dgm:t>
        <a:bodyPr/>
        <a:lstStyle/>
        <a:p>
          <a:endParaRPr lang="ru-RU" sz="1200">
            <a:latin typeface="Times New Roman" panose="02020603050405020304" pitchFamily="18" charset="0"/>
            <a:cs typeface="Times New Roman" panose="02020603050405020304" pitchFamily="18" charset="0"/>
          </a:endParaRPr>
        </a:p>
      </dgm:t>
    </dgm:pt>
    <dgm:pt modelId="{2C237790-A4DE-4BCB-B2A4-9C542D050E9A}" type="pres">
      <dgm:prSet presAssocID="{0AD4E51C-9093-4EEA-B9A7-50BC973DD0ED}" presName="composite" presStyleCnt="0">
        <dgm:presLayoutVars>
          <dgm:chMax val="1"/>
          <dgm:dir/>
          <dgm:resizeHandles val="exact"/>
        </dgm:presLayoutVars>
      </dgm:prSet>
      <dgm:spPr/>
      <dgm:t>
        <a:bodyPr/>
        <a:lstStyle/>
        <a:p>
          <a:endParaRPr lang="ru-RU"/>
        </a:p>
      </dgm:t>
    </dgm:pt>
    <dgm:pt modelId="{7D936B49-BB73-4897-A4BD-71C52714C443}" type="pres">
      <dgm:prSet presAssocID="{E510F061-0B69-4A05-88C0-409FAE53C831}" presName="roof" presStyleLbl="dkBgShp" presStyleIdx="0" presStyleCnt="2" custLinFactNeighborX="0" custLinFactNeighborY="-543"/>
      <dgm:spPr/>
      <dgm:t>
        <a:bodyPr/>
        <a:lstStyle/>
        <a:p>
          <a:endParaRPr lang="ru-RU"/>
        </a:p>
      </dgm:t>
    </dgm:pt>
    <dgm:pt modelId="{374F70FE-03D9-4E7B-8515-B07980C12C20}" type="pres">
      <dgm:prSet presAssocID="{E510F061-0B69-4A05-88C0-409FAE53C831}" presName="pillars" presStyleCnt="0"/>
      <dgm:spPr/>
    </dgm:pt>
    <dgm:pt modelId="{221E8F06-040B-46EA-8ACF-93898F8BF156}" type="pres">
      <dgm:prSet presAssocID="{E510F061-0B69-4A05-88C0-409FAE53C831}" presName="pillar1" presStyleLbl="node1" presStyleIdx="0" presStyleCnt="8" custScaleX="61110" custScaleY="91631">
        <dgm:presLayoutVars>
          <dgm:bulletEnabled val="1"/>
        </dgm:presLayoutVars>
      </dgm:prSet>
      <dgm:spPr/>
      <dgm:t>
        <a:bodyPr/>
        <a:lstStyle/>
        <a:p>
          <a:endParaRPr lang="ru-RU"/>
        </a:p>
      </dgm:t>
    </dgm:pt>
    <dgm:pt modelId="{3BEB3213-AF2C-4CD2-93A3-CB94DD372325}" type="pres">
      <dgm:prSet presAssocID="{7ECD93BE-3B9C-42A2-90A3-BA2DAC1444D7}" presName="pillarX" presStyleLbl="node1" presStyleIdx="1" presStyleCnt="8" custScaleX="66665" custScaleY="91631">
        <dgm:presLayoutVars>
          <dgm:bulletEnabled val="1"/>
        </dgm:presLayoutVars>
      </dgm:prSet>
      <dgm:spPr/>
      <dgm:t>
        <a:bodyPr/>
        <a:lstStyle/>
        <a:p>
          <a:endParaRPr lang="ru-RU"/>
        </a:p>
      </dgm:t>
    </dgm:pt>
    <dgm:pt modelId="{53FB5C2A-A0AA-43D9-B4EC-B3ADA6253ED3}" type="pres">
      <dgm:prSet presAssocID="{DBC69D53-9AA3-4285-8DEC-FBF344A6C220}" presName="pillarX" presStyleLbl="node1" presStyleIdx="2" presStyleCnt="8" custScaleX="64485" custScaleY="91631">
        <dgm:presLayoutVars>
          <dgm:bulletEnabled val="1"/>
        </dgm:presLayoutVars>
      </dgm:prSet>
      <dgm:spPr/>
      <dgm:t>
        <a:bodyPr/>
        <a:lstStyle/>
        <a:p>
          <a:endParaRPr lang="ru-RU"/>
        </a:p>
      </dgm:t>
    </dgm:pt>
    <dgm:pt modelId="{DB94149D-7F4D-4D28-9ECC-8E6FBBEFDB48}" type="pres">
      <dgm:prSet presAssocID="{3A403DFF-D8AA-4903-837C-4A9475F6A012}" presName="pillarX" presStyleLbl="node1" presStyleIdx="3" presStyleCnt="8" custScaleX="85813" custScaleY="91631">
        <dgm:presLayoutVars>
          <dgm:bulletEnabled val="1"/>
        </dgm:presLayoutVars>
      </dgm:prSet>
      <dgm:spPr/>
      <dgm:t>
        <a:bodyPr/>
        <a:lstStyle/>
        <a:p>
          <a:endParaRPr lang="ru-RU"/>
        </a:p>
      </dgm:t>
    </dgm:pt>
    <dgm:pt modelId="{1CEC0EF7-9F0F-4FD2-A547-72CED950C9BA}" type="pres">
      <dgm:prSet presAssocID="{E79566D9-EF50-4DC4-82F6-9ABC4965BA74}" presName="pillarX" presStyleLbl="node1" presStyleIdx="4" presStyleCnt="8" custScaleX="105658" custScaleY="91631">
        <dgm:presLayoutVars>
          <dgm:bulletEnabled val="1"/>
        </dgm:presLayoutVars>
      </dgm:prSet>
      <dgm:spPr/>
      <dgm:t>
        <a:bodyPr/>
        <a:lstStyle/>
        <a:p>
          <a:endParaRPr lang="ru-RU"/>
        </a:p>
      </dgm:t>
    </dgm:pt>
    <dgm:pt modelId="{E8B7B8F8-13B8-4428-B3F3-8480F4F18612}" type="pres">
      <dgm:prSet presAssocID="{7DED6571-2625-4282-B5DC-328C331A861C}" presName="pillarX" presStyleLbl="node1" presStyleIdx="5" presStyleCnt="8" custScaleX="81759" custScaleY="91631">
        <dgm:presLayoutVars>
          <dgm:bulletEnabled val="1"/>
        </dgm:presLayoutVars>
      </dgm:prSet>
      <dgm:spPr/>
      <dgm:t>
        <a:bodyPr/>
        <a:lstStyle/>
        <a:p>
          <a:endParaRPr lang="ru-RU"/>
        </a:p>
      </dgm:t>
    </dgm:pt>
    <dgm:pt modelId="{EB0521A0-4865-43D7-8458-CE12ADB2FCC3}" type="pres">
      <dgm:prSet presAssocID="{CAD961AA-9BFD-4539-8223-E8D3598583AE}" presName="pillarX" presStyleLbl="node1" presStyleIdx="6" presStyleCnt="8" custScaleX="118489" custScaleY="91631">
        <dgm:presLayoutVars>
          <dgm:bulletEnabled val="1"/>
        </dgm:presLayoutVars>
      </dgm:prSet>
      <dgm:spPr/>
      <dgm:t>
        <a:bodyPr/>
        <a:lstStyle/>
        <a:p>
          <a:endParaRPr lang="ru-RU"/>
        </a:p>
      </dgm:t>
    </dgm:pt>
    <dgm:pt modelId="{71C8CBD0-3DFB-45DA-BBEA-272649435741}" type="pres">
      <dgm:prSet presAssocID="{572E85AC-07D4-4BFA-A1FE-518AF0A85477}" presName="pillarX" presStyleLbl="node1" presStyleIdx="7" presStyleCnt="8" custScaleX="87125" custScaleY="91631">
        <dgm:presLayoutVars>
          <dgm:bulletEnabled val="1"/>
        </dgm:presLayoutVars>
      </dgm:prSet>
      <dgm:spPr/>
      <dgm:t>
        <a:bodyPr/>
        <a:lstStyle/>
        <a:p>
          <a:endParaRPr lang="ru-RU"/>
        </a:p>
      </dgm:t>
    </dgm:pt>
    <dgm:pt modelId="{6EAC35BA-6F2C-4AC0-BD9D-E21722F6A79E}" type="pres">
      <dgm:prSet presAssocID="{E510F061-0B69-4A05-88C0-409FAE53C831}" presName="base" presStyleLbl="dkBgShp" presStyleIdx="1" presStyleCnt="2" custFlipVert="1" custScaleY="14312" custLinFactNeighborX="4393" custLinFactNeighborY="-20791"/>
      <dgm:spPr/>
    </dgm:pt>
  </dgm:ptLst>
  <dgm:cxnLst>
    <dgm:cxn modelId="{A38988A8-33B1-484B-8D21-849F18B4C5D8}" srcId="{E510F061-0B69-4A05-88C0-409FAE53C831}" destId="{3A403DFF-D8AA-4903-837C-4A9475F6A012}" srcOrd="3" destOrd="0" parTransId="{572F8709-03B8-4031-8DD7-2CE45B570780}" sibTransId="{DF637D1D-C6EA-4E43-ACD7-9B8798EF193A}"/>
    <dgm:cxn modelId="{D9859E3F-19BF-4FC8-B1A9-990783E82A7D}" srcId="{E510F061-0B69-4A05-88C0-409FAE53C831}" destId="{DBC69D53-9AA3-4285-8DEC-FBF344A6C220}" srcOrd="2" destOrd="0" parTransId="{F6FD3BCE-10E0-441A-BB0D-F8681AF6A513}" sibTransId="{D71293CD-1827-4919-A36A-1664BEAD6FFE}"/>
    <dgm:cxn modelId="{5A7A29BF-E939-4656-93DF-CEBB61263DD8}" type="presOf" srcId="{3A403DFF-D8AA-4903-837C-4A9475F6A012}" destId="{DB94149D-7F4D-4D28-9ECC-8E6FBBEFDB48}" srcOrd="0" destOrd="0" presId="urn:microsoft.com/office/officeart/2005/8/layout/hList3"/>
    <dgm:cxn modelId="{14D454DA-57E2-41ED-9BF2-A2E0E57E5BD8}" srcId="{E510F061-0B69-4A05-88C0-409FAE53C831}" destId="{7ECD93BE-3B9C-42A2-90A3-BA2DAC1444D7}" srcOrd="1" destOrd="0" parTransId="{A7902FFB-0F3C-4F67-B715-168AA873F3F0}" sibTransId="{BCED9555-062E-42E8-AC29-EE8C876BEB6A}"/>
    <dgm:cxn modelId="{22ECF1D3-0EF4-4311-8C29-8649FC82A92F}" srcId="{E510F061-0B69-4A05-88C0-409FAE53C831}" destId="{CAD961AA-9BFD-4539-8223-E8D3598583AE}" srcOrd="6" destOrd="0" parTransId="{8D773C5E-80B3-43E4-8D2A-D338F24236C1}" sibTransId="{B2D6DA56-0D1C-4106-9CD4-D85081BBB841}"/>
    <dgm:cxn modelId="{2EFF2072-EA02-4FDA-B26E-4E16F23FBEE9}" type="presOf" srcId="{CAD961AA-9BFD-4539-8223-E8D3598583AE}" destId="{EB0521A0-4865-43D7-8458-CE12ADB2FCC3}" srcOrd="0" destOrd="0" presId="urn:microsoft.com/office/officeart/2005/8/layout/hList3"/>
    <dgm:cxn modelId="{336CC8DB-8FE1-4261-856A-B43D478E1788}" srcId="{0AD4E51C-9093-4EEA-B9A7-50BC973DD0ED}" destId="{E510F061-0B69-4A05-88C0-409FAE53C831}" srcOrd="0" destOrd="0" parTransId="{3D8A143A-785C-4E2E-823A-156E3D13DB18}" sibTransId="{45D8814A-CBAA-4D9F-ABCC-0803D0F65328}"/>
    <dgm:cxn modelId="{B4EE401E-07FB-44E8-826A-0C7556B4E0A6}" type="presOf" srcId="{E79566D9-EF50-4DC4-82F6-9ABC4965BA74}" destId="{1CEC0EF7-9F0F-4FD2-A547-72CED950C9BA}" srcOrd="0" destOrd="0" presId="urn:microsoft.com/office/officeart/2005/8/layout/hList3"/>
    <dgm:cxn modelId="{1743ACEB-BA43-4975-8840-AA4888A71096}" type="presOf" srcId="{541F7613-D15B-4A54-9A3D-F29CF5E93213}" destId="{221E8F06-040B-46EA-8ACF-93898F8BF156}" srcOrd="0" destOrd="0" presId="urn:microsoft.com/office/officeart/2005/8/layout/hList3"/>
    <dgm:cxn modelId="{29EF6E29-2C97-4E92-841D-9A92C05C2B4C}" type="presOf" srcId="{7DED6571-2625-4282-B5DC-328C331A861C}" destId="{E8B7B8F8-13B8-4428-B3F3-8480F4F18612}" srcOrd="0" destOrd="0" presId="urn:microsoft.com/office/officeart/2005/8/layout/hList3"/>
    <dgm:cxn modelId="{423E47BB-EC7F-452B-A8A4-46D19A7E78DA}" type="presOf" srcId="{7ECD93BE-3B9C-42A2-90A3-BA2DAC1444D7}" destId="{3BEB3213-AF2C-4CD2-93A3-CB94DD372325}" srcOrd="0" destOrd="0" presId="urn:microsoft.com/office/officeart/2005/8/layout/hList3"/>
    <dgm:cxn modelId="{F7707A77-02D1-4319-AEB1-CF73427110A9}" srcId="{E510F061-0B69-4A05-88C0-409FAE53C831}" destId="{7DED6571-2625-4282-B5DC-328C331A861C}" srcOrd="5" destOrd="0" parTransId="{D6DE9BD9-8613-4B4B-97EE-A3EB303CC5C5}" sibTransId="{6D833385-1A4C-4B13-915B-8A61A401D94B}"/>
    <dgm:cxn modelId="{83BB9498-DB11-47A0-AB5B-C099FE8EDAF7}" type="presOf" srcId="{E510F061-0B69-4A05-88C0-409FAE53C831}" destId="{7D936B49-BB73-4897-A4BD-71C52714C443}" srcOrd="0" destOrd="0" presId="urn:microsoft.com/office/officeart/2005/8/layout/hList3"/>
    <dgm:cxn modelId="{AF922089-EC98-49DB-92C5-757C6ACDA4EC}" srcId="{E510F061-0B69-4A05-88C0-409FAE53C831}" destId="{E79566D9-EF50-4DC4-82F6-9ABC4965BA74}" srcOrd="4" destOrd="0" parTransId="{7A18449F-40AA-420B-997A-55EF9F72E420}" sibTransId="{98539C21-DC4A-4E34-A3E9-EA85C44A901E}"/>
    <dgm:cxn modelId="{3BF64CE6-6A1A-4CA1-A8A3-7E9132E28D92}" type="presOf" srcId="{0AD4E51C-9093-4EEA-B9A7-50BC973DD0ED}" destId="{2C237790-A4DE-4BCB-B2A4-9C542D050E9A}" srcOrd="0" destOrd="0" presId="urn:microsoft.com/office/officeart/2005/8/layout/hList3"/>
    <dgm:cxn modelId="{45096DA8-5ADD-4DAB-BEB8-42035F687B87}" srcId="{0AD4E51C-9093-4EEA-B9A7-50BC973DD0ED}" destId="{EF6E964B-1E27-4D62-B70E-A0A487E5F74D}" srcOrd="1" destOrd="0" parTransId="{A3E0B7C0-4715-4788-B08F-18450DBA83B7}" sibTransId="{3C3ED3D9-5914-4A8A-BA09-5642D1216411}"/>
    <dgm:cxn modelId="{7F300C9A-C745-4C72-9F65-85E8C6FB4F20}" type="presOf" srcId="{572E85AC-07D4-4BFA-A1FE-518AF0A85477}" destId="{71C8CBD0-3DFB-45DA-BBEA-272649435741}" srcOrd="0" destOrd="0" presId="urn:microsoft.com/office/officeart/2005/8/layout/hList3"/>
    <dgm:cxn modelId="{86939457-7AAE-4682-914F-147049F893CD}" srcId="{E510F061-0B69-4A05-88C0-409FAE53C831}" destId="{541F7613-D15B-4A54-9A3D-F29CF5E93213}" srcOrd="0" destOrd="0" parTransId="{9FD6CE30-B6A4-4C03-B905-4C93328FC426}" sibTransId="{5883E9BF-BB70-44D6-AA73-CB9BE8A0702F}"/>
    <dgm:cxn modelId="{FF641481-5A34-49EB-8F4E-EEBA5BB974F4}" srcId="{E510F061-0B69-4A05-88C0-409FAE53C831}" destId="{572E85AC-07D4-4BFA-A1FE-518AF0A85477}" srcOrd="7" destOrd="0" parTransId="{3E881B15-B909-4360-917D-E81B2D9FE9C6}" sibTransId="{7210EC6D-F676-4B82-9AAC-D7A4A41E8886}"/>
    <dgm:cxn modelId="{3FE65DF2-522A-49C6-AC63-7D6E68015C0F}" type="presOf" srcId="{DBC69D53-9AA3-4285-8DEC-FBF344A6C220}" destId="{53FB5C2A-A0AA-43D9-B4EC-B3ADA6253ED3}" srcOrd="0" destOrd="0" presId="urn:microsoft.com/office/officeart/2005/8/layout/hList3"/>
    <dgm:cxn modelId="{4FB78E25-60B5-47C9-883C-54A86569FE61}" type="presParOf" srcId="{2C237790-A4DE-4BCB-B2A4-9C542D050E9A}" destId="{7D936B49-BB73-4897-A4BD-71C52714C443}" srcOrd="0" destOrd="0" presId="urn:microsoft.com/office/officeart/2005/8/layout/hList3"/>
    <dgm:cxn modelId="{6812A3E0-63E6-4CAF-B98F-F055951BA722}" type="presParOf" srcId="{2C237790-A4DE-4BCB-B2A4-9C542D050E9A}" destId="{374F70FE-03D9-4E7B-8515-B07980C12C20}" srcOrd="1" destOrd="0" presId="urn:microsoft.com/office/officeart/2005/8/layout/hList3"/>
    <dgm:cxn modelId="{D14A5AA8-84EF-44C9-8DE2-7B8F57E1861A}" type="presParOf" srcId="{374F70FE-03D9-4E7B-8515-B07980C12C20}" destId="{221E8F06-040B-46EA-8ACF-93898F8BF156}" srcOrd="0" destOrd="0" presId="urn:microsoft.com/office/officeart/2005/8/layout/hList3"/>
    <dgm:cxn modelId="{AD044A2B-782C-4A88-8306-0AB1A21BB742}" type="presParOf" srcId="{374F70FE-03D9-4E7B-8515-B07980C12C20}" destId="{3BEB3213-AF2C-4CD2-93A3-CB94DD372325}" srcOrd="1" destOrd="0" presId="urn:microsoft.com/office/officeart/2005/8/layout/hList3"/>
    <dgm:cxn modelId="{0A67BD0B-3ACB-4AA1-B0B1-FC561140EA0F}" type="presParOf" srcId="{374F70FE-03D9-4E7B-8515-B07980C12C20}" destId="{53FB5C2A-A0AA-43D9-B4EC-B3ADA6253ED3}" srcOrd="2" destOrd="0" presId="urn:microsoft.com/office/officeart/2005/8/layout/hList3"/>
    <dgm:cxn modelId="{7B9DA4B1-651B-4A81-961C-1B5962F2813B}" type="presParOf" srcId="{374F70FE-03D9-4E7B-8515-B07980C12C20}" destId="{DB94149D-7F4D-4D28-9ECC-8E6FBBEFDB48}" srcOrd="3" destOrd="0" presId="urn:microsoft.com/office/officeart/2005/8/layout/hList3"/>
    <dgm:cxn modelId="{F4357848-ECB4-40C9-9512-B78928804514}" type="presParOf" srcId="{374F70FE-03D9-4E7B-8515-B07980C12C20}" destId="{1CEC0EF7-9F0F-4FD2-A547-72CED950C9BA}" srcOrd="4" destOrd="0" presId="urn:microsoft.com/office/officeart/2005/8/layout/hList3"/>
    <dgm:cxn modelId="{15ACAAE6-9A25-41D4-91C4-42456A5B7AFB}" type="presParOf" srcId="{374F70FE-03D9-4E7B-8515-B07980C12C20}" destId="{E8B7B8F8-13B8-4428-B3F3-8480F4F18612}" srcOrd="5" destOrd="0" presId="urn:microsoft.com/office/officeart/2005/8/layout/hList3"/>
    <dgm:cxn modelId="{80E439A4-826D-4EE6-8132-959A0A6EAFC6}" type="presParOf" srcId="{374F70FE-03D9-4E7B-8515-B07980C12C20}" destId="{EB0521A0-4865-43D7-8458-CE12ADB2FCC3}" srcOrd="6" destOrd="0" presId="urn:microsoft.com/office/officeart/2005/8/layout/hList3"/>
    <dgm:cxn modelId="{899724DF-2F6B-4E32-8A35-4A25E515BB72}" type="presParOf" srcId="{374F70FE-03D9-4E7B-8515-B07980C12C20}" destId="{71C8CBD0-3DFB-45DA-BBEA-272649435741}" srcOrd="7" destOrd="0" presId="urn:microsoft.com/office/officeart/2005/8/layout/hList3"/>
    <dgm:cxn modelId="{CF72D1A8-08DA-426A-9923-596206B87717}" type="presParOf" srcId="{2C237790-A4DE-4BCB-B2A4-9C542D050E9A}" destId="{6EAC35BA-6F2C-4AC0-BD9D-E21722F6A79E}"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CAF29-3455-41C5-A620-29C58ED3767F}">
      <dsp:nvSpPr>
        <dsp:cNvPr id="0" name=""/>
        <dsp:cNvSpPr/>
      </dsp:nvSpPr>
      <dsp:spPr>
        <a:xfrm>
          <a:off x="999" y="0"/>
          <a:ext cx="2597768" cy="473876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PT Astra Serif" panose="020A0603040505020204" pitchFamily="18" charset="-52"/>
              <a:cs typeface="Times New Roman" panose="02020603050405020304" pitchFamily="18" charset="0"/>
            </a:rPr>
            <a:t>Налоговые доходы</a:t>
          </a:r>
          <a:endParaRPr lang="ru-RU" sz="2900" kern="1200" dirty="0">
            <a:latin typeface="PT Astra Serif" panose="020A0603040505020204" pitchFamily="18" charset="-52"/>
            <a:cs typeface="Times New Roman" panose="02020603050405020304" pitchFamily="18" charset="0"/>
          </a:endParaRPr>
        </a:p>
      </dsp:txBody>
      <dsp:txXfrm>
        <a:off x="999" y="0"/>
        <a:ext cx="2597768" cy="1421629"/>
      </dsp:txXfrm>
    </dsp:sp>
    <dsp:sp modelId="{A0111C9A-205C-4BD2-858E-8E18924C11E1}">
      <dsp:nvSpPr>
        <dsp:cNvPr id="0" name=""/>
        <dsp:cNvSpPr/>
      </dsp:nvSpPr>
      <dsp:spPr>
        <a:xfrm>
          <a:off x="281163" y="1422219"/>
          <a:ext cx="2037439" cy="1418251"/>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федеральные налоги и сборы (НДС, акцизы, НДФЛ, налог на прибыль организации,  налоги, предусмотренные специальными налоговыми режимами  и т.д.)</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322702" y="1463758"/>
        <a:ext cx="1954361" cy="1335173"/>
      </dsp:txXfrm>
    </dsp:sp>
    <dsp:sp modelId="{1802CCEB-7E55-4CD4-8EFD-B6E34F5A39E0}">
      <dsp:nvSpPr>
        <dsp:cNvPr id="0" name=""/>
        <dsp:cNvSpPr/>
      </dsp:nvSpPr>
      <dsp:spPr>
        <a:xfrm>
          <a:off x="260775" y="2951188"/>
          <a:ext cx="2078214" cy="71966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региональные налоги (налог на имущество организаций, транспортный налог, налог на игорный бизнес)</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281853" y="2972266"/>
        <a:ext cx="2036058" cy="677509"/>
      </dsp:txXfrm>
    </dsp:sp>
    <dsp:sp modelId="{B81CFFCC-017D-4064-8750-3FDE9CF053C1}">
      <dsp:nvSpPr>
        <dsp:cNvPr id="0" name=""/>
        <dsp:cNvSpPr/>
      </dsp:nvSpPr>
      <dsp:spPr>
        <a:xfrm>
          <a:off x="260775" y="3781570"/>
          <a:ext cx="2078214" cy="719665"/>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местные налоги (земельный налог, налог на имущество физических лиц и т.д.)</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281853" y="3802648"/>
        <a:ext cx="2036058" cy="677509"/>
      </dsp:txXfrm>
    </dsp:sp>
    <dsp:sp modelId="{B060FF27-7C0D-4673-819C-DE22C0E76A19}">
      <dsp:nvSpPr>
        <dsp:cNvPr id="0" name=""/>
        <dsp:cNvSpPr/>
      </dsp:nvSpPr>
      <dsp:spPr>
        <a:xfrm>
          <a:off x="2793599" y="0"/>
          <a:ext cx="2597768" cy="473876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PT Astra Serif" panose="020A0603040505020204" pitchFamily="18" charset="-52"/>
              <a:cs typeface="Times New Roman" panose="02020603050405020304" pitchFamily="18" charset="0"/>
            </a:rPr>
            <a:t>Неналоговые доходы</a:t>
          </a:r>
          <a:endParaRPr lang="ru-RU" sz="2900" kern="1200" dirty="0">
            <a:latin typeface="PT Astra Serif" panose="020A0603040505020204" pitchFamily="18" charset="-52"/>
            <a:cs typeface="Times New Roman" panose="02020603050405020304" pitchFamily="18" charset="0"/>
          </a:endParaRPr>
        </a:p>
      </dsp:txBody>
      <dsp:txXfrm>
        <a:off x="2793599" y="0"/>
        <a:ext cx="2597768" cy="1421629"/>
      </dsp:txXfrm>
    </dsp:sp>
    <dsp:sp modelId="{9F37A909-0D22-4C13-95C1-BBF0A1A3AAFE}">
      <dsp:nvSpPr>
        <dsp:cNvPr id="0" name=""/>
        <dsp:cNvSpPr/>
      </dsp:nvSpPr>
      <dsp:spPr>
        <a:xfrm>
          <a:off x="3036896" y="2207856"/>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доходы от продажи государственного и муниципального имущества</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3057115" y="2228075"/>
        <a:ext cx="2037776" cy="649899"/>
      </dsp:txXfrm>
    </dsp:sp>
    <dsp:sp modelId="{D613F7D2-6CDB-437F-ADAC-6DCCFFD115BA}">
      <dsp:nvSpPr>
        <dsp:cNvPr id="0" name=""/>
        <dsp:cNvSpPr/>
      </dsp:nvSpPr>
      <dsp:spPr>
        <a:xfrm>
          <a:off x="3036896" y="1402742"/>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доходы от использования государственного и муниципального имущества</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3057115" y="1422961"/>
        <a:ext cx="2037776" cy="649899"/>
      </dsp:txXfrm>
    </dsp:sp>
    <dsp:sp modelId="{660EFAAB-60A9-4670-8390-402F32FBFFF5}">
      <dsp:nvSpPr>
        <dsp:cNvPr id="0" name=""/>
        <dsp:cNvSpPr/>
      </dsp:nvSpPr>
      <dsp:spPr>
        <a:xfrm>
          <a:off x="3053376" y="3014830"/>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штрафы, санкции, возмещение ущерба</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3073595" y="3035049"/>
        <a:ext cx="2037776" cy="649899"/>
      </dsp:txXfrm>
    </dsp:sp>
    <dsp:sp modelId="{5D3785C3-A45C-43DF-A4D0-B0C7497134E8}">
      <dsp:nvSpPr>
        <dsp:cNvPr id="0" name=""/>
        <dsp:cNvSpPr/>
      </dsp:nvSpPr>
      <dsp:spPr>
        <a:xfrm>
          <a:off x="3053376" y="3811373"/>
          <a:ext cx="2078214" cy="690337"/>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иные неналоговые доходы</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3073595" y="3831592"/>
        <a:ext cx="2037776" cy="649899"/>
      </dsp:txXfrm>
    </dsp:sp>
    <dsp:sp modelId="{38E01E58-49C3-4BF8-B886-729EE9D57E8B}">
      <dsp:nvSpPr>
        <dsp:cNvPr id="0" name=""/>
        <dsp:cNvSpPr/>
      </dsp:nvSpPr>
      <dsp:spPr>
        <a:xfrm>
          <a:off x="5586200" y="0"/>
          <a:ext cx="2597768" cy="4738763"/>
        </a:xfrm>
        <a:prstGeom prst="roundRect">
          <a:avLst>
            <a:gd name="adj" fmla="val 10000"/>
          </a:avLst>
        </a:prstGeom>
        <a:solidFill>
          <a:schemeClr val="accent1">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ru-RU" sz="2900" kern="1200" dirty="0" smtClean="0">
              <a:latin typeface="PT Astra Serif" panose="020A0603040505020204" pitchFamily="18" charset="-52"/>
              <a:cs typeface="Times New Roman" panose="02020603050405020304" pitchFamily="18" charset="0"/>
            </a:rPr>
            <a:t>Безвозмездные поступления</a:t>
          </a:r>
          <a:endParaRPr lang="ru-RU" sz="2900" kern="1200" dirty="0">
            <a:latin typeface="PT Astra Serif" panose="020A0603040505020204" pitchFamily="18" charset="-52"/>
            <a:cs typeface="Times New Roman" panose="02020603050405020304" pitchFamily="18" charset="0"/>
          </a:endParaRPr>
        </a:p>
      </dsp:txBody>
      <dsp:txXfrm>
        <a:off x="5586200" y="0"/>
        <a:ext cx="2597768" cy="1421629"/>
      </dsp:txXfrm>
    </dsp:sp>
    <dsp:sp modelId="{E2CD170F-1BC9-4CBC-ACFC-B3FDABA12C82}">
      <dsp:nvSpPr>
        <dsp:cNvPr id="0" name=""/>
        <dsp:cNvSpPr/>
      </dsp:nvSpPr>
      <dsp:spPr>
        <a:xfrm>
          <a:off x="5845977" y="1422525"/>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дотации</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5862033" y="1438581"/>
        <a:ext cx="2046102" cy="516096"/>
      </dsp:txXfrm>
    </dsp:sp>
    <dsp:sp modelId="{293E7B7D-83FF-420E-9C1D-ACA2429CF4EA}">
      <dsp:nvSpPr>
        <dsp:cNvPr id="0" name=""/>
        <dsp:cNvSpPr/>
      </dsp:nvSpPr>
      <dsp:spPr>
        <a:xfrm>
          <a:off x="5845977" y="2055074"/>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субсидии</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5862033" y="2071130"/>
        <a:ext cx="2046102" cy="516096"/>
      </dsp:txXfrm>
    </dsp:sp>
    <dsp:sp modelId="{6CC73385-6C1B-4662-8B00-E0D7534AE650}">
      <dsp:nvSpPr>
        <dsp:cNvPr id="0" name=""/>
        <dsp:cNvSpPr/>
      </dsp:nvSpPr>
      <dsp:spPr>
        <a:xfrm>
          <a:off x="5845977" y="2687623"/>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субвенции</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5862033" y="2703679"/>
        <a:ext cx="2046102" cy="516096"/>
      </dsp:txXfrm>
    </dsp:sp>
    <dsp:sp modelId="{F26E5860-0229-41C2-93C3-589E341CE1ED}">
      <dsp:nvSpPr>
        <dsp:cNvPr id="0" name=""/>
        <dsp:cNvSpPr/>
      </dsp:nvSpPr>
      <dsp:spPr>
        <a:xfrm>
          <a:off x="5845977" y="3320171"/>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иные межбюджетные трансферты</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5862033" y="3336227"/>
        <a:ext cx="2046102" cy="516096"/>
      </dsp:txXfrm>
    </dsp:sp>
    <dsp:sp modelId="{A7742C53-13C3-47AC-AC1C-BDC4FB5320DE}">
      <dsp:nvSpPr>
        <dsp:cNvPr id="0" name=""/>
        <dsp:cNvSpPr/>
      </dsp:nvSpPr>
      <dsp:spPr>
        <a:xfrm>
          <a:off x="5845977" y="3952720"/>
          <a:ext cx="2078214" cy="548208"/>
        </a:xfrm>
        <a:prstGeom prst="roundRect">
          <a:avLst>
            <a:gd name="adj" fmla="val 10000"/>
          </a:avLst>
        </a:prstGeom>
        <a:solidFill>
          <a:schemeClr val="accent1">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just" defTabSz="533400">
            <a:lnSpc>
              <a:spcPct val="90000"/>
            </a:lnSpc>
            <a:spcBef>
              <a:spcPct val="0"/>
            </a:spcBef>
            <a:spcAft>
              <a:spcPct val="35000"/>
            </a:spcAft>
          </a:pPr>
          <a:r>
            <a:rPr lang="ru-RU" sz="1200" kern="1200" dirty="0" smtClean="0">
              <a:solidFill>
                <a:sysClr val="windowText" lastClr="000000"/>
              </a:solidFill>
              <a:latin typeface="PT Astra Serif" panose="020A0603040505020204" pitchFamily="18" charset="-52"/>
              <a:cs typeface="Times New Roman" panose="02020603050405020304" pitchFamily="18" charset="0"/>
            </a:rPr>
            <a:t>прочие безвозмездные поступления</a:t>
          </a:r>
          <a:endParaRPr lang="ru-RU" sz="1200" kern="1200" dirty="0">
            <a:solidFill>
              <a:sysClr val="windowText" lastClr="000000"/>
            </a:solidFill>
            <a:latin typeface="PT Astra Serif" panose="020A0603040505020204" pitchFamily="18" charset="-52"/>
            <a:cs typeface="Times New Roman" panose="02020603050405020304" pitchFamily="18" charset="0"/>
          </a:endParaRPr>
        </a:p>
      </dsp:txBody>
      <dsp:txXfrm>
        <a:off x="5862033" y="3968776"/>
        <a:ext cx="2046102" cy="5160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936B49-BB73-4897-A4BD-71C52714C443}">
      <dsp:nvSpPr>
        <dsp:cNvPr id="0" name=""/>
        <dsp:cNvSpPr/>
      </dsp:nvSpPr>
      <dsp:spPr>
        <a:xfrm>
          <a:off x="0" y="79787"/>
          <a:ext cx="12200546" cy="179077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ru-RU" sz="2800" b="1" kern="1200" dirty="0" smtClean="0">
              <a:latin typeface="PT Astra Serif" panose="020A0603040505020204" pitchFamily="18" charset="-52"/>
              <a:cs typeface="Times New Roman" panose="02020603050405020304" pitchFamily="18" charset="0"/>
            </a:rPr>
            <a:t>Безвозмездные поступления всего 18541,7</a:t>
          </a:r>
        </a:p>
        <a:p>
          <a:pPr lvl="0" algn="ctr" defTabSz="1244600">
            <a:lnSpc>
              <a:spcPct val="90000"/>
            </a:lnSpc>
            <a:spcBef>
              <a:spcPct val="0"/>
            </a:spcBef>
            <a:spcAft>
              <a:spcPct val="35000"/>
            </a:spcAft>
          </a:pPr>
          <a:r>
            <a:rPr lang="ru-RU" sz="2800" b="1" kern="1200" dirty="0" smtClean="0">
              <a:latin typeface="PT Astra Serif" panose="020A0603040505020204" pitchFamily="18" charset="-52"/>
              <a:cs typeface="Times New Roman" panose="02020603050405020304" pitchFamily="18" charset="0"/>
            </a:rPr>
            <a:t>в том числе:</a:t>
          </a:r>
        </a:p>
      </dsp:txBody>
      <dsp:txXfrm>
        <a:off x="0" y="79787"/>
        <a:ext cx="12200546" cy="1790770"/>
      </dsp:txXfrm>
    </dsp:sp>
    <dsp:sp modelId="{221E8F06-040B-46EA-8ACF-93898F8BF156}">
      <dsp:nvSpPr>
        <dsp:cNvPr id="0" name=""/>
        <dsp:cNvSpPr/>
      </dsp:nvSpPr>
      <dsp:spPr>
        <a:xfrm>
          <a:off x="3374" y="2037644"/>
          <a:ext cx="1110353" cy="344589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Дотации</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229,7</a:t>
          </a:r>
        </a:p>
      </dsp:txBody>
      <dsp:txXfrm>
        <a:off x="3374" y="2037644"/>
        <a:ext cx="1110353" cy="3445892"/>
      </dsp:txXfrm>
    </dsp:sp>
    <dsp:sp modelId="{3BEB3213-AF2C-4CD2-93A3-CB94DD372325}">
      <dsp:nvSpPr>
        <dsp:cNvPr id="0" name=""/>
        <dsp:cNvSpPr/>
      </dsp:nvSpPr>
      <dsp:spPr>
        <a:xfrm>
          <a:off x="1113728" y="2037644"/>
          <a:ext cx="1211286" cy="344589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Субсидии</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4870,3</a:t>
          </a:r>
          <a:endParaRPr lang="ru-RU" sz="2000" b="1" kern="1200" dirty="0">
            <a:solidFill>
              <a:schemeClr val="tx1"/>
            </a:solidFill>
            <a:latin typeface="PT Astra Serif" panose="020A0603040505020204" pitchFamily="18" charset="-52"/>
            <a:cs typeface="Times New Roman" panose="02020603050405020304" pitchFamily="18" charset="0"/>
          </a:endParaRPr>
        </a:p>
      </dsp:txBody>
      <dsp:txXfrm>
        <a:off x="1113728" y="2037644"/>
        <a:ext cx="1211286" cy="3445892"/>
      </dsp:txXfrm>
    </dsp:sp>
    <dsp:sp modelId="{53FB5C2A-A0AA-43D9-B4EC-B3ADA6253ED3}">
      <dsp:nvSpPr>
        <dsp:cNvPr id="0" name=""/>
        <dsp:cNvSpPr/>
      </dsp:nvSpPr>
      <dsp:spPr>
        <a:xfrm>
          <a:off x="2325015" y="2037644"/>
          <a:ext cx="1171676" cy="344589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Субвенции</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9424,6</a:t>
          </a:r>
          <a:endParaRPr lang="ru-RU" sz="2000" b="1" kern="1200" dirty="0">
            <a:solidFill>
              <a:schemeClr val="tx1"/>
            </a:solidFill>
            <a:latin typeface="PT Astra Serif" panose="020A0603040505020204" pitchFamily="18" charset="-52"/>
            <a:cs typeface="Times New Roman" panose="02020603050405020304" pitchFamily="18" charset="0"/>
          </a:endParaRPr>
        </a:p>
      </dsp:txBody>
      <dsp:txXfrm>
        <a:off x="2325015" y="2037644"/>
        <a:ext cx="1171676" cy="3445892"/>
      </dsp:txXfrm>
    </dsp:sp>
    <dsp:sp modelId="{DB94149D-7F4D-4D28-9ECC-8E6FBBEFDB48}">
      <dsp:nvSpPr>
        <dsp:cNvPr id="0" name=""/>
        <dsp:cNvSpPr/>
      </dsp:nvSpPr>
      <dsp:spPr>
        <a:xfrm>
          <a:off x="3496691" y="2037644"/>
          <a:ext cx="1559201" cy="3445892"/>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Иные межбюджетные трансферты</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3987,1</a:t>
          </a:r>
          <a:endParaRPr lang="ru-RU" sz="2000" b="1" kern="1200" dirty="0">
            <a:solidFill>
              <a:schemeClr val="tx1"/>
            </a:solidFill>
            <a:latin typeface="PT Astra Serif" panose="020A0603040505020204" pitchFamily="18" charset="-52"/>
            <a:cs typeface="Times New Roman" panose="02020603050405020304" pitchFamily="18" charset="0"/>
          </a:endParaRPr>
        </a:p>
      </dsp:txBody>
      <dsp:txXfrm>
        <a:off x="3496691" y="2037644"/>
        <a:ext cx="1559201" cy="3445892"/>
      </dsp:txXfrm>
    </dsp:sp>
    <dsp:sp modelId="{1CEC0EF7-9F0F-4FD2-A547-72CED950C9BA}">
      <dsp:nvSpPr>
        <dsp:cNvPr id="0" name=""/>
        <dsp:cNvSpPr/>
      </dsp:nvSpPr>
      <dsp:spPr>
        <a:xfrm>
          <a:off x="5055893" y="2037644"/>
          <a:ext cx="1919780" cy="344589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Безвозмездные поступления от негосударственных организаций</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16,0</a:t>
          </a:r>
          <a:endParaRPr lang="ru-RU" sz="2000" b="1" kern="1200" dirty="0">
            <a:solidFill>
              <a:schemeClr val="tx1"/>
            </a:solidFill>
            <a:latin typeface="PT Astra Serif" panose="020A0603040505020204" pitchFamily="18" charset="-52"/>
            <a:cs typeface="Times New Roman" panose="02020603050405020304" pitchFamily="18" charset="0"/>
          </a:endParaRPr>
        </a:p>
      </dsp:txBody>
      <dsp:txXfrm>
        <a:off x="5055893" y="2037644"/>
        <a:ext cx="1919780" cy="3445892"/>
      </dsp:txXfrm>
    </dsp:sp>
    <dsp:sp modelId="{E8B7B8F8-13B8-4428-B3F3-8480F4F18612}">
      <dsp:nvSpPr>
        <dsp:cNvPr id="0" name=""/>
        <dsp:cNvSpPr/>
      </dsp:nvSpPr>
      <dsp:spPr>
        <a:xfrm>
          <a:off x="6975673" y="2037644"/>
          <a:ext cx="1485541" cy="344589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Прочие безвозмездные поступления</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16,2</a:t>
          </a:r>
        </a:p>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 </a:t>
          </a:r>
        </a:p>
      </dsp:txBody>
      <dsp:txXfrm>
        <a:off x="6975673" y="2037644"/>
        <a:ext cx="1485541" cy="3445892"/>
      </dsp:txXfrm>
    </dsp:sp>
    <dsp:sp modelId="{EB0521A0-4865-43D7-8458-CE12ADB2FCC3}">
      <dsp:nvSpPr>
        <dsp:cNvPr id="0" name=""/>
        <dsp:cNvSpPr/>
      </dsp:nvSpPr>
      <dsp:spPr>
        <a:xfrm>
          <a:off x="8461215" y="2037644"/>
          <a:ext cx="2152916" cy="344589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Доходы бюджетов бюджетной системы Российской Федерации от возврата остатков субсидий, субвенций и иных межбюджетных трансфертов, имеющих целевое назначение, прошлых лет</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15,8</a:t>
          </a:r>
          <a:endParaRPr lang="ru-RU" sz="2000" b="1" kern="1200" dirty="0">
            <a:solidFill>
              <a:schemeClr val="tx1"/>
            </a:solidFill>
            <a:latin typeface="PT Astra Serif" panose="020A0603040505020204" pitchFamily="18" charset="-52"/>
            <a:cs typeface="Times New Roman" panose="02020603050405020304" pitchFamily="18" charset="0"/>
          </a:endParaRPr>
        </a:p>
      </dsp:txBody>
      <dsp:txXfrm>
        <a:off x="8461215" y="2037644"/>
        <a:ext cx="2152916" cy="3445892"/>
      </dsp:txXfrm>
    </dsp:sp>
    <dsp:sp modelId="{71C8CBD0-3DFB-45DA-BBEA-272649435741}">
      <dsp:nvSpPr>
        <dsp:cNvPr id="0" name=""/>
        <dsp:cNvSpPr/>
      </dsp:nvSpPr>
      <dsp:spPr>
        <a:xfrm>
          <a:off x="10614131" y="2037644"/>
          <a:ext cx="1583040" cy="3445892"/>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tx1"/>
              </a:solidFill>
              <a:latin typeface="PT Astra Serif" panose="020A0603040505020204" pitchFamily="18" charset="-52"/>
              <a:cs typeface="Times New Roman" panose="02020603050405020304" pitchFamily="18" charset="0"/>
            </a:rPr>
            <a:t>Возврат остатков субсидий, субвенций и иных межбюджетных трансфертов, имеющих целевое назначение, прошлых лет</a:t>
          </a:r>
        </a:p>
        <a:p>
          <a:pPr lvl="0" algn="ctr" defTabSz="711200">
            <a:lnSpc>
              <a:spcPct val="90000"/>
            </a:lnSpc>
            <a:spcBef>
              <a:spcPct val="0"/>
            </a:spcBef>
            <a:spcAft>
              <a:spcPct val="35000"/>
            </a:spcAft>
          </a:pPr>
          <a:r>
            <a:rPr lang="ru-RU" sz="2000" b="1" kern="1200" dirty="0" smtClean="0">
              <a:solidFill>
                <a:schemeClr val="tx1"/>
              </a:solidFill>
              <a:latin typeface="PT Astra Serif" panose="020A0603040505020204" pitchFamily="18" charset="-52"/>
              <a:cs typeface="Times New Roman" panose="02020603050405020304" pitchFamily="18" charset="0"/>
            </a:rPr>
            <a:t>(-)17,9</a:t>
          </a:r>
          <a:endParaRPr lang="ru-RU" sz="2000" b="1" kern="1200" dirty="0">
            <a:solidFill>
              <a:schemeClr val="tx1"/>
            </a:solidFill>
            <a:latin typeface="PT Astra Serif" panose="020A0603040505020204" pitchFamily="18" charset="-52"/>
            <a:cs typeface="Times New Roman" panose="02020603050405020304" pitchFamily="18" charset="0"/>
          </a:endParaRPr>
        </a:p>
      </dsp:txBody>
      <dsp:txXfrm>
        <a:off x="10614131" y="2037644"/>
        <a:ext cx="1583040" cy="3445892"/>
      </dsp:txXfrm>
    </dsp:sp>
    <dsp:sp modelId="{6EAC35BA-6F2C-4AC0-BD9D-E21722F6A79E}">
      <dsp:nvSpPr>
        <dsp:cNvPr id="0" name=""/>
        <dsp:cNvSpPr/>
      </dsp:nvSpPr>
      <dsp:spPr>
        <a:xfrm flipV="1">
          <a:off x="0" y="5733048"/>
          <a:ext cx="12200546" cy="59802"/>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E249F6A6-EBCB-45C8-AD2B-08CB7C6E1F32}" type="datetimeFigureOut">
              <a:rPr lang="ru-RU" smtClean="0"/>
              <a:t>28.05.2025</a:t>
            </a:fld>
            <a:endParaRPr lang="ru-RU"/>
          </a:p>
        </p:txBody>
      </p:sp>
      <p:sp>
        <p:nvSpPr>
          <p:cNvPr id="4" name="Нижний колонтитул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905F4166-32F9-486D-8EC5-50B66C7E3FDE}" type="slidenum">
              <a:rPr lang="ru-RU" smtClean="0"/>
              <a:t>‹#›</a:t>
            </a:fld>
            <a:endParaRPr lang="ru-RU"/>
          </a:p>
        </p:txBody>
      </p:sp>
    </p:spTree>
    <p:extLst>
      <p:ext uri="{BB962C8B-B14F-4D97-AF65-F5344CB8AC3E}">
        <p14:creationId xmlns:p14="http://schemas.microsoft.com/office/powerpoint/2010/main" val="181347159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3"/>
            <a:ext cx="2946400" cy="498475"/>
          </a:xfrm>
          <a:prstGeom prst="rect">
            <a:avLst/>
          </a:prstGeom>
        </p:spPr>
        <p:txBody>
          <a:bodyPr vert="horz" lIns="91713" tIns="45856" rIns="91713" bIns="45856" rtlCol="0"/>
          <a:lstStyle>
            <a:lvl1pPr algn="l">
              <a:defRPr sz="1200"/>
            </a:lvl1pPr>
          </a:lstStyle>
          <a:p>
            <a:endParaRPr lang="ru-RU" dirty="0"/>
          </a:p>
        </p:txBody>
      </p:sp>
      <p:sp>
        <p:nvSpPr>
          <p:cNvPr id="3" name="Дата 2"/>
          <p:cNvSpPr>
            <a:spLocks noGrp="1"/>
          </p:cNvSpPr>
          <p:nvPr>
            <p:ph type="dt" idx="1"/>
          </p:nvPr>
        </p:nvSpPr>
        <p:spPr>
          <a:xfrm>
            <a:off x="3849688" y="3"/>
            <a:ext cx="2946400" cy="498475"/>
          </a:xfrm>
          <a:prstGeom prst="rect">
            <a:avLst/>
          </a:prstGeom>
        </p:spPr>
        <p:txBody>
          <a:bodyPr vert="horz" lIns="91713" tIns="45856" rIns="91713" bIns="45856" rtlCol="0"/>
          <a:lstStyle>
            <a:lvl1pPr algn="r">
              <a:defRPr sz="1200"/>
            </a:lvl1pPr>
          </a:lstStyle>
          <a:p>
            <a:fld id="{24B739C5-4E26-4660-AA19-8AEEA2E863C4}" type="datetimeFigureOut">
              <a:rPr lang="ru-RU" smtClean="0"/>
              <a:t>28.05.2025</a:t>
            </a:fld>
            <a:endParaRPr lang="ru-RU" dirty="0"/>
          </a:p>
        </p:txBody>
      </p:sp>
      <p:sp>
        <p:nvSpPr>
          <p:cNvPr id="4" name="Образ слайда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713" tIns="45856" rIns="91713" bIns="45856" rtlCol="0" anchor="ctr"/>
          <a:lstStyle/>
          <a:p>
            <a:endParaRPr lang="ru-RU" dirty="0"/>
          </a:p>
        </p:txBody>
      </p:sp>
      <p:sp>
        <p:nvSpPr>
          <p:cNvPr id="5" name="Заметки 4"/>
          <p:cNvSpPr>
            <a:spLocks noGrp="1"/>
          </p:cNvSpPr>
          <p:nvPr>
            <p:ph type="body" sz="quarter" idx="3"/>
          </p:nvPr>
        </p:nvSpPr>
        <p:spPr>
          <a:xfrm>
            <a:off x="679452" y="4778378"/>
            <a:ext cx="5438775" cy="3908425"/>
          </a:xfrm>
          <a:prstGeom prst="rect">
            <a:avLst/>
          </a:prstGeom>
        </p:spPr>
        <p:txBody>
          <a:bodyPr vert="horz" lIns="91713" tIns="45856" rIns="91713" bIns="45856"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9752"/>
            <a:ext cx="2946400" cy="498475"/>
          </a:xfrm>
          <a:prstGeom prst="rect">
            <a:avLst/>
          </a:prstGeom>
        </p:spPr>
        <p:txBody>
          <a:bodyPr vert="horz" lIns="91713" tIns="45856" rIns="91713" bIns="45856" rtlCol="0" anchor="b"/>
          <a:lstStyle>
            <a:lvl1pPr algn="l">
              <a:defRPr sz="1200"/>
            </a:lvl1pPr>
          </a:lstStyle>
          <a:p>
            <a:endParaRPr lang="ru-RU" dirty="0"/>
          </a:p>
        </p:txBody>
      </p:sp>
      <p:sp>
        <p:nvSpPr>
          <p:cNvPr id="7" name="Номер слайда 6"/>
          <p:cNvSpPr>
            <a:spLocks noGrp="1"/>
          </p:cNvSpPr>
          <p:nvPr>
            <p:ph type="sldNum" sz="quarter" idx="5"/>
          </p:nvPr>
        </p:nvSpPr>
        <p:spPr>
          <a:xfrm>
            <a:off x="3849688" y="9429752"/>
            <a:ext cx="2946400" cy="498475"/>
          </a:xfrm>
          <a:prstGeom prst="rect">
            <a:avLst/>
          </a:prstGeom>
        </p:spPr>
        <p:txBody>
          <a:bodyPr vert="horz" lIns="91713" tIns="45856" rIns="91713" bIns="45856" rtlCol="0" anchor="b"/>
          <a:lstStyle>
            <a:lvl1pPr algn="r">
              <a:defRPr sz="1200"/>
            </a:lvl1pPr>
          </a:lstStyle>
          <a:p>
            <a:fld id="{95E72405-8A1E-4C1B-A8DB-FB8A7436FF27}" type="slidenum">
              <a:rPr lang="ru-RU" smtClean="0"/>
              <a:t>‹#›</a:t>
            </a:fld>
            <a:endParaRPr lang="ru-RU" dirty="0"/>
          </a:p>
        </p:txBody>
      </p:sp>
    </p:spTree>
    <p:extLst>
      <p:ext uri="{BB962C8B-B14F-4D97-AF65-F5344CB8AC3E}">
        <p14:creationId xmlns:p14="http://schemas.microsoft.com/office/powerpoint/2010/main" val="63952918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a:t>
            </a:fld>
            <a:endParaRPr lang="ru-RU" dirty="0"/>
          </a:p>
        </p:txBody>
      </p:sp>
      <p:sp>
        <p:nvSpPr>
          <p:cNvPr id="6" name="Верхний колонтитул 5"/>
          <p:cNvSpPr>
            <a:spLocks noGrp="1"/>
          </p:cNvSpPr>
          <p:nvPr>
            <p:ph type="hdr" sz="quarter" idx="11"/>
          </p:nvPr>
        </p:nvSpPr>
        <p:spPr/>
        <p:txBody>
          <a:bodyPr/>
          <a:lstStyle/>
          <a:p>
            <a:endParaRPr lang="ru-RU" dirty="0"/>
          </a:p>
        </p:txBody>
      </p:sp>
    </p:spTree>
    <p:extLst>
      <p:ext uri="{BB962C8B-B14F-4D97-AF65-F5344CB8AC3E}">
        <p14:creationId xmlns:p14="http://schemas.microsoft.com/office/powerpoint/2010/main" val="3171110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28</a:t>
            </a:fld>
            <a:endParaRPr lang="ru-RU" dirty="0"/>
          </a:p>
        </p:txBody>
      </p:sp>
      <p:sp>
        <p:nvSpPr>
          <p:cNvPr id="6" name="Верхний колонтитул 5"/>
          <p:cNvSpPr>
            <a:spLocks noGrp="1"/>
          </p:cNvSpPr>
          <p:nvPr>
            <p:ph type="hdr" sz="quarter" idx="11"/>
          </p:nvPr>
        </p:nvSpPr>
        <p:spPr/>
        <p:txBody>
          <a:bodyPr/>
          <a:lstStyle/>
          <a:p>
            <a:endParaRPr lang="ru-RU" dirty="0"/>
          </a:p>
        </p:txBody>
      </p:sp>
    </p:spTree>
    <p:extLst>
      <p:ext uri="{BB962C8B-B14F-4D97-AF65-F5344CB8AC3E}">
        <p14:creationId xmlns:p14="http://schemas.microsoft.com/office/powerpoint/2010/main" val="95385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4</a:t>
            </a:fld>
            <a:endParaRPr lang="ru-RU" dirty="0"/>
          </a:p>
        </p:txBody>
      </p:sp>
      <p:sp>
        <p:nvSpPr>
          <p:cNvPr id="6" name="Верхний колонтитул 5"/>
          <p:cNvSpPr>
            <a:spLocks noGrp="1"/>
          </p:cNvSpPr>
          <p:nvPr>
            <p:ph type="hdr" sz="quarter" idx="11"/>
          </p:nvPr>
        </p:nvSpPr>
        <p:spPr/>
        <p:txBody>
          <a:bodyPr/>
          <a:lstStyle/>
          <a:p>
            <a:endParaRPr lang="ru-RU" dirty="0"/>
          </a:p>
        </p:txBody>
      </p:sp>
    </p:spTree>
    <p:extLst>
      <p:ext uri="{BB962C8B-B14F-4D97-AF65-F5344CB8AC3E}">
        <p14:creationId xmlns:p14="http://schemas.microsoft.com/office/powerpoint/2010/main" val="1595773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 </a:t>
            </a:r>
            <a:endParaRPr lang="ru-RU" dirty="0"/>
          </a:p>
        </p:txBody>
      </p:sp>
      <p:sp>
        <p:nvSpPr>
          <p:cNvPr id="4" name="Номер слайда 3"/>
          <p:cNvSpPr>
            <a:spLocks noGrp="1"/>
          </p:cNvSpPr>
          <p:nvPr>
            <p:ph type="sldNum" sz="quarter" idx="10"/>
          </p:nvPr>
        </p:nvSpPr>
        <p:spPr/>
        <p:txBody>
          <a:bodyPr/>
          <a:lstStyle/>
          <a:p>
            <a:fld id="{95E72405-8A1E-4C1B-A8DB-FB8A7436FF27}" type="slidenum">
              <a:rPr lang="ru-RU" smtClean="0"/>
              <a:t>8</a:t>
            </a:fld>
            <a:endParaRPr lang="ru-RU" dirty="0"/>
          </a:p>
        </p:txBody>
      </p:sp>
      <p:sp>
        <p:nvSpPr>
          <p:cNvPr id="6" name="Верхний колонтитул 5"/>
          <p:cNvSpPr>
            <a:spLocks noGrp="1"/>
          </p:cNvSpPr>
          <p:nvPr>
            <p:ph type="hdr" sz="quarter" idx="11"/>
          </p:nvPr>
        </p:nvSpPr>
        <p:spPr/>
        <p:txBody>
          <a:bodyPr/>
          <a:lstStyle/>
          <a:p>
            <a:endParaRPr lang="ru-RU" dirty="0"/>
          </a:p>
        </p:txBody>
      </p:sp>
    </p:spTree>
    <p:extLst>
      <p:ext uri="{BB962C8B-B14F-4D97-AF65-F5344CB8AC3E}">
        <p14:creationId xmlns:p14="http://schemas.microsoft.com/office/powerpoint/2010/main" val="3225756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11</a:t>
            </a:fld>
            <a:endParaRPr lang="ru-RU" dirty="0"/>
          </a:p>
        </p:txBody>
      </p:sp>
      <p:sp>
        <p:nvSpPr>
          <p:cNvPr id="6" name="Верхний колонтитул 5"/>
          <p:cNvSpPr>
            <a:spLocks noGrp="1"/>
          </p:cNvSpPr>
          <p:nvPr>
            <p:ph type="hdr" sz="quarter" idx="11"/>
          </p:nvPr>
        </p:nvSpPr>
        <p:spPr/>
        <p:txBody>
          <a:bodyPr/>
          <a:lstStyle/>
          <a:p>
            <a:endParaRPr lang="ru-RU" dirty="0"/>
          </a:p>
        </p:txBody>
      </p:sp>
    </p:spTree>
    <p:extLst>
      <p:ext uri="{BB962C8B-B14F-4D97-AF65-F5344CB8AC3E}">
        <p14:creationId xmlns:p14="http://schemas.microsoft.com/office/powerpoint/2010/main" val="2089679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3863" y="1241425"/>
            <a:ext cx="5949950" cy="3348038"/>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14</a:t>
            </a:fld>
            <a:endParaRPr lang="ru-RU"/>
          </a:p>
        </p:txBody>
      </p:sp>
      <p:sp>
        <p:nvSpPr>
          <p:cNvPr id="6" name="Верхний колонтитул 5"/>
          <p:cNvSpPr>
            <a:spLocks noGrp="1"/>
          </p:cNvSpPr>
          <p:nvPr>
            <p:ph type="hdr" sz="quarter" idx="11"/>
          </p:nvPr>
        </p:nvSpPr>
        <p:spPr/>
        <p:txBody>
          <a:bodyPr/>
          <a:lstStyle/>
          <a:p>
            <a:endParaRPr lang="ru-RU" dirty="0"/>
          </a:p>
        </p:txBody>
      </p:sp>
    </p:spTree>
    <p:extLst>
      <p:ext uri="{BB962C8B-B14F-4D97-AF65-F5344CB8AC3E}">
        <p14:creationId xmlns:p14="http://schemas.microsoft.com/office/powerpoint/2010/main" val="182739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3980" indent="-286146">
              <a:defRPr>
                <a:solidFill>
                  <a:schemeClr val="tx1"/>
                </a:solidFill>
                <a:latin typeface="Arial" panose="020B0604020202020204" pitchFamily="34" charset="0"/>
              </a:defRPr>
            </a:lvl2pPr>
            <a:lvl3pPr marL="1144585" indent="-228917">
              <a:defRPr>
                <a:solidFill>
                  <a:schemeClr val="tx1"/>
                </a:solidFill>
                <a:latin typeface="Arial" panose="020B0604020202020204" pitchFamily="34" charset="0"/>
              </a:defRPr>
            </a:lvl3pPr>
            <a:lvl4pPr marL="1602420" indent="-228917">
              <a:defRPr>
                <a:solidFill>
                  <a:schemeClr val="tx1"/>
                </a:solidFill>
                <a:latin typeface="Arial" panose="020B0604020202020204" pitchFamily="34" charset="0"/>
              </a:defRPr>
            </a:lvl4pPr>
            <a:lvl5pPr marL="2060253" indent="-228917">
              <a:defRPr>
                <a:solidFill>
                  <a:schemeClr val="tx1"/>
                </a:solidFill>
                <a:latin typeface="Arial" panose="020B0604020202020204" pitchFamily="34" charset="0"/>
              </a:defRPr>
            </a:lvl5pPr>
            <a:lvl6pPr marL="2518087" indent="-228917" eaLnBrk="0" fontAlgn="base" hangingPunct="0">
              <a:spcBef>
                <a:spcPct val="0"/>
              </a:spcBef>
              <a:spcAft>
                <a:spcPct val="0"/>
              </a:spcAft>
              <a:defRPr>
                <a:solidFill>
                  <a:schemeClr val="tx1"/>
                </a:solidFill>
                <a:latin typeface="Arial" panose="020B0604020202020204" pitchFamily="34" charset="0"/>
              </a:defRPr>
            </a:lvl6pPr>
            <a:lvl7pPr marL="2975920" indent="-228917" eaLnBrk="0" fontAlgn="base" hangingPunct="0">
              <a:spcBef>
                <a:spcPct val="0"/>
              </a:spcBef>
              <a:spcAft>
                <a:spcPct val="0"/>
              </a:spcAft>
              <a:defRPr>
                <a:solidFill>
                  <a:schemeClr val="tx1"/>
                </a:solidFill>
                <a:latin typeface="Arial" panose="020B0604020202020204" pitchFamily="34" charset="0"/>
              </a:defRPr>
            </a:lvl7pPr>
            <a:lvl8pPr marL="3433755" indent="-228917" eaLnBrk="0" fontAlgn="base" hangingPunct="0">
              <a:spcBef>
                <a:spcPct val="0"/>
              </a:spcBef>
              <a:spcAft>
                <a:spcPct val="0"/>
              </a:spcAft>
              <a:defRPr>
                <a:solidFill>
                  <a:schemeClr val="tx1"/>
                </a:solidFill>
                <a:latin typeface="Arial" panose="020B0604020202020204" pitchFamily="34" charset="0"/>
              </a:defRPr>
            </a:lvl8pPr>
            <a:lvl9pPr marL="3891589" indent="-228917" eaLnBrk="0" fontAlgn="base" hangingPunct="0">
              <a:spcBef>
                <a:spcPct val="0"/>
              </a:spcBef>
              <a:spcAft>
                <a:spcPct val="0"/>
              </a:spcAft>
              <a:defRPr>
                <a:solidFill>
                  <a:schemeClr val="tx1"/>
                </a:solidFill>
                <a:latin typeface="Arial" panose="020B0604020202020204" pitchFamily="34" charset="0"/>
              </a:defRPr>
            </a:lvl9pPr>
          </a:lstStyle>
          <a:p>
            <a:fld id="{F62FEE32-AE4F-4B44-9A43-C65ADA7B6FB5}" type="slidenum">
              <a:rPr lang="ru-RU" altLang="ru-RU" smtClean="0">
                <a:latin typeface="PT Astra Serif" panose="020A0603040505020204" pitchFamily="18" charset="-52"/>
              </a:rPr>
              <a:pPr/>
              <a:t>18</a:t>
            </a:fld>
            <a:endParaRPr lang="ru-RU" altLang="ru-RU" dirty="0" smtClean="0">
              <a:latin typeface="PT Astra Serif" panose="020A0603040505020204" pitchFamily="18" charset="-52"/>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ru-RU" altLang="ru-RU" smtClean="0"/>
          </a:p>
        </p:txBody>
      </p:sp>
      <p:sp>
        <p:nvSpPr>
          <p:cNvPr id="3" name="Верхний колонтитул 2"/>
          <p:cNvSpPr>
            <a:spLocks noGrp="1"/>
          </p:cNvSpPr>
          <p:nvPr>
            <p:ph type="hdr" sz="quarter" idx="10"/>
          </p:nvPr>
        </p:nvSpPr>
        <p:spPr/>
        <p:txBody>
          <a:bodyPr/>
          <a:lstStyle/>
          <a:p>
            <a:endParaRPr lang="ru-RU" dirty="0"/>
          </a:p>
        </p:txBody>
      </p:sp>
    </p:spTree>
    <p:extLst>
      <p:ext uri="{BB962C8B-B14F-4D97-AF65-F5344CB8AC3E}">
        <p14:creationId xmlns:p14="http://schemas.microsoft.com/office/powerpoint/2010/main" val="761234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3980" indent="-286146">
              <a:defRPr>
                <a:solidFill>
                  <a:schemeClr val="tx1"/>
                </a:solidFill>
                <a:latin typeface="Arial" panose="020B0604020202020204" pitchFamily="34" charset="0"/>
              </a:defRPr>
            </a:lvl2pPr>
            <a:lvl3pPr marL="1144585" indent="-228917">
              <a:defRPr>
                <a:solidFill>
                  <a:schemeClr val="tx1"/>
                </a:solidFill>
                <a:latin typeface="Arial" panose="020B0604020202020204" pitchFamily="34" charset="0"/>
              </a:defRPr>
            </a:lvl3pPr>
            <a:lvl4pPr marL="1602420" indent="-228917">
              <a:defRPr>
                <a:solidFill>
                  <a:schemeClr val="tx1"/>
                </a:solidFill>
                <a:latin typeface="Arial" panose="020B0604020202020204" pitchFamily="34" charset="0"/>
              </a:defRPr>
            </a:lvl4pPr>
            <a:lvl5pPr marL="2060253" indent="-228917">
              <a:defRPr>
                <a:solidFill>
                  <a:schemeClr val="tx1"/>
                </a:solidFill>
                <a:latin typeface="Arial" panose="020B0604020202020204" pitchFamily="34" charset="0"/>
              </a:defRPr>
            </a:lvl5pPr>
            <a:lvl6pPr marL="2518087" indent="-228917" eaLnBrk="0" fontAlgn="base" hangingPunct="0">
              <a:spcBef>
                <a:spcPct val="0"/>
              </a:spcBef>
              <a:spcAft>
                <a:spcPct val="0"/>
              </a:spcAft>
              <a:defRPr>
                <a:solidFill>
                  <a:schemeClr val="tx1"/>
                </a:solidFill>
                <a:latin typeface="Arial" panose="020B0604020202020204" pitchFamily="34" charset="0"/>
              </a:defRPr>
            </a:lvl6pPr>
            <a:lvl7pPr marL="2975920" indent="-228917" eaLnBrk="0" fontAlgn="base" hangingPunct="0">
              <a:spcBef>
                <a:spcPct val="0"/>
              </a:spcBef>
              <a:spcAft>
                <a:spcPct val="0"/>
              </a:spcAft>
              <a:defRPr>
                <a:solidFill>
                  <a:schemeClr val="tx1"/>
                </a:solidFill>
                <a:latin typeface="Arial" panose="020B0604020202020204" pitchFamily="34" charset="0"/>
              </a:defRPr>
            </a:lvl7pPr>
            <a:lvl8pPr marL="3433755" indent="-228917" eaLnBrk="0" fontAlgn="base" hangingPunct="0">
              <a:spcBef>
                <a:spcPct val="0"/>
              </a:spcBef>
              <a:spcAft>
                <a:spcPct val="0"/>
              </a:spcAft>
              <a:defRPr>
                <a:solidFill>
                  <a:schemeClr val="tx1"/>
                </a:solidFill>
                <a:latin typeface="Arial" panose="020B0604020202020204" pitchFamily="34" charset="0"/>
              </a:defRPr>
            </a:lvl8pPr>
            <a:lvl9pPr marL="3891589" indent="-228917" eaLnBrk="0" fontAlgn="base" hangingPunct="0">
              <a:spcBef>
                <a:spcPct val="0"/>
              </a:spcBef>
              <a:spcAft>
                <a:spcPct val="0"/>
              </a:spcAft>
              <a:defRPr>
                <a:solidFill>
                  <a:schemeClr val="tx1"/>
                </a:solidFill>
                <a:latin typeface="Arial" panose="020B0604020202020204" pitchFamily="34" charset="0"/>
              </a:defRPr>
            </a:lvl9pPr>
          </a:lstStyle>
          <a:p>
            <a:fld id="{89E5350B-3CE8-4C30-93A8-A843D2C2D5A7}" type="slidenum">
              <a:rPr lang="ru-RU" altLang="ru-RU" smtClean="0">
                <a:latin typeface="PT Astra Serif" panose="020A0603040505020204" pitchFamily="18" charset="-52"/>
              </a:rPr>
              <a:pPr/>
              <a:t>21</a:t>
            </a:fld>
            <a:endParaRPr lang="ru-RU" altLang="ru-RU" dirty="0" smtClean="0">
              <a:latin typeface="PT Astra Serif" panose="020A0603040505020204" pitchFamily="18" charset="-52"/>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ru-RU" altLang="ru-RU" smtClean="0"/>
          </a:p>
        </p:txBody>
      </p:sp>
      <p:sp>
        <p:nvSpPr>
          <p:cNvPr id="3" name="Верхний колонтитул 2"/>
          <p:cNvSpPr>
            <a:spLocks noGrp="1"/>
          </p:cNvSpPr>
          <p:nvPr>
            <p:ph type="hdr" sz="quarter" idx="10"/>
          </p:nvPr>
        </p:nvSpPr>
        <p:spPr/>
        <p:txBody>
          <a:bodyPr/>
          <a:lstStyle/>
          <a:p>
            <a:endParaRPr lang="ru-RU" dirty="0"/>
          </a:p>
        </p:txBody>
      </p:sp>
    </p:spTree>
    <p:extLst>
      <p:ext uri="{BB962C8B-B14F-4D97-AF65-F5344CB8AC3E}">
        <p14:creationId xmlns:p14="http://schemas.microsoft.com/office/powerpoint/2010/main" val="52414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3980" indent="-286146">
              <a:defRPr>
                <a:solidFill>
                  <a:schemeClr val="tx1"/>
                </a:solidFill>
                <a:latin typeface="Arial" panose="020B0604020202020204" pitchFamily="34" charset="0"/>
              </a:defRPr>
            </a:lvl2pPr>
            <a:lvl3pPr marL="1144585" indent="-228917">
              <a:defRPr>
                <a:solidFill>
                  <a:schemeClr val="tx1"/>
                </a:solidFill>
                <a:latin typeface="Arial" panose="020B0604020202020204" pitchFamily="34" charset="0"/>
              </a:defRPr>
            </a:lvl3pPr>
            <a:lvl4pPr marL="1602420" indent="-228917">
              <a:defRPr>
                <a:solidFill>
                  <a:schemeClr val="tx1"/>
                </a:solidFill>
                <a:latin typeface="Arial" panose="020B0604020202020204" pitchFamily="34" charset="0"/>
              </a:defRPr>
            </a:lvl4pPr>
            <a:lvl5pPr marL="2060253" indent="-228917">
              <a:defRPr>
                <a:solidFill>
                  <a:schemeClr val="tx1"/>
                </a:solidFill>
                <a:latin typeface="Arial" panose="020B0604020202020204" pitchFamily="34" charset="0"/>
              </a:defRPr>
            </a:lvl5pPr>
            <a:lvl6pPr marL="2518087" indent="-228917" eaLnBrk="0" fontAlgn="base" hangingPunct="0">
              <a:spcBef>
                <a:spcPct val="0"/>
              </a:spcBef>
              <a:spcAft>
                <a:spcPct val="0"/>
              </a:spcAft>
              <a:defRPr>
                <a:solidFill>
                  <a:schemeClr val="tx1"/>
                </a:solidFill>
                <a:latin typeface="Arial" panose="020B0604020202020204" pitchFamily="34" charset="0"/>
              </a:defRPr>
            </a:lvl6pPr>
            <a:lvl7pPr marL="2975920" indent="-228917" eaLnBrk="0" fontAlgn="base" hangingPunct="0">
              <a:spcBef>
                <a:spcPct val="0"/>
              </a:spcBef>
              <a:spcAft>
                <a:spcPct val="0"/>
              </a:spcAft>
              <a:defRPr>
                <a:solidFill>
                  <a:schemeClr val="tx1"/>
                </a:solidFill>
                <a:latin typeface="Arial" panose="020B0604020202020204" pitchFamily="34" charset="0"/>
              </a:defRPr>
            </a:lvl7pPr>
            <a:lvl8pPr marL="3433755" indent="-228917" eaLnBrk="0" fontAlgn="base" hangingPunct="0">
              <a:spcBef>
                <a:spcPct val="0"/>
              </a:spcBef>
              <a:spcAft>
                <a:spcPct val="0"/>
              </a:spcAft>
              <a:defRPr>
                <a:solidFill>
                  <a:schemeClr val="tx1"/>
                </a:solidFill>
                <a:latin typeface="Arial" panose="020B0604020202020204" pitchFamily="34" charset="0"/>
              </a:defRPr>
            </a:lvl8pPr>
            <a:lvl9pPr marL="3891589" indent="-228917" eaLnBrk="0" fontAlgn="base" hangingPunct="0">
              <a:spcBef>
                <a:spcPct val="0"/>
              </a:spcBef>
              <a:spcAft>
                <a:spcPct val="0"/>
              </a:spcAft>
              <a:defRPr>
                <a:solidFill>
                  <a:schemeClr val="tx1"/>
                </a:solidFill>
                <a:latin typeface="Arial" panose="020B0604020202020204" pitchFamily="34" charset="0"/>
              </a:defRPr>
            </a:lvl9pPr>
          </a:lstStyle>
          <a:p>
            <a:fld id="{AC9FCCED-9084-47B7-85C2-53D2B7A08EEE}" type="slidenum">
              <a:rPr lang="ru-RU" altLang="ru-RU" smtClean="0">
                <a:latin typeface="PT Astra Serif" panose="020A0603040505020204" pitchFamily="18" charset="-52"/>
              </a:rPr>
              <a:pPr/>
              <a:t>22</a:t>
            </a:fld>
            <a:endParaRPr lang="ru-RU" altLang="ru-RU" dirty="0" smtClean="0">
              <a:latin typeface="PT Astra Serif" panose="020A0603040505020204" pitchFamily="18" charset="-52"/>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ru-RU" altLang="ru-RU" smtClean="0"/>
          </a:p>
        </p:txBody>
      </p:sp>
      <p:sp>
        <p:nvSpPr>
          <p:cNvPr id="3" name="Верхний колонтитул 2"/>
          <p:cNvSpPr>
            <a:spLocks noGrp="1"/>
          </p:cNvSpPr>
          <p:nvPr>
            <p:ph type="hdr" sz="quarter" idx="10"/>
          </p:nvPr>
        </p:nvSpPr>
        <p:spPr/>
        <p:txBody>
          <a:bodyPr/>
          <a:lstStyle/>
          <a:p>
            <a:endParaRPr lang="ru-RU" dirty="0"/>
          </a:p>
        </p:txBody>
      </p:sp>
    </p:spTree>
    <p:extLst>
      <p:ext uri="{BB962C8B-B14F-4D97-AF65-F5344CB8AC3E}">
        <p14:creationId xmlns:p14="http://schemas.microsoft.com/office/powerpoint/2010/main" val="25175468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5E72405-8A1E-4C1B-A8DB-FB8A7436FF27}" type="slidenum">
              <a:rPr lang="ru-RU" smtClean="0"/>
              <a:t>27</a:t>
            </a:fld>
            <a:endParaRPr lang="ru-RU" dirty="0"/>
          </a:p>
        </p:txBody>
      </p:sp>
      <p:sp>
        <p:nvSpPr>
          <p:cNvPr id="6" name="Верхний колонтитул 5"/>
          <p:cNvSpPr>
            <a:spLocks noGrp="1"/>
          </p:cNvSpPr>
          <p:nvPr>
            <p:ph type="hdr" sz="quarter" idx="11"/>
          </p:nvPr>
        </p:nvSpPr>
        <p:spPr/>
        <p:txBody>
          <a:bodyPr/>
          <a:lstStyle/>
          <a:p>
            <a:endParaRPr lang="ru-RU" dirty="0"/>
          </a:p>
        </p:txBody>
      </p:sp>
    </p:spTree>
    <p:extLst>
      <p:ext uri="{BB962C8B-B14F-4D97-AF65-F5344CB8AC3E}">
        <p14:creationId xmlns:p14="http://schemas.microsoft.com/office/powerpoint/2010/main" val="354156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6BFA4C3A-785A-4B1C-9C86-C1B4622501D8}" type="datetime1">
              <a:rPr lang="ru-RU" smtClean="0"/>
              <a:t>28.05.2025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181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79D4223-22B3-452E-A795-2B2435FA3962}" type="datetime1">
              <a:rPr lang="ru-RU" smtClean="0"/>
              <a:t>28.05.2025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95002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405EE7-6ACD-4743-B2C6-B11660720F90}" type="datetime1">
              <a:rPr lang="ru-RU" smtClean="0"/>
              <a:t>28.05.2025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390342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5818DF7-718E-4FCE-9D21-E0175CA40E00}" type="datetime1">
              <a:rPr lang="ru-RU" smtClean="0"/>
              <a:t>28.05.2025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145682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934B2E4-15BA-4335-B425-1A6BF5BF5A12}" type="datetime1">
              <a:rPr lang="ru-RU" smtClean="0"/>
              <a:t>28.05.2025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53887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FD73719-A120-408D-9FA0-64C4F505710D}" type="datetime1">
              <a:rPr lang="ru-RU" smtClean="0"/>
              <a:t>28.05.2025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2511674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1"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40AD6B2-9523-4C46-A317-5849F0009747}" type="datetime1">
              <a:rPr lang="ru-RU" smtClean="0"/>
              <a:t>28.05.2025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62424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9AB5F44-A23D-48EA-B427-F568DDB68F8A}" type="datetime1">
              <a:rPr lang="ru-RU" smtClean="0"/>
              <a:t>28.05.2025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379524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D7F2F-5E9A-487E-BF4A-1407EF364CA8}" type="datetime1">
              <a:rPr lang="ru-RU" smtClean="0"/>
              <a:t>28.05.2025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29436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3064844-C0AC-4AA5-86C1-0FED60E1729D}" type="datetime1">
              <a:rPr lang="ru-RU" smtClean="0"/>
              <a:t>28.05.2025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4275766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2AC58A16-7746-4649-A6ED-A4E175D14715}" type="datetime1">
              <a:rPr lang="ru-RU" smtClean="0"/>
              <a:t>28.05.2025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4083984F-F6FD-4D94-ACA5-CE09A62595C0}" type="slidenum">
              <a:rPr lang="ru-RU" smtClean="0"/>
              <a:t>‹#›</a:t>
            </a:fld>
            <a:endParaRPr lang="ru-RU" dirty="0"/>
          </a:p>
        </p:txBody>
      </p:sp>
    </p:spTree>
    <p:extLst>
      <p:ext uri="{BB962C8B-B14F-4D97-AF65-F5344CB8AC3E}">
        <p14:creationId xmlns:p14="http://schemas.microsoft.com/office/powerpoint/2010/main" val="119228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F8C1E-D7F3-4AC2-9736-468E28194B7E}" type="datetime1">
              <a:rPr lang="ru-RU" smtClean="0"/>
              <a:t>28.05.2025</a:t>
            </a:fld>
            <a:endParaRPr lang="ru-RU"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3984F-F6FD-4D94-ACA5-CE09A62595C0}" type="slidenum">
              <a:rPr lang="ru-RU" smtClean="0"/>
              <a:t>‹#›</a:t>
            </a:fld>
            <a:endParaRPr lang="ru-RU" dirty="0"/>
          </a:p>
        </p:txBody>
      </p:sp>
    </p:spTree>
    <p:extLst>
      <p:ext uri="{BB962C8B-B14F-4D97-AF65-F5344CB8AC3E}">
        <p14:creationId xmlns:p14="http://schemas.microsoft.com/office/powerpoint/2010/main" val="24314229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_____Microsoft_Excel4.xlsx"/><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chart" Target="../charts/chart5.xml"/><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chart" Target="../charts/chart7.xml"/><Relationship Id="rId11" Type="http://schemas.openxmlformats.org/officeDocument/2006/relationships/image" Target="../media/image20.png"/><Relationship Id="rId5" Type="http://schemas.openxmlformats.org/officeDocument/2006/relationships/chart" Target="../charts/chart6.xml"/><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emf"/><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tula.fo@tularegion.r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6.jpg"/><Relationship Id="rId5" Type="http://schemas.openxmlformats.org/officeDocument/2006/relationships/image" Target="../media/image1.emf"/><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27.jpg"/><Relationship Id="rId5" Type="http://schemas.openxmlformats.org/officeDocument/2006/relationships/image" Target="../media/image1.emf"/><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diagramLayout" Target="../diagrams/layout1.xml"/><Relationship Id="rId7" Type="http://schemas.openxmlformats.org/officeDocument/2006/relationships/image" Target="../media/image5.emf"/><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_____Microsoft_Excel2.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3"/>
          <a:stretch>
            <a:fillRect/>
          </a:stretch>
        </p:blipFill>
        <p:spPr>
          <a:xfrm>
            <a:off x="0" y="3851"/>
            <a:ext cx="12192000" cy="912823"/>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712691" y="1702409"/>
            <a:ext cx="11034466" cy="3539430"/>
          </a:xfrm>
          <a:prstGeom prst="rect">
            <a:avLst/>
          </a:prstGeom>
          <a:noFill/>
        </p:spPr>
        <p:txBody>
          <a:bodyPr wrap="square">
            <a:spAutoFit/>
          </a:bodyPr>
          <a:lstStyle/>
          <a:p>
            <a:pPr algn="ctr"/>
            <a:r>
              <a:rPr lang="ru-RU" sz="3200" b="1" dirty="0">
                <a:latin typeface="PT Astra Serif" panose="020A0603040505020204" pitchFamily="18" charset="-52"/>
                <a:cs typeface="Times New Roman" panose="02020603050405020304" pitchFamily="18" charset="0"/>
              </a:rPr>
              <a:t>БЮДЖЕТ </a:t>
            </a:r>
            <a:r>
              <a:rPr lang="ru-RU" sz="3200" b="1" dirty="0" smtClean="0">
                <a:latin typeface="PT Astra Serif" panose="020A0603040505020204" pitchFamily="18" charset="-52"/>
                <a:cs typeface="Times New Roman" panose="02020603050405020304" pitchFamily="18" charset="0"/>
              </a:rPr>
              <a:t>ДЛЯ ГРАЖДАН </a:t>
            </a:r>
          </a:p>
          <a:p>
            <a:pPr algn="ctr"/>
            <a:endParaRPr lang="ru-RU" sz="3200" b="1" dirty="0" smtClean="0">
              <a:latin typeface="PT Astra Serif" panose="020A0603040505020204" pitchFamily="18" charset="-52"/>
              <a:cs typeface="Times New Roman" panose="02020603050405020304" pitchFamily="18" charset="0"/>
            </a:endParaRPr>
          </a:p>
          <a:p>
            <a:pPr algn="ctr"/>
            <a:r>
              <a:rPr lang="ru-RU" sz="3200" b="1" i="1" dirty="0" smtClean="0">
                <a:latin typeface="PT Astra Serif" panose="020A0603040505020204" pitchFamily="18" charset="-52"/>
                <a:cs typeface="Times New Roman" panose="02020603050405020304" pitchFamily="18" charset="0"/>
              </a:rPr>
              <a:t>«Об исполнении бюджета муниципального образования город Тула за 20</a:t>
            </a:r>
            <a:r>
              <a:rPr lang="en-US" sz="3200" b="1" i="1" dirty="0" smtClean="0">
                <a:latin typeface="PT Astra Serif" panose="020A0603040505020204" pitchFamily="18" charset="-52"/>
                <a:cs typeface="Times New Roman" panose="02020603050405020304" pitchFamily="18" charset="0"/>
              </a:rPr>
              <a:t>2</a:t>
            </a:r>
            <a:r>
              <a:rPr lang="ru-RU" sz="3200" b="1" i="1" dirty="0" smtClean="0">
                <a:latin typeface="PT Astra Serif" panose="020A0603040505020204" pitchFamily="18" charset="-52"/>
                <a:cs typeface="Times New Roman" panose="02020603050405020304" pitchFamily="18" charset="0"/>
              </a:rPr>
              <a:t>4 год»</a:t>
            </a:r>
          </a:p>
          <a:p>
            <a:pPr algn="ctr"/>
            <a:r>
              <a:rPr lang="ru-RU" sz="3200" dirty="0" smtClean="0">
                <a:ln w="0"/>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(Решение Тульской городской </a:t>
            </a:r>
            <a:r>
              <a:rPr lang="ru-RU" sz="3200" smtClean="0">
                <a:ln w="0"/>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Думы № 9/191 </a:t>
            </a:r>
            <a:r>
              <a:rPr lang="ru-RU" sz="3200" dirty="0" smtClean="0">
                <a:ln w="0"/>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от 28.05.2025)</a:t>
            </a:r>
            <a:endParaRPr lang="ru-RU" sz="3200" dirty="0" smtClean="0">
              <a:ln w="0"/>
              <a:solidFill>
                <a:srgbClr val="FF0000"/>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endParaRPr>
          </a:p>
          <a:p>
            <a:pPr algn="ctr"/>
            <a:endParaRPr lang="ru-RU" sz="3200" b="1" i="1" dirty="0" smtClean="0">
              <a:latin typeface="PT Astra Serif" panose="020A0603040505020204" pitchFamily="18" charset="-52"/>
              <a:cs typeface="Times New Roman" panose="02020603050405020304" pitchFamily="18" charset="0"/>
            </a:endParaRPr>
          </a:p>
          <a:p>
            <a:pPr algn="ctr"/>
            <a:endParaRPr lang="ru-RU" sz="3200" b="1" i="1" dirty="0">
              <a:latin typeface="PT Astra Serif" panose="020A0603040505020204" pitchFamily="18" charset="-52"/>
              <a:cs typeface="Times New Roman" panose="02020603050405020304" pitchFamily="18" charset="0"/>
            </a:endParaRPr>
          </a:p>
        </p:txBody>
      </p:sp>
      <p:sp>
        <p:nvSpPr>
          <p:cNvPr id="4" name="Номер слайда 3"/>
          <p:cNvSpPr>
            <a:spLocks noGrp="1"/>
          </p:cNvSpPr>
          <p:nvPr>
            <p:ph type="sldNum" sz="quarter" idx="12"/>
          </p:nvPr>
        </p:nvSpPr>
        <p:spPr>
          <a:xfrm>
            <a:off x="8610600" y="6356352"/>
            <a:ext cx="3474308" cy="365125"/>
          </a:xfrm>
        </p:spPr>
        <p:txBody>
          <a:bodyPr/>
          <a:lstStyle/>
          <a:p>
            <a:fld id="{4083984F-F6FD-4D94-ACA5-CE09A62595C0}" type="slidenum">
              <a:rPr lang="ru-RU" smtClean="0"/>
              <a:t>1</a:t>
            </a:fld>
            <a:endParaRPr lang="ru-RU" dirty="0"/>
          </a:p>
        </p:txBody>
      </p:sp>
    </p:spTree>
    <p:extLst>
      <p:ext uri="{BB962C8B-B14F-4D97-AF65-F5344CB8AC3E}">
        <p14:creationId xmlns:p14="http://schemas.microsoft.com/office/powerpoint/2010/main" val="87479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71367"/>
            <a:ext cx="12192000" cy="912823"/>
          </a:xfrm>
          <a:prstGeom prst="rect">
            <a:avLst/>
          </a:prstGeom>
          <a:ln>
            <a:solidFill>
              <a:srgbClr val="00B050"/>
            </a:solidFill>
          </a:ln>
          <a:effectLst>
            <a:glow rad="12700">
              <a:schemeClr val="accent1">
                <a:alpha val="40000"/>
              </a:schemeClr>
            </a:glow>
          </a:effectLst>
        </p:spPr>
      </p:pic>
      <p:graphicFrame>
        <p:nvGraphicFramePr>
          <p:cNvPr id="4" name="Диаграмма 3"/>
          <p:cNvGraphicFramePr/>
          <p:nvPr>
            <p:extLst>
              <p:ext uri="{D42A27DB-BD31-4B8C-83A1-F6EECF244321}">
                <p14:modId xmlns:p14="http://schemas.microsoft.com/office/powerpoint/2010/main" val="67518319"/>
              </p:ext>
            </p:extLst>
          </p:nvPr>
        </p:nvGraphicFramePr>
        <p:xfrm>
          <a:off x="759695" y="925158"/>
          <a:ext cx="11181294" cy="4297049"/>
        </p:xfrm>
        <a:graphic>
          <a:graphicData uri="http://schemas.openxmlformats.org/drawingml/2006/chart">
            <c:chart xmlns:c="http://schemas.openxmlformats.org/drawingml/2006/chart" xmlns:r="http://schemas.openxmlformats.org/officeDocument/2006/relationships" r:id="rId3"/>
          </a:graphicData>
        </a:graphic>
      </p:graphicFrame>
      <p:sp>
        <p:nvSpPr>
          <p:cNvPr id="5" name="Прямоугольник 4"/>
          <p:cNvSpPr/>
          <p:nvPr/>
        </p:nvSpPr>
        <p:spPr>
          <a:xfrm>
            <a:off x="2290119" y="47218"/>
            <a:ext cx="9794789" cy="923330"/>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Исполнение объема </a:t>
            </a:r>
            <a:r>
              <a:rPr lang="ru-RU" b="1" dirty="0">
                <a:latin typeface="PT Astra Serif" panose="020A0603040505020204" pitchFamily="18" charset="-52"/>
                <a:cs typeface="Times New Roman" panose="02020603050405020304" pitchFamily="18" charset="0"/>
              </a:rPr>
              <a:t>муниципального долга муниципального образования </a:t>
            </a:r>
            <a:endParaRPr lang="ru-RU" b="1" dirty="0" smtClean="0">
              <a:latin typeface="PT Astra Serif" panose="020A0603040505020204" pitchFamily="18" charset="-52"/>
              <a:cs typeface="Times New Roman" panose="02020603050405020304" pitchFamily="18" charset="0"/>
            </a:endParaRPr>
          </a:p>
          <a:p>
            <a:pPr algn="ctr"/>
            <a:r>
              <a:rPr lang="ru-RU" b="1" dirty="0" smtClean="0">
                <a:latin typeface="PT Astra Serif" panose="020A0603040505020204" pitchFamily="18" charset="-52"/>
                <a:cs typeface="Times New Roman" panose="02020603050405020304" pitchFamily="18" charset="0"/>
              </a:rPr>
              <a:t>город Тула 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4годы</a:t>
            </a:r>
            <a:endParaRPr lang="ru-RU" b="1" dirty="0">
              <a:latin typeface="PT Astra Serif" panose="020A0603040505020204" pitchFamily="18" charset="-52"/>
              <a:cs typeface="Times New Roman" panose="02020603050405020304" pitchFamily="18" charset="0"/>
            </a:endParaRPr>
          </a:p>
          <a:p>
            <a:pPr algn="ctr"/>
            <a:endParaRPr lang="ru-RU" b="1" dirty="0">
              <a:latin typeface="PT Astra Serif" panose="020A0603040505020204" pitchFamily="18" charset="-52"/>
              <a:cs typeface="Times New Roman" panose="02020603050405020304" pitchFamily="18" charset="0"/>
            </a:endParaRPr>
          </a:p>
        </p:txBody>
      </p:sp>
      <p:sp>
        <p:nvSpPr>
          <p:cNvPr id="6" name="Прямоугольник 5"/>
          <p:cNvSpPr/>
          <p:nvPr/>
        </p:nvSpPr>
        <p:spPr>
          <a:xfrm>
            <a:off x="845756" y="5351300"/>
            <a:ext cx="10810694" cy="1077218"/>
          </a:xfrm>
          <a:prstGeom prst="rect">
            <a:avLst/>
          </a:prstGeom>
        </p:spPr>
        <p:txBody>
          <a:bodyPr wrap="square">
            <a:spAutoFit/>
          </a:bodyPr>
          <a:lstStyle/>
          <a:p>
            <a:pPr algn="ctr"/>
            <a:r>
              <a:rPr lang="ru-RU" sz="1600" dirty="0">
                <a:latin typeface="PT Astra Serif" panose="020A0603040505020204" pitchFamily="18" charset="-52"/>
                <a:cs typeface="Times New Roman" panose="02020603050405020304" pitchFamily="18" charset="0"/>
              </a:rPr>
              <a:t>	По состоянию на </a:t>
            </a:r>
            <a:r>
              <a:rPr lang="ru-RU" sz="1600" dirty="0" smtClean="0">
                <a:latin typeface="PT Astra Serif" panose="020A0603040505020204" pitchFamily="18" charset="-52"/>
                <a:cs typeface="Times New Roman" panose="02020603050405020304" pitchFamily="18" charset="0"/>
              </a:rPr>
              <a:t>01.01.2025 </a:t>
            </a:r>
            <a:r>
              <a:rPr lang="ru-RU" sz="1600" dirty="0">
                <a:latin typeface="PT Astra Serif" panose="020A0603040505020204" pitchFamily="18" charset="-52"/>
                <a:cs typeface="Times New Roman" panose="02020603050405020304" pitchFamily="18" charset="0"/>
              </a:rPr>
              <a:t>года объем муниципального долга составил </a:t>
            </a:r>
            <a:r>
              <a:rPr lang="ru-RU" sz="1600" dirty="0" smtClean="0">
                <a:latin typeface="PT Astra Serif" panose="020A0603040505020204" pitchFamily="18" charset="-52"/>
                <a:cs typeface="Times New Roman" panose="02020603050405020304" pitchFamily="18" charset="0"/>
              </a:rPr>
              <a:t>7 108,9 млн. </a:t>
            </a:r>
            <a:r>
              <a:rPr lang="ru-RU" sz="1600" dirty="0">
                <a:latin typeface="PT Astra Serif" panose="020A0603040505020204" pitchFamily="18" charset="-52"/>
                <a:cs typeface="Times New Roman" panose="02020603050405020304" pitchFamily="18" charset="0"/>
              </a:rPr>
              <a:t>руб</a:t>
            </a:r>
            <a:r>
              <a:rPr lang="ru-RU" sz="1600" dirty="0" smtClean="0">
                <a:latin typeface="PT Astra Serif" panose="020A0603040505020204" pitchFamily="18" charset="-52"/>
                <a:cs typeface="Times New Roman" panose="02020603050405020304" pitchFamily="18" charset="0"/>
              </a:rPr>
              <a:t>., в том числе:                                  коммерческие кредиты – 4 020,0 млн. руб.,</a:t>
            </a:r>
          </a:p>
          <a:p>
            <a:pPr algn="ctr"/>
            <a:r>
              <a:rPr lang="ru-RU" sz="1600" dirty="0" smtClean="0">
                <a:latin typeface="PT Astra Serif" panose="020A0603040505020204" pitchFamily="18" charset="-52"/>
                <a:cs typeface="Times New Roman" panose="02020603050405020304" pitchFamily="18" charset="0"/>
              </a:rPr>
              <a:t>бюджетные кредиты – 3 088,9 млн. руб.</a:t>
            </a:r>
            <a:endParaRPr lang="ru-RU" sz="1600" dirty="0">
              <a:latin typeface="PT Astra Serif" panose="020A0603040505020204" pitchFamily="18" charset="-52"/>
              <a:cs typeface="Times New Roman" panose="02020603050405020304" pitchFamily="18" charset="0"/>
            </a:endParaRPr>
          </a:p>
          <a:p>
            <a:pPr algn="just"/>
            <a:endParaRPr lang="ru-RU" sz="1600" dirty="0">
              <a:latin typeface="PT Astra Serif" panose="020A0603040505020204" pitchFamily="18" charset="-52"/>
              <a:cs typeface="Times New Roman" panose="02020603050405020304" pitchFamily="18" charset="0"/>
            </a:endParaRPr>
          </a:p>
        </p:txBody>
      </p:sp>
      <p:sp>
        <p:nvSpPr>
          <p:cNvPr id="7" name="Номер слайда 6"/>
          <p:cNvSpPr>
            <a:spLocks noGrp="1"/>
          </p:cNvSpPr>
          <p:nvPr>
            <p:ph type="sldNum" sz="quarter" idx="12"/>
          </p:nvPr>
        </p:nvSpPr>
        <p:spPr/>
        <p:txBody>
          <a:bodyPr/>
          <a:lstStyle/>
          <a:p>
            <a:fld id="{4083984F-F6FD-4D94-ACA5-CE09A62595C0}" type="slidenum">
              <a:rPr lang="ru-RU" smtClean="0"/>
              <a:t>10</a:t>
            </a:fld>
            <a:endParaRPr lang="ru-RU" dirty="0"/>
          </a:p>
        </p:txBody>
      </p:sp>
    </p:spTree>
    <p:extLst>
      <p:ext uri="{BB962C8B-B14F-4D97-AF65-F5344CB8AC3E}">
        <p14:creationId xmlns:p14="http://schemas.microsoft.com/office/powerpoint/2010/main" val="405263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4"/>
          <a:stretch>
            <a:fillRect/>
          </a:stretch>
        </p:blipFill>
        <p:spPr>
          <a:xfrm>
            <a:off x="0" y="-70750"/>
            <a:ext cx="12192000" cy="645041"/>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504405" y="-12547"/>
            <a:ext cx="9108140" cy="369332"/>
          </a:xfrm>
          <a:prstGeom prst="rect">
            <a:avLst/>
          </a:prstGeom>
        </p:spPr>
        <p:txBody>
          <a:bodyPr wrap="square">
            <a:spAutoFit/>
          </a:bodyPr>
          <a:lstStyle/>
          <a:p>
            <a:r>
              <a:rPr lang="ru-RU" dirty="0">
                <a:solidFill>
                  <a:prstClr val="black"/>
                </a:solidFill>
                <a:latin typeface="PT Astra Serif" panose="020A0603040505020204" pitchFamily="18" charset="-52"/>
                <a:cs typeface="Times New Roman" panose="02020603050405020304" pitchFamily="18" charset="0"/>
              </a:rPr>
              <a:t>Статистическое сопоставление муниципального долга по городам ЦФО </a:t>
            </a:r>
            <a:r>
              <a:rPr lang="ru-RU" dirty="0">
                <a:latin typeface="PT Astra Serif" panose="020A0603040505020204" pitchFamily="18" charset="-52"/>
                <a:cs typeface="Times New Roman" panose="02020603050405020304" pitchFamily="18" charset="0"/>
              </a:rPr>
              <a:t>на </a:t>
            </a:r>
            <a:r>
              <a:rPr lang="ru-RU" dirty="0" smtClean="0">
                <a:latin typeface="PT Astra Serif" panose="020A0603040505020204" pitchFamily="18" charset="-52"/>
                <a:cs typeface="Times New Roman" panose="02020603050405020304" pitchFamily="18" charset="0"/>
              </a:rPr>
              <a:t>01.01.2025</a:t>
            </a:r>
            <a:endParaRPr lang="ru-RU" dirty="0">
              <a:latin typeface="PT Astra Serif" panose="020A0603040505020204" pitchFamily="18" charset="-52"/>
              <a:cs typeface="Times New Roman" panose="02020603050405020304" pitchFamily="18"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1315314278"/>
              </p:ext>
            </p:extLst>
          </p:nvPr>
        </p:nvGraphicFramePr>
        <p:xfrm>
          <a:off x="308008" y="574675"/>
          <a:ext cx="11540691" cy="6130925"/>
        </p:xfrm>
        <a:graphic>
          <a:graphicData uri="http://schemas.openxmlformats.org/presentationml/2006/ole">
            <mc:AlternateContent xmlns:mc="http://schemas.openxmlformats.org/markup-compatibility/2006">
              <mc:Choice xmlns:v="urn:schemas-microsoft-com:vml" Requires="v">
                <p:oleObj spid="_x0000_s2156" name="Лист" r:id="rId5" imgW="12229999" imgH="8286840" progId="Excel.Sheet.12">
                  <p:embed/>
                </p:oleObj>
              </mc:Choice>
              <mc:Fallback>
                <p:oleObj name="Лист" r:id="rId5" imgW="12229999" imgH="8286840" progId="Excel.Sheet.12">
                  <p:embed/>
                  <p:pic>
                    <p:nvPicPr>
                      <p:cNvPr id="0" name=""/>
                      <p:cNvPicPr/>
                      <p:nvPr/>
                    </p:nvPicPr>
                    <p:blipFill>
                      <a:blip r:embed="rId6"/>
                      <a:stretch>
                        <a:fillRect/>
                      </a:stretch>
                    </p:blipFill>
                    <p:spPr>
                      <a:xfrm>
                        <a:off x="308008" y="574675"/>
                        <a:ext cx="11540691" cy="6130925"/>
                      </a:xfrm>
                      <a:prstGeom prst="rect">
                        <a:avLst/>
                      </a:prstGeom>
                    </p:spPr>
                  </p:pic>
                </p:oleObj>
              </mc:Fallback>
            </mc:AlternateContent>
          </a:graphicData>
        </a:graphic>
      </p:graphicFrame>
      <p:sp>
        <p:nvSpPr>
          <p:cNvPr id="5" name="Номер слайда 4"/>
          <p:cNvSpPr>
            <a:spLocks noGrp="1"/>
          </p:cNvSpPr>
          <p:nvPr>
            <p:ph type="sldNum" sz="quarter" idx="12"/>
          </p:nvPr>
        </p:nvSpPr>
        <p:spPr>
          <a:xfrm>
            <a:off x="8610600" y="6356352"/>
            <a:ext cx="3581400" cy="419833"/>
          </a:xfrm>
        </p:spPr>
        <p:txBody>
          <a:bodyPr/>
          <a:lstStyle/>
          <a:p>
            <a:fld id="{4083984F-F6FD-4D94-ACA5-CE09A62595C0}" type="slidenum">
              <a:rPr lang="ru-RU" smtClean="0"/>
              <a:t>11</a:t>
            </a:fld>
            <a:endParaRPr lang="ru-RU" dirty="0"/>
          </a:p>
        </p:txBody>
      </p:sp>
    </p:spTree>
    <p:extLst>
      <p:ext uri="{BB962C8B-B14F-4D97-AF65-F5344CB8AC3E}">
        <p14:creationId xmlns:p14="http://schemas.microsoft.com/office/powerpoint/2010/main" val="42203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87842"/>
            <a:ext cx="12192000" cy="839871"/>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2207741" y="2"/>
            <a:ext cx="9918356" cy="646331"/>
          </a:xfrm>
          <a:prstGeom prst="rect">
            <a:avLst/>
          </a:prstGeom>
        </p:spPr>
        <p:txBody>
          <a:bodyPr wrap="square">
            <a:spAutoFit/>
          </a:bodyPr>
          <a:lstStyle/>
          <a:p>
            <a:pPr algn="ctr"/>
            <a:r>
              <a:rPr lang="ru-RU" b="1" dirty="0">
                <a:solidFill>
                  <a:prstClr val="black"/>
                </a:solidFill>
                <a:latin typeface="PT Astra Serif" panose="020A0603040505020204" pitchFamily="18" charset="-52"/>
                <a:cs typeface="Times New Roman" panose="02020603050405020304" pitchFamily="18" charset="0"/>
              </a:rPr>
              <a:t>Рейтинговые места города </a:t>
            </a:r>
            <a:r>
              <a:rPr lang="ru-RU" b="1" dirty="0" smtClean="0">
                <a:solidFill>
                  <a:prstClr val="black"/>
                </a:solidFill>
                <a:latin typeface="PT Astra Serif" panose="020A0603040505020204" pitchFamily="18" charset="-52"/>
                <a:cs typeface="Times New Roman" panose="02020603050405020304" pitchFamily="18" charset="0"/>
              </a:rPr>
              <a:t>Тулы </a:t>
            </a:r>
            <a:r>
              <a:rPr lang="ru-RU" b="1" dirty="0">
                <a:solidFill>
                  <a:prstClr val="black"/>
                </a:solidFill>
                <a:latin typeface="PT Astra Serif" panose="020A0603040505020204" pitchFamily="18" charset="-52"/>
                <a:cs typeface="Times New Roman" panose="02020603050405020304" pitchFamily="18" charset="0"/>
              </a:rPr>
              <a:t>по показателям, характеризующим состояние бюджета,             среди городов ЦФО за </a:t>
            </a:r>
            <a:r>
              <a:rPr lang="ru-RU" b="1" dirty="0">
                <a:latin typeface="PT Astra Serif" panose="020A0603040505020204" pitchFamily="18" charset="-52"/>
                <a:cs typeface="Times New Roman" panose="02020603050405020304" pitchFamily="18" charset="0"/>
              </a:rPr>
              <a:t>январь-декабрь </a:t>
            </a:r>
            <a:r>
              <a:rPr lang="ru-RU" b="1" dirty="0" smtClean="0">
                <a:latin typeface="PT Astra Serif" panose="020A0603040505020204" pitchFamily="18" charset="-52"/>
                <a:cs typeface="Times New Roman" panose="02020603050405020304" pitchFamily="18" charset="0"/>
              </a:rPr>
              <a:t>2024 </a:t>
            </a:r>
            <a:r>
              <a:rPr lang="ru-RU" b="1" dirty="0">
                <a:latin typeface="PT Astra Serif" panose="020A0603040505020204" pitchFamily="18" charset="-52"/>
                <a:cs typeface="Times New Roman" panose="02020603050405020304" pitchFamily="18" charset="0"/>
              </a:rPr>
              <a:t>года</a:t>
            </a:r>
          </a:p>
        </p:txBody>
      </p:sp>
      <p:pic>
        <p:nvPicPr>
          <p:cNvPr id="5" name="Рисунок 4"/>
          <p:cNvPicPr>
            <a:picLocks noChangeAspect="1"/>
          </p:cNvPicPr>
          <p:nvPr/>
        </p:nvPicPr>
        <p:blipFill>
          <a:blip r:embed="rId3"/>
          <a:stretch>
            <a:fillRect/>
          </a:stretch>
        </p:blipFill>
        <p:spPr>
          <a:xfrm>
            <a:off x="0" y="1069952"/>
            <a:ext cx="12192000" cy="5175205"/>
          </a:xfrm>
          <a:prstGeom prst="rect">
            <a:avLst/>
          </a:prstGeom>
        </p:spPr>
      </p:pic>
      <p:sp>
        <p:nvSpPr>
          <p:cNvPr id="6" name="Номер слайда 5"/>
          <p:cNvSpPr>
            <a:spLocks noGrp="1"/>
          </p:cNvSpPr>
          <p:nvPr>
            <p:ph type="sldNum" sz="quarter" idx="12"/>
          </p:nvPr>
        </p:nvSpPr>
        <p:spPr>
          <a:xfrm>
            <a:off x="9293992" y="6380517"/>
            <a:ext cx="2747211" cy="365125"/>
          </a:xfrm>
        </p:spPr>
        <p:txBody>
          <a:bodyPr/>
          <a:lstStyle/>
          <a:p>
            <a:fld id="{4083984F-F6FD-4D94-ACA5-CE09A62595C0}" type="slidenum">
              <a:rPr lang="ru-RU" smtClean="0"/>
              <a:t>12</a:t>
            </a:fld>
            <a:endParaRPr lang="ru-RU" dirty="0"/>
          </a:p>
        </p:txBody>
      </p:sp>
    </p:spTree>
    <p:extLst>
      <p:ext uri="{BB962C8B-B14F-4D97-AF65-F5344CB8AC3E}">
        <p14:creationId xmlns:p14="http://schemas.microsoft.com/office/powerpoint/2010/main" val="61322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Диаграмма 22"/>
          <p:cNvGraphicFramePr/>
          <p:nvPr>
            <p:extLst/>
          </p:nvPr>
        </p:nvGraphicFramePr>
        <p:xfrm>
          <a:off x="7437121" y="2920940"/>
          <a:ext cx="4818726" cy="27286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Диаграмма 41"/>
          <p:cNvGraphicFramePr/>
          <p:nvPr>
            <p:extLst/>
          </p:nvPr>
        </p:nvGraphicFramePr>
        <p:xfrm>
          <a:off x="6535072" y="1129218"/>
          <a:ext cx="4818726" cy="2728643"/>
        </p:xfrm>
        <a:graphic>
          <a:graphicData uri="http://schemas.openxmlformats.org/drawingml/2006/chart">
            <c:chart xmlns:c="http://schemas.openxmlformats.org/drawingml/2006/chart" xmlns:r="http://schemas.openxmlformats.org/officeDocument/2006/relationships" r:id="rId3"/>
          </a:graphicData>
        </a:graphic>
      </p:graphicFrame>
      <p:pic>
        <p:nvPicPr>
          <p:cNvPr id="44" name="Рисунок 43"/>
          <p:cNvPicPr>
            <a:picLocks noChangeAspect="1"/>
          </p:cNvPicPr>
          <p:nvPr/>
        </p:nvPicPr>
        <p:blipFill>
          <a:blip r:embed="rId4"/>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2265028" y="172093"/>
            <a:ext cx="9446003" cy="646331"/>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Исполнение доходов </a:t>
            </a:r>
            <a:r>
              <a:rPr lang="ru-RU" b="1" dirty="0">
                <a:latin typeface="PT Astra Serif" panose="020A0603040505020204" pitchFamily="18" charset="-52"/>
                <a:cs typeface="Times New Roman" panose="02020603050405020304" pitchFamily="18" charset="0"/>
              </a:rPr>
              <a:t>бюджета муниципального образования город Тула </a:t>
            </a:r>
          </a:p>
          <a:p>
            <a:pPr algn="ctr"/>
            <a:r>
              <a:rPr lang="ru-RU" b="1" dirty="0">
                <a:latin typeface="PT Astra Serif" panose="020A0603040505020204" pitchFamily="18" charset="-52"/>
                <a:cs typeface="Times New Roman" panose="02020603050405020304" pitchFamily="18" charset="0"/>
              </a:rPr>
              <a:t>в разрезе доходных источников </a:t>
            </a:r>
            <a:r>
              <a:rPr lang="ru-RU" b="1" dirty="0" smtClean="0">
                <a:latin typeface="PT Astra Serif" panose="020A0603040505020204" pitchFamily="18" charset="-52"/>
                <a:cs typeface="Times New Roman" panose="02020603050405020304" pitchFamily="18" charset="0"/>
              </a:rPr>
              <a:t>за 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год </a:t>
            </a:r>
            <a:endParaRPr lang="ru-RU" b="1" dirty="0">
              <a:latin typeface="PT Astra Serif" panose="020A0603040505020204" pitchFamily="18" charset="-52"/>
              <a:cs typeface="Times New Roman" panose="02020603050405020304" pitchFamily="18" charset="0"/>
            </a:endParaRPr>
          </a:p>
        </p:txBody>
      </p:sp>
      <p:sp>
        <p:nvSpPr>
          <p:cNvPr id="2" name="Прямоугольник 1"/>
          <p:cNvSpPr/>
          <p:nvPr/>
        </p:nvSpPr>
        <p:spPr>
          <a:xfrm>
            <a:off x="444843" y="1582341"/>
            <a:ext cx="11434119" cy="2031325"/>
          </a:xfrm>
          <a:prstGeom prst="rect">
            <a:avLst/>
          </a:prstGeom>
        </p:spPr>
        <p:txBody>
          <a:bodyPr wrap="square">
            <a:spAutoFit/>
          </a:bodyPr>
          <a:lstStyle/>
          <a:p>
            <a:pPr algn="just"/>
            <a:r>
              <a:rPr lang="ru-RU" dirty="0">
                <a:latin typeface="PT Astra Serif" panose="020A0603040505020204" pitchFamily="18" charset="-52"/>
                <a:cs typeface="Times New Roman" panose="02020603050405020304" pitchFamily="18" charset="0"/>
              </a:rPr>
              <a:t>Доходы бюджета муниципального образования город Тула исполнены на </a:t>
            </a:r>
            <a:r>
              <a:rPr lang="ru-RU" dirty="0" smtClean="0">
                <a:latin typeface="PT Astra Serif" panose="020A0603040505020204" pitchFamily="18" charset="-52"/>
                <a:cs typeface="Times New Roman" panose="02020603050405020304" pitchFamily="18" charset="0"/>
              </a:rPr>
              <a:t>113,2% </a:t>
            </a:r>
            <a:r>
              <a:rPr lang="ru-RU" dirty="0">
                <a:latin typeface="PT Astra Serif" panose="020A0603040505020204" pitchFamily="18" charset="-52"/>
                <a:cs typeface="Times New Roman" panose="02020603050405020304" pitchFamily="18" charset="0"/>
              </a:rPr>
              <a:t>к плану, в том числе:</a:t>
            </a:r>
          </a:p>
          <a:p>
            <a:pPr algn="just"/>
            <a:r>
              <a:rPr lang="ru-RU" dirty="0">
                <a:latin typeface="PT Astra Serif" panose="020A0603040505020204" pitchFamily="18" charset="-52"/>
                <a:cs typeface="Times New Roman" panose="02020603050405020304" pitchFamily="18" charset="0"/>
              </a:rPr>
              <a:t>           - налоговые и </a:t>
            </a:r>
            <a:r>
              <a:rPr lang="ru-RU" dirty="0" smtClean="0">
                <a:latin typeface="PT Astra Serif" panose="020A0603040505020204" pitchFamily="18" charset="-52"/>
                <a:cs typeface="Times New Roman" panose="02020603050405020304" pitchFamily="18" charset="0"/>
              </a:rPr>
              <a:t>неналоговые доходы </a:t>
            </a:r>
            <a:r>
              <a:rPr lang="ru-RU" dirty="0">
                <a:latin typeface="PT Astra Serif" panose="020A0603040505020204" pitchFamily="18" charset="-52"/>
                <a:cs typeface="Times New Roman" panose="02020603050405020304" pitchFamily="18" charset="0"/>
              </a:rPr>
              <a:t>исполнены на </a:t>
            </a:r>
            <a:r>
              <a:rPr lang="en-US" dirty="0" smtClean="0">
                <a:latin typeface="PT Astra Serif" panose="020A0603040505020204" pitchFamily="18" charset="-52"/>
                <a:cs typeface="Times New Roman" panose="02020603050405020304" pitchFamily="18" charset="0"/>
              </a:rPr>
              <a:t>10</a:t>
            </a:r>
            <a:r>
              <a:rPr lang="ru-RU" dirty="0" smtClean="0">
                <a:latin typeface="PT Astra Serif" panose="020A0603040505020204" pitchFamily="18" charset="-52"/>
                <a:cs typeface="Times New Roman" panose="02020603050405020304" pitchFamily="18" charset="0"/>
              </a:rPr>
              <a:t>5,1% </a:t>
            </a:r>
            <a:r>
              <a:rPr lang="ru-RU" dirty="0">
                <a:latin typeface="PT Astra Serif" panose="020A0603040505020204" pitchFamily="18" charset="-52"/>
                <a:cs typeface="Times New Roman" panose="02020603050405020304" pitchFamily="18" charset="0"/>
              </a:rPr>
              <a:t>к плану, </a:t>
            </a:r>
            <a:r>
              <a:rPr lang="ru-RU" dirty="0" smtClean="0">
                <a:latin typeface="PT Astra Serif" panose="020A0603040505020204" pitchFamily="18" charset="-52"/>
                <a:cs typeface="Times New Roman" panose="02020603050405020304" pitchFamily="18" charset="0"/>
              </a:rPr>
              <a:t>из них налоговые </a:t>
            </a:r>
            <a:r>
              <a:rPr lang="en-US" dirty="0" smtClean="0">
                <a:latin typeface="PT Astra Serif" panose="020A0603040505020204" pitchFamily="18" charset="-52"/>
                <a:cs typeface="Times New Roman" panose="02020603050405020304" pitchFamily="18" charset="0"/>
              </a:rPr>
              <a:t>10</a:t>
            </a:r>
            <a:r>
              <a:rPr lang="ru-RU" dirty="0" smtClean="0">
                <a:latin typeface="PT Astra Serif" panose="020A0603040505020204" pitchFamily="18" charset="-52"/>
                <a:cs typeface="Times New Roman" panose="02020603050405020304" pitchFamily="18" charset="0"/>
              </a:rPr>
              <a:t>6,9%, </a:t>
            </a:r>
            <a:r>
              <a:rPr lang="ru-RU" dirty="0">
                <a:latin typeface="PT Astra Serif" panose="020A0603040505020204" pitchFamily="18" charset="-52"/>
                <a:cs typeface="Times New Roman" panose="02020603050405020304" pitchFamily="18" charset="0"/>
              </a:rPr>
              <a:t>неналоговые  </a:t>
            </a:r>
            <a:r>
              <a:rPr lang="ru-RU" dirty="0" smtClean="0">
                <a:latin typeface="PT Astra Serif" panose="020A0603040505020204" pitchFamily="18" charset="-52"/>
                <a:cs typeface="Times New Roman" panose="02020603050405020304" pitchFamily="18" charset="0"/>
              </a:rPr>
              <a:t>108,1%. </a:t>
            </a:r>
            <a:r>
              <a:rPr lang="ru-RU" dirty="0">
                <a:latin typeface="PT Astra Serif" panose="020A0603040505020204" pitchFamily="18" charset="-52"/>
                <a:cs typeface="Times New Roman" panose="02020603050405020304" pitchFamily="18" charset="0"/>
              </a:rPr>
              <a:t>При плане </a:t>
            </a:r>
            <a:r>
              <a:rPr lang="ru-RU" dirty="0" smtClean="0">
                <a:latin typeface="PT Astra Serif" panose="020A0603040505020204" pitchFamily="18" charset="-52"/>
                <a:cs typeface="Times New Roman" panose="02020603050405020304" pitchFamily="18" charset="0"/>
              </a:rPr>
              <a:t>16 109,3 млн</a:t>
            </a:r>
            <a:r>
              <a:rPr lang="ru-RU" dirty="0">
                <a:latin typeface="PT Astra Serif" panose="020A0603040505020204" pitchFamily="18" charset="-52"/>
                <a:cs typeface="Times New Roman" panose="02020603050405020304" pitchFamily="18" charset="0"/>
              </a:rPr>
              <a:t>. руб.</a:t>
            </a:r>
            <a:r>
              <a:rPr lang="en-US"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фактическое </a:t>
            </a:r>
            <a:r>
              <a:rPr lang="ru-RU" dirty="0">
                <a:latin typeface="PT Astra Serif" panose="020A0603040505020204" pitchFamily="18" charset="-52"/>
                <a:cs typeface="Times New Roman" panose="02020603050405020304" pitchFamily="18" charset="0"/>
              </a:rPr>
              <a:t>поступление составило </a:t>
            </a:r>
            <a:r>
              <a:rPr lang="ru-RU" dirty="0" smtClean="0">
                <a:latin typeface="PT Astra Serif" panose="020A0603040505020204" pitchFamily="18" charset="-52"/>
                <a:cs typeface="Times New Roman" panose="02020603050405020304" pitchFamily="18" charset="0"/>
              </a:rPr>
              <a:t>16 926,1 млн</a:t>
            </a:r>
            <a:r>
              <a:rPr lang="ru-RU" dirty="0">
                <a:latin typeface="PT Astra Serif" panose="020A0603040505020204" pitchFamily="18" charset="-52"/>
                <a:cs typeface="Times New Roman" panose="02020603050405020304" pitchFamily="18" charset="0"/>
              </a:rPr>
              <a:t>. руб.; </a:t>
            </a:r>
          </a:p>
          <a:p>
            <a:pPr algn="just"/>
            <a:r>
              <a:rPr lang="ru-RU" dirty="0">
                <a:latin typeface="PT Astra Serif" panose="020A0603040505020204" pitchFamily="18" charset="-52"/>
                <a:cs typeface="Times New Roman" panose="02020603050405020304" pitchFamily="18" charset="0"/>
              </a:rPr>
              <a:t>           - безвозмездные поступления исполнены на </a:t>
            </a:r>
            <a:r>
              <a:rPr lang="ru-RU" dirty="0" smtClean="0">
                <a:latin typeface="PT Astra Serif" panose="020A0603040505020204" pitchFamily="18" charset="-52"/>
                <a:cs typeface="Times New Roman" panose="02020603050405020304" pitchFamily="18" charset="0"/>
              </a:rPr>
              <a:t>121,8% </a:t>
            </a:r>
            <a:r>
              <a:rPr lang="ru-RU" dirty="0">
                <a:latin typeface="PT Astra Serif" panose="020A0603040505020204" pitchFamily="18" charset="-52"/>
                <a:cs typeface="Times New Roman" panose="02020603050405020304" pitchFamily="18" charset="0"/>
              </a:rPr>
              <a:t>к плану. При плане </a:t>
            </a:r>
            <a:r>
              <a:rPr lang="ru-RU" dirty="0" smtClean="0">
                <a:latin typeface="PT Astra Serif" panose="020A0603040505020204" pitchFamily="18" charset="-52"/>
                <a:cs typeface="Times New Roman" panose="02020603050405020304" pitchFamily="18" charset="0"/>
              </a:rPr>
              <a:t>15 217,5 млн</a:t>
            </a:r>
            <a:r>
              <a:rPr lang="ru-RU" dirty="0">
                <a:latin typeface="PT Astra Serif" panose="020A0603040505020204" pitchFamily="18" charset="-52"/>
                <a:cs typeface="Times New Roman" panose="02020603050405020304" pitchFamily="18" charset="0"/>
              </a:rPr>
              <a:t>. руб. фактическое поступление составило </a:t>
            </a:r>
            <a:r>
              <a:rPr lang="ru-RU" dirty="0" smtClean="0">
                <a:latin typeface="PT Astra Serif" panose="020A0603040505020204" pitchFamily="18" charset="-52"/>
                <a:cs typeface="Times New Roman" panose="02020603050405020304" pitchFamily="18" charset="0"/>
              </a:rPr>
              <a:t>18 541,8 млн</a:t>
            </a:r>
            <a:r>
              <a:rPr lang="ru-RU" dirty="0">
                <a:latin typeface="PT Astra Serif" panose="020A0603040505020204" pitchFamily="18" charset="-52"/>
                <a:cs typeface="Times New Roman" panose="02020603050405020304" pitchFamily="18" charset="0"/>
              </a:rPr>
              <a:t>. руб.    </a:t>
            </a:r>
          </a:p>
          <a:p>
            <a:pPr algn="just"/>
            <a:r>
              <a:rPr lang="ru-RU" dirty="0">
                <a:latin typeface="PT Astra Serif" panose="020A0603040505020204" pitchFamily="18" charset="-52"/>
                <a:cs typeface="Times New Roman" panose="02020603050405020304" pitchFamily="18" charset="0"/>
              </a:rPr>
              <a:t>            Доля </a:t>
            </a:r>
            <a:r>
              <a:rPr lang="ru-RU" dirty="0" smtClean="0">
                <a:latin typeface="PT Astra Serif" panose="020A0603040505020204" pitchFamily="18" charset="-52"/>
                <a:cs typeface="Times New Roman" panose="02020603050405020304" pitchFamily="18" charset="0"/>
              </a:rPr>
              <a:t>налоговых и неналоговых </a:t>
            </a:r>
            <a:r>
              <a:rPr lang="ru-RU" dirty="0">
                <a:latin typeface="PT Astra Serif" panose="020A0603040505020204" pitchFamily="18" charset="-52"/>
                <a:cs typeface="Times New Roman" panose="02020603050405020304" pitchFamily="18" charset="0"/>
              </a:rPr>
              <a:t>доходов в общем объеме доходов бюджета муниципального образования город Тула в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году составила </a:t>
            </a:r>
            <a:r>
              <a:rPr lang="ru-RU" dirty="0" smtClean="0">
                <a:latin typeface="PT Astra Serif" panose="020A0603040505020204" pitchFamily="18" charset="-52"/>
                <a:cs typeface="Times New Roman" panose="02020603050405020304" pitchFamily="18" charset="0"/>
              </a:rPr>
              <a:t>47,7%, </a:t>
            </a:r>
            <a:r>
              <a:rPr lang="ru-RU" dirty="0">
                <a:latin typeface="PT Astra Serif" panose="020A0603040505020204" pitchFamily="18" charset="-52"/>
                <a:cs typeface="Times New Roman" panose="02020603050405020304" pitchFamily="18" charset="0"/>
              </a:rPr>
              <a:t>средства </a:t>
            </a:r>
            <a:r>
              <a:rPr lang="ru-RU" dirty="0" smtClean="0">
                <a:latin typeface="PT Astra Serif" panose="020A0603040505020204" pitchFamily="18" charset="-52"/>
                <a:cs typeface="Times New Roman" panose="02020603050405020304" pitchFamily="18" charset="0"/>
              </a:rPr>
              <a:t>из бюджета Тульской области 52,3%.</a:t>
            </a:r>
            <a:endParaRPr lang="ru-RU" dirty="0">
              <a:latin typeface="PT Astra Serif" panose="020A0603040505020204" pitchFamily="18" charset="-52"/>
              <a:cs typeface="Times New Roman" panose="02020603050405020304" pitchFamily="18" charset="0"/>
            </a:endParaRPr>
          </a:p>
        </p:txBody>
      </p:sp>
      <p:sp>
        <p:nvSpPr>
          <p:cNvPr id="7" name="Прямоугольник 6"/>
          <p:cNvSpPr/>
          <p:nvPr/>
        </p:nvSpPr>
        <p:spPr>
          <a:xfrm>
            <a:off x="1581022" y="3857861"/>
            <a:ext cx="8784976" cy="646331"/>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Доходы бюджета муниципального образования город Тула за </a:t>
            </a:r>
            <a:r>
              <a:rPr lang="ru-RU" b="1" dirty="0" smtClean="0">
                <a:latin typeface="PT Astra Serif" panose="020A0603040505020204" pitchFamily="18" charset="-52"/>
                <a:cs typeface="Times New Roman" panose="02020603050405020304" pitchFamily="18" charset="0"/>
              </a:rPr>
              <a:t>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a:t>
            </a:r>
            <a:r>
              <a:rPr lang="ru-RU" b="1" dirty="0">
                <a:latin typeface="PT Astra Serif" panose="020A0603040505020204" pitchFamily="18" charset="-52"/>
                <a:cs typeface="Times New Roman" panose="02020603050405020304" pitchFamily="18" charset="0"/>
              </a:rPr>
              <a:t>год </a:t>
            </a:r>
            <a:endParaRPr lang="en-US" b="1" dirty="0" smtClean="0">
              <a:latin typeface="PT Astra Serif" panose="020A0603040505020204" pitchFamily="18" charset="-52"/>
              <a:cs typeface="Times New Roman" panose="02020603050405020304" pitchFamily="18" charset="0"/>
            </a:endParaRPr>
          </a:p>
          <a:p>
            <a:pPr algn="ctr"/>
            <a:r>
              <a:rPr lang="ru-RU" b="1" dirty="0" smtClean="0">
                <a:latin typeface="PT Astra Serif" panose="020A0603040505020204" pitchFamily="18" charset="-52"/>
                <a:cs typeface="Times New Roman" panose="02020603050405020304" pitchFamily="18" charset="0"/>
              </a:rPr>
              <a:t>в </a:t>
            </a:r>
            <a:r>
              <a:rPr lang="ru-RU" b="1" dirty="0">
                <a:latin typeface="PT Astra Serif" panose="020A0603040505020204" pitchFamily="18" charset="-52"/>
                <a:cs typeface="Times New Roman" panose="02020603050405020304" pitchFamily="18" charset="0"/>
              </a:rPr>
              <a:t>расчете </a:t>
            </a:r>
            <a:r>
              <a:rPr lang="ru-RU" b="1" dirty="0" smtClean="0">
                <a:latin typeface="PT Astra Serif" panose="020A0603040505020204" pitchFamily="18" charset="-52"/>
                <a:cs typeface="Times New Roman" panose="02020603050405020304" pitchFamily="18" charset="0"/>
              </a:rPr>
              <a:t>на </a:t>
            </a:r>
            <a:r>
              <a:rPr lang="ru-RU" b="1" dirty="0">
                <a:latin typeface="PT Astra Serif" panose="020A0603040505020204" pitchFamily="18" charset="-52"/>
                <a:cs typeface="Times New Roman" panose="02020603050405020304" pitchFamily="18" charset="0"/>
              </a:rPr>
              <a:t>1 жителя</a:t>
            </a:r>
          </a:p>
        </p:txBody>
      </p:sp>
      <p:graphicFrame>
        <p:nvGraphicFramePr>
          <p:cNvPr id="8" name="Таблица 7"/>
          <p:cNvGraphicFramePr>
            <a:graphicFrameLocks noGrp="1"/>
          </p:cNvGraphicFramePr>
          <p:nvPr>
            <p:extLst>
              <p:ext uri="{D42A27DB-BD31-4B8C-83A1-F6EECF244321}">
                <p14:modId xmlns:p14="http://schemas.microsoft.com/office/powerpoint/2010/main" val="1792668691"/>
              </p:ext>
            </p:extLst>
          </p:nvPr>
        </p:nvGraphicFramePr>
        <p:xfrm>
          <a:off x="1994717" y="4770950"/>
          <a:ext cx="7475906" cy="1045507"/>
        </p:xfrm>
        <a:graphic>
          <a:graphicData uri="http://schemas.openxmlformats.org/drawingml/2006/table">
            <a:tbl>
              <a:tblPr firstRow="1" firstCol="1" lastRow="1" lastCol="1" bandRow="1" bandCol="1">
                <a:tableStyleId>{0660B408-B3CF-4A94-85FC-2B1E0A45F4A2}</a:tableStyleId>
              </a:tblPr>
              <a:tblGrid>
                <a:gridCol w="4120719">
                  <a:extLst>
                    <a:ext uri="{9D8B030D-6E8A-4147-A177-3AD203B41FA5}">
                      <a16:colId xmlns:a16="http://schemas.microsoft.com/office/drawing/2014/main" xmlns="" val="20000"/>
                    </a:ext>
                  </a:extLst>
                </a:gridCol>
                <a:gridCol w="3355187">
                  <a:extLst>
                    <a:ext uri="{9D8B030D-6E8A-4147-A177-3AD203B41FA5}">
                      <a16:colId xmlns:a16="http://schemas.microsoft.com/office/drawing/2014/main" xmlns="" val="20001"/>
                    </a:ext>
                  </a:extLst>
                </a:gridCol>
              </a:tblGrid>
              <a:tr h="433439">
                <a:tc>
                  <a:txBody>
                    <a:bodyPr/>
                    <a:lstStyle/>
                    <a:p>
                      <a:pPr algn="just">
                        <a:spcAft>
                          <a:spcPts val="0"/>
                        </a:spcAft>
                      </a:pPr>
                      <a:r>
                        <a:rPr lang="ru-RU" sz="1400" dirty="0">
                          <a:effectLst/>
                          <a:latin typeface="PT Astra Serif" panose="020A0603040505020204" pitchFamily="18" charset="-52"/>
                          <a:cs typeface="Times New Roman" panose="02020603050405020304" pitchFamily="18" charset="0"/>
                        </a:rPr>
                        <a:t> </a:t>
                      </a:r>
                      <a:endParaRPr lang="ru-RU" sz="12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solidFill>
                      <a:schemeClr val="accent1">
                        <a:lumMod val="75000"/>
                      </a:schemeClr>
                    </a:solidFill>
                  </a:tcPr>
                </a:tc>
                <a:tc>
                  <a:txBody>
                    <a:bodyPr/>
                    <a:lstStyle/>
                    <a:p>
                      <a:pPr lvl="0" algn="ctr">
                        <a:spcAft>
                          <a:spcPts val="0"/>
                        </a:spcAft>
                      </a:pPr>
                      <a:r>
                        <a:rPr lang="ru-RU" sz="1600" dirty="0">
                          <a:solidFill>
                            <a:schemeClr val="bg1"/>
                          </a:solidFill>
                          <a:effectLst/>
                          <a:latin typeface="PT Astra Serif" panose="020A0603040505020204" pitchFamily="18" charset="-52"/>
                          <a:cs typeface="Times New Roman" panose="02020603050405020304" pitchFamily="18" charset="0"/>
                        </a:rPr>
                        <a:t>Исполнено на </a:t>
                      </a:r>
                      <a:r>
                        <a:rPr lang="ru-RU" sz="1600" dirty="0" smtClean="0">
                          <a:solidFill>
                            <a:schemeClr val="bg1"/>
                          </a:solidFill>
                          <a:effectLst/>
                          <a:latin typeface="PT Astra Serif" panose="020A0603040505020204" pitchFamily="18" charset="-52"/>
                          <a:cs typeface="Times New Roman" panose="02020603050405020304" pitchFamily="18" charset="0"/>
                        </a:rPr>
                        <a:t>01.01.2025</a:t>
                      </a:r>
                      <a:r>
                        <a:rPr lang="ru-RU" sz="1600" dirty="0">
                          <a:solidFill>
                            <a:schemeClr val="bg1"/>
                          </a:solidFill>
                          <a:effectLst/>
                          <a:latin typeface="PT Astra Serif" panose="020A0603040505020204" pitchFamily="18" charset="-52"/>
                          <a:cs typeface="Times New Roman" panose="02020603050405020304" pitchFamily="18" charset="0"/>
                        </a:rPr>
                        <a:t> </a:t>
                      </a:r>
                      <a:endParaRPr lang="ru-RU" sz="160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xmlns="" val="10000"/>
                  </a:ext>
                </a:extLst>
              </a:tr>
              <a:tr h="324036">
                <a:tc>
                  <a:txBody>
                    <a:bodyPr/>
                    <a:lstStyle/>
                    <a:p>
                      <a:pPr algn="just">
                        <a:spcAft>
                          <a:spcPts val="0"/>
                        </a:spcAft>
                      </a:pPr>
                      <a:r>
                        <a:rPr lang="ru-RU" sz="1400" dirty="0">
                          <a:effectLst/>
                          <a:latin typeface="PT Astra Serif" panose="020A0603040505020204" pitchFamily="18" charset="-52"/>
                          <a:cs typeface="Times New Roman" panose="02020603050405020304" pitchFamily="18" charset="0"/>
                        </a:rPr>
                        <a:t>Доходы бюджета </a:t>
                      </a:r>
                      <a:r>
                        <a:rPr lang="ru-RU" sz="1400" dirty="0" smtClean="0">
                          <a:effectLst/>
                          <a:latin typeface="PT Astra Serif" panose="020A0603040505020204" pitchFamily="18" charset="-52"/>
                          <a:cs typeface="Times New Roman" panose="02020603050405020304" pitchFamily="18" charset="0"/>
                        </a:rPr>
                        <a:t>(</a:t>
                      </a:r>
                      <a:r>
                        <a:rPr lang="ru-RU" sz="1400" dirty="0">
                          <a:effectLst/>
                          <a:latin typeface="PT Astra Serif" panose="020A0603040505020204" pitchFamily="18" charset="-52"/>
                          <a:cs typeface="Times New Roman" panose="02020603050405020304" pitchFamily="18" charset="0"/>
                        </a:rPr>
                        <a:t>млн. руб.)</a:t>
                      </a:r>
                      <a:endParaRPr lang="ru-RU" sz="12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tc>
                  <a:txBody>
                    <a:bodyPr/>
                    <a:lstStyle/>
                    <a:p>
                      <a:pPr algn="ctr">
                        <a:spcAft>
                          <a:spcPts val="0"/>
                        </a:spcAft>
                      </a:pPr>
                      <a:r>
                        <a:rPr lang="ru-RU" sz="1400" dirty="0" smtClean="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rPr>
                        <a:t>35 467,9</a:t>
                      </a:r>
                      <a:endParaRPr lang="ru-RU" sz="14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88032">
                <a:tc>
                  <a:txBody>
                    <a:bodyPr/>
                    <a:lstStyle/>
                    <a:p>
                      <a:pPr algn="just">
                        <a:spcAft>
                          <a:spcPts val="0"/>
                        </a:spcAft>
                      </a:pPr>
                      <a:r>
                        <a:rPr lang="ru-RU" sz="1400" dirty="0">
                          <a:effectLst/>
                          <a:latin typeface="PT Astra Serif" panose="020A0603040505020204" pitchFamily="18" charset="-52"/>
                          <a:cs typeface="Times New Roman" panose="02020603050405020304" pitchFamily="18" charset="0"/>
                        </a:rPr>
                        <a:t>Доходы на 1 жителя (тыс. руб.)</a:t>
                      </a:r>
                      <a:endParaRPr lang="ru-RU" sz="1200" dirty="0">
                        <a:solidFill>
                          <a:schemeClr val="tx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tc>
                  <a:txBody>
                    <a:bodyPr/>
                    <a:lstStyle/>
                    <a:p>
                      <a:pPr algn="ctr">
                        <a:spcAft>
                          <a:spcPts val="0"/>
                        </a:spcAft>
                      </a:pPr>
                      <a:r>
                        <a:rPr lang="ru-RU" sz="1200" dirty="0" smtClean="0">
                          <a:solidFill>
                            <a:srgbClr val="FF0000"/>
                          </a:solidFill>
                          <a:effectLst/>
                          <a:latin typeface="PT Astra Serif" panose="020A0603040505020204" pitchFamily="18" charset="-52"/>
                          <a:ea typeface="PT Astra Serif" panose="020A0603040505020204" pitchFamily="18" charset="-52"/>
                          <a:cs typeface="Times New Roman" panose="02020603050405020304" pitchFamily="18" charset="0"/>
                        </a:rPr>
                        <a:t>65,89</a:t>
                      </a:r>
                      <a:endParaRPr lang="ru-RU" sz="1200" dirty="0">
                        <a:solidFill>
                          <a:srgbClr val="FF0000"/>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4" name="Номер слайда 3"/>
          <p:cNvSpPr>
            <a:spLocks noGrp="1"/>
          </p:cNvSpPr>
          <p:nvPr>
            <p:ph type="sldNum" sz="quarter" idx="12"/>
          </p:nvPr>
        </p:nvSpPr>
        <p:spPr>
          <a:xfrm>
            <a:off x="8610599" y="6356352"/>
            <a:ext cx="3440229" cy="365125"/>
          </a:xfrm>
        </p:spPr>
        <p:txBody>
          <a:bodyPr/>
          <a:lstStyle/>
          <a:p>
            <a:fld id="{4083984F-F6FD-4D94-ACA5-CE09A62595C0}" type="slidenum">
              <a:rPr lang="ru-RU" smtClean="0"/>
              <a:t>13</a:t>
            </a:fld>
            <a:endParaRPr lang="ru-RU" dirty="0"/>
          </a:p>
        </p:txBody>
      </p:sp>
    </p:spTree>
    <p:extLst>
      <p:ext uri="{BB962C8B-B14F-4D97-AF65-F5344CB8AC3E}">
        <p14:creationId xmlns:p14="http://schemas.microsoft.com/office/powerpoint/2010/main" val="3218275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9728" y="996132"/>
            <a:ext cx="2781325" cy="5752528"/>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альтернативный процесс 5"/>
          <p:cNvSpPr/>
          <p:nvPr/>
        </p:nvSpPr>
        <p:spPr>
          <a:xfrm>
            <a:off x="9310178" y="5747705"/>
            <a:ext cx="2577485" cy="715434"/>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b="1" dirty="0" smtClean="0">
                <a:solidFill>
                  <a:sysClr val="windowText" lastClr="000000"/>
                </a:solidFill>
                <a:latin typeface="PT Astra Serif" panose="020A0603040505020204" pitchFamily="18" charset="-52"/>
                <a:cs typeface="Times New Roman" panose="02020603050405020304" pitchFamily="18" charset="0"/>
              </a:rPr>
              <a:t>Безвозмездные поступления</a:t>
            </a:r>
            <a:endParaRPr lang="ru-RU" sz="17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700" b="1" dirty="0" smtClean="0">
                <a:solidFill>
                  <a:sysClr val="windowText" lastClr="000000"/>
                </a:solidFill>
                <a:latin typeface="PT Astra Serif" panose="020A0603040505020204" pitchFamily="18" charset="-52"/>
                <a:cs typeface="Times New Roman" panose="02020603050405020304" pitchFamily="18" charset="0"/>
              </a:rPr>
              <a:t>18 541,8</a:t>
            </a:r>
            <a:endParaRPr lang="en-US" sz="1700" b="1" dirty="0" smtClean="0">
              <a:solidFill>
                <a:sysClr val="windowText" lastClr="000000"/>
              </a:solidFill>
              <a:latin typeface="PT Astra Serif" panose="020A0603040505020204" pitchFamily="18" charset="-52"/>
              <a:cs typeface="Times New Roman" panose="02020603050405020304" pitchFamily="18" charset="0"/>
            </a:endParaRPr>
          </a:p>
        </p:txBody>
      </p:sp>
      <p:sp>
        <p:nvSpPr>
          <p:cNvPr id="7" name="Блок-схема: альтернативный процесс 6"/>
          <p:cNvSpPr/>
          <p:nvPr/>
        </p:nvSpPr>
        <p:spPr>
          <a:xfrm>
            <a:off x="9260230" y="4914675"/>
            <a:ext cx="2627433" cy="741831"/>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ysClr val="windowText" lastClr="000000"/>
                </a:solidFill>
                <a:latin typeface="PT Astra Serif" panose="020A0603040505020204" pitchFamily="18" charset="-52"/>
                <a:cs typeface="Times New Roman" panose="02020603050405020304" pitchFamily="18" charset="0"/>
              </a:rPr>
              <a:t>Неналоговые доходы</a:t>
            </a:r>
          </a:p>
          <a:p>
            <a:pPr algn="ctr"/>
            <a:r>
              <a:rPr lang="ru-RU" b="1" dirty="0" smtClean="0">
                <a:solidFill>
                  <a:sysClr val="windowText" lastClr="000000"/>
                </a:solidFill>
                <a:latin typeface="PT Astra Serif" panose="020A0603040505020204" pitchFamily="18" charset="-52"/>
                <a:cs typeface="Times New Roman" panose="02020603050405020304" pitchFamily="18" charset="0"/>
              </a:rPr>
              <a:t>1 307,3</a:t>
            </a:r>
            <a:endParaRPr lang="ru-RU" b="1" dirty="0">
              <a:solidFill>
                <a:sysClr val="windowText" lastClr="000000"/>
              </a:solidFill>
              <a:latin typeface="PT Astra Serif" panose="020A0603040505020204" pitchFamily="18" charset="-52"/>
              <a:cs typeface="Times New Roman" panose="02020603050405020304" pitchFamily="18" charset="0"/>
            </a:endParaRPr>
          </a:p>
        </p:txBody>
      </p:sp>
      <p:sp>
        <p:nvSpPr>
          <p:cNvPr id="8" name="Блок-схема: альтернативный процесс 7"/>
          <p:cNvSpPr/>
          <p:nvPr/>
        </p:nvSpPr>
        <p:spPr>
          <a:xfrm>
            <a:off x="9260231" y="4100929"/>
            <a:ext cx="2660954" cy="72254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ysClr val="windowText" lastClr="000000"/>
                </a:solidFill>
                <a:latin typeface="PT Astra Serif" panose="020A0603040505020204" pitchFamily="18" charset="-52"/>
                <a:cs typeface="Times New Roman" panose="02020603050405020304" pitchFamily="18" charset="0"/>
              </a:rPr>
              <a:t>Налоговые доходы</a:t>
            </a:r>
          </a:p>
          <a:p>
            <a:pPr algn="ctr"/>
            <a:r>
              <a:rPr lang="ru-RU" b="1" dirty="0" smtClean="0">
                <a:solidFill>
                  <a:sysClr val="windowText" lastClr="000000"/>
                </a:solidFill>
                <a:latin typeface="PT Astra Serif" panose="020A0603040505020204" pitchFamily="18" charset="-52"/>
                <a:cs typeface="Times New Roman" panose="02020603050405020304" pitchFamily="18" charset="0"/>
              </a:rPr>
              <a:t>15 618,8</a:t>
            </a:r>
            <a:endParaRPr lang="ru-RU" b="1" dirty="0">
              <a:solidFill>
                <a:sysClr val="windowText" lastClr="000000"/>
              </a:solidFill>
              <a:latin typeface="PT Astra Serif" panose="020A0603040505020204" pitchFamily="18" charset="-52"/>
              <a:cs typeface="Times New Roman" panose="02020603050405020304" pitchFamily="18" charset="0"/>
            </a:endParaRPr>
          </a:p>
        </p:txBody>
      </p:sp>
      <p:sp>
        <p:nvSpPr>
          <p:cNvPr id="9" name="Прямоугольник 8"/>
          <p:cNvSpPr/>
          <p:nvPr/>
        </p:nvSpPr>
        <p:spPr>
          <a:xfrm>
            <a:off x="3091992" y="987903"/>
            <a:ext cx="2977093" cy="5703384"/>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129790" y="987903"/>
            <a:ext cx="2853092" cy="5699691"/>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918923" y="688355"/>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
        <p:nvSpPr>
          <p:cNvPr id="14" name="Блок-схема: альтернативный процесс 13"/>
          <p:cNvSpPr/>
          <p:nvPr/>
        </p:nvSpPr>
        <p:spPr>
          <a:xfrm>
            <a:off x="154358" y="5730017"/>
            <a:ext cx="2587750" cy="71101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PT Astra Serif" panose="020A0603040505020204" pitchFamily="18" charset="-52"/>
                <a:cs typeface="Times New Roman" panose="02020603050405020304" pitchFamily="18" charset="0"/>
              </a:rPr>
              <a:t>Безвозмездные поступления</a:t>
            </a:r>
          </a:p>
          <a:p>
            <a:pPr algn="ctr"/>
            <a:r>
              <a:rPr lang="ru-RU" sz="1700" dirty="0" smtClean="0">
                <a:solidFill>
                  <a:sysClr val="windowText" lastClr="000000"/>
                </a:solidFill>
                <a:latin typeface="PT Astra Serif" panose="020A0603040505020204" pitchFamily="18" charset="-52"/>
                <a:cs typeface="Times New Roman" panose="02020603050405020304" pitchFamily="18" charset="0"/>
              </a:rPr>
              <a:t>9 777,0</a:t>
            </a:r>
            <a:endParaRPr lang="ru-RU" sz="1700" dirty="0">
              <a:solidFill>
                <a:sysClr val="windowText" lastClr="000000"/>
              </a:solidFill>
              <a:latin typeface="PT Astra Serif" panose="020A0603040505020204" pitchFamily="18" charset="-52"/>
              <a:cs typeface="Times New Roman" panose="02020603050405020304" pitchFamily="18" charset="0"/>
            </a:endParaRPr>
          </a:p>
        </p:txBody>
      </p:sp>
      <p:sp>
        <p:nvSpPr>
          <p:cNvPr id="16" name="Блок-схема: альтернативный процесс 15"/>
          <p:cNvSpPr/>
          <p:nvPr/>
        </p:nvSpPr>
        <p:spPr>
          <a:xfrm>
            <a:off x="210311" y="4931673"/>
            <a:ext cx="2587751" cy="724833"/>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PT Astra Serif" panose="020A0603040505020204" pitchFamily="18" charset="-52"/>
                <a:cs typeface="Times New Roman" panose="02020603050405020304" pitchFamily="18" charset="0"/>
              </a:rPr>
              <a:t>Неналоговые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1 024,5</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18" name="Блок-схема: альтернативный процесс 17"/>
          <p:cNvSpPr/>
          <p:nvPr/>
        </p:nvSpPr>
        <p:spPr>
          <a:xfrm>
            <a:off x="210311" y="4090379"/>
            <a:ext cx="2587751" cy="73309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PT Astra Serif" panose="020A0603040505020204" pitchFamily="18" charset="-52"/>
                <a:cs typeface="Times New Roman" panose="02020603050405020304" pitchFamily="18" charset="0"/>
              </a:rPr>
              <a:t>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8 956,5</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21" name="Скругленный прямоугольник 20"/>
          <p:cNvSpPr/>
          <p:nvPr/>
        </p:nvSpPr>
        <p:spPr>
          <a:xfrm rot="16200000">
            <a:off x="8439000" y="1725950"/>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2024 </a:t>
            </a:r>
            <a:r>
              <a:rPr lang="ru-RU" sz="2800" b="1" dirty="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год</a:t>
            </a:r>
          </a:p>
        </p:txBody>
      </p:sp>
      <p:sp>
        <p:nvSpPr>
          <p:cNvPr id="22" name="Прямоугольник 21"/>
          <p:cNvSpPr/>
          <p:nvPr/>
        </p:nvSpPr>
        <p:spPr>
          <a:xfrm>
            <a:off x="9450472" y="4538097"/>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flipV="1">
            <a:off x="332738" y="4492825"/>
            <a:ext cx="137518" cy="172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9556918" y="6277947"/>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Скругленный прямоугольник 26"/>
          <p:cNvSpPr/>
          <p:nvPr/>
        </p:nvSpPr>
        <p:spPr>
          <a:xfrm rot="16200000">
            <a:off x="-679051" y="1762494"/>
            <a:ext cx="1915886" cy="7406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2021 год</a:t>
            </a:r>
            <a:endParaRPr lang="ru-RU" dirty="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endParaRPr>
          </a:p>
        </p:txBody>
      </p:sp>
      <p:graphicFrame>
        <p:nvGraphicFramePr>
          <p:cNvPr id="29" name="Диаграмма 28"/>
          <p:cNvGraphicFramePr/>
          <p:nvPr>
            <p:extLst>
              <p:ext uri="{D42A27DB-BD31-4B8C-83A1-F6EECF244321}">
                <p14:modId xmlns:p14="http://schemas.microsoft.com/office/powerpoint/2010/main" val="2635263840"/>
              </p:ext>
            </p:extLst>
          </p:nvPr>
        </p:nvGraphicFramePr>
        <p:xfrm>
          <a:off x="564025" y="1072807"/>
          <a:ext cx="2212847" cy="3052511"/>
        </p:xfrm>
        <a:graphic>
          <a:graphicData uri="http://schemas.openxmlformats.org/drawingml/2006/chart">
            <c:chart xmlns:c="http://schemas.openxmlformats.org/drawingml/2006/chart" xmlns:r="http://schemas.openxmlformats.org/officeDocument/2006/relationships" r:id="rId3"/>
          </a:graphicData>
        </a:graphic>
      </p:graphicFrame>
      <p:sp>
        <p:nvSpPr>
          <p:cNvPr id="31" name="Прямоугольник 30"/>
          <p:cNvSpPr/>
          <p:nvPr/>
        </p:nvSpPr>
        <p:spPr>
          <a:xfrm>
            <a:off x="359514" y="6021410"/>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Прямоугольник 32"/>
          <p:cNvSpPr/>
          <p:nvPr/>
        </p:nvSpPr>
        <p:spPr>
          <a:xfrm>
            <a:off x="9450472" y="5352354"/>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2" name="Рисунок 31"/>
          <p:cNvPicPr>
            <a:picLocks noChangeAspect="1"/>
          </p:cNvPicPr>
          <p:nvPr/>
        </p:nvPicPr>
        <p:blipFill>
          <a:blip r:embed="rId4"/>
          <a:stretch>
            <a:fillRect/>
          </a:stretch>
        </p:blipFill>
        <p:spPr>
          <a:xfrm>
            <a:off x="0" y="8161"/>
            <a:ext cx="12192000" cy="762212"/>
          </a:xfrm>
          <a:prstGeom prst="rect">
            <a:avLst/>
          </a:prstGeom>
          <a:ln>
            <a:solidFill>
              <a:srgbClr val="00B050"/>
            </a:solidFill>
          </a:ln>
          <a:effectLst>
            <a:glow rad="12700">
              <a:schemeClr val="accent1">
                <a:alpha val="40000"/>
              </a:schemeClr>
            </a:glow>
          </a:effectLst>
        </p:spPr>
      </p:pic>
      <p:sp>
        <p:nvSpPr>
          <p:cNvPr id="36" name="Прямоугольник 35"/>
          <p:cNvSpPr/>
          <p:nvPr/>
        </p:nvSpPr>
        <p:spPr>
          <a:xfrm>
            <a:off x="1667118" y="135963"/>
            <a:ext cx="10524882" cy="646331"/>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Поступление доходов </a:t>
            </a:r>
            <a:r>
              <a:rPr lang="ru-RU" b="1" dirty="0">
                <a:latin typeface="PT Astra Serif" panose="020A0603040505020204" pitchFamily="18" charset="-52"/>
                <a:cs typeface="Times New Roman" panose="02020603050405020304" pitchFamily="18" charset="0"/>
              </a:rPr>
              <a:t>бюджета муниципального образования город Тула </a:t>
            </a:r>
            <a:r>
              <a:rPr lang="ru-RU" b="1" dirty="0" smtClean="0">
                <a:latin typeface="PT Astra Serif" panose="020A0603040505020204" pitchFamily="18" charset="-52"/>
                <a:cs typeface="Times New Roman" panose="02020603050405020304" pitchFamily="18" charset="0"/>
              </a:rPr>
              <a:t>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годы </a:t>
            </a:r>
          </a:p>
          <a:p>
            <a:pPr algn="ctr"/>
            <a:endParaRPr lang="ru-RU" b="1" dirty="0">
              <a:latin typeface="PT Astra Serif" panose="020A0603040505020204" pitchFamily="18" charset="-52"/>
              <a:cs typeface="Times New Roman" panose="02020603050405020304" pitchFamily="18" charset="0"/>
            </a:endParaRPr>
          </a:p>
        </p:txBody>
      </p:sp>
      <p:sp>
        <p:nvSpPr>
          <p:cNvPr id="37" name="Прямоугольник 36"/>
          <p:cNvSpPr/>
          <p:nvPr/>
        </p:nvSpPr>
        <p:spPr>
          <a:xfrm>
            <a:off x="9135702" y="987903"/>
            <a:ext cx="2878829" cy="5645551"/>
          </a:xfrm>
          <a:prstGeom prst="rect">
            <a:avLst/>
          </a:prstGeom>
          <a:noFill/>
          <a:ln w="2857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Скругленный прямоугольник 37"/>
          <p:cNvSpPr/>
          <p:nvPr/>
        </p:nvSpPr>
        <p:spPr>
          <a:xfrm rot="16200000">
            <a:off x="5370698" y="1809832"/>
            <a:ext cx="1915886" cy="609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20</a:t>
            </a:r>
            <a:r>
              <a:rPr lang="en-US"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2</a:t>
            </a:r>
            <a:r>
              <a:rPr lang="ru-RU" sz="2800" b="1" dirty="0" smtClean="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rPr>
              <a:t>3 год</a:t>
            </a:r>
            <a:endParaRPr lang="ru-RU" dirty="0">
              <a:ln w="0"/>
              <a:solidFill>
                <a:sysClr val="windowText" lastClr="000000"/>
              </a:solidFill>
              <a:effectLst>
                <a:outerShdw blurRad="38100" dist="38100" dir="2700000" algn="tl">
                  <a:srgbClr val="000000">
                    <a:alpha val="43137"/>
                  </a:srgbClr>
                </a:outerShdw>
              </a:effectLst>
              <a:latin typeface="PT Astra Serif" panose="020A0603040505020204" pitchFamily="18" charset="-52"/>
              <a:cs typeface="Times New Roman" panose="02020603050405020304" pitchFamily="18" charset="0"/>
            </a:endParaRPr>
          </a:p>
        </p:txBody>
      </p:sp>
      <p:sp>
        <p:nvSpPr>
          <p:cNvPr id="39" name="Блок-схема: альтернативный процесс 38"/>
          <p:cNvSpPr/>
          <p:nvPr/>
        </p:nvSpPr>
        <p:spPr>
          <a:xfrm>
            <a:off x="6228883" y="4090379"/>
            <a:ext cx="2697500" cy="733098"/>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ysClr val="windowText" lastClr="000000"/>
                </a:solidFill>
                <a:latin typeface="PT Astra Serif" panose="020A0603040505020204" pitchFamily="18" charset="-52"/>
                <a:cs typeface="Times New Roman" panose="02020603050405020304" pitchFamily="18" charset="0"/>
              </a:rPr>
              <a:t>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12 062,8</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40" name="Блок-схема: альтернативный процесс 39"/>
          <p:cNvSpPr/>
          <p:nvPr/>
        </p:nvSpPr>
        <p:spPr>
          <a:xfrm>
            <a:off x="6219678" y="4901882"/>
            <a:ext cx="2697501" cy="754624"/>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ysClr val="windowText" lastClr="000000"/>
                </a:solidFill>
                <a:latin typeface="PT Astra Serif" panose="020A0603040505020204" pitchFamily="18" charset="-52"/>
                <a:cs typeface="Times New Roman" panose="02020603050405020304" pitchFamily="18" charset="0"/>
              </a:rPr>
              <a:t>Неналоговые доходы</a:t>
            </a:r>
          </a:p>
          <a:p>
            <a:pPr algn="ctr"/>
            <a:r>
              <a:rPr lang="ru-RU" dirty="0" smtClean="0">
                <a:solidFill>
                  <a:sysClr val="windowText" lastClr="000000"/>
                </a:solidFill>
                <a:latin typeface="PT Astra Serif" panose="020A0603040505020204" pitchFamily="18" charset="-52"/>
                <a:cs typeface="Times New Roman" panose="02020603050405020304" pitchFamily="18" charset="0"/>
              </a:rPr>
              <a:t>1 516,3</a:t>
            </a:r>
            <a:endParaRPr lang="ru-RU" dirty="0">
              <a:solidFill>
                <a:sysClr val="windowText" lastClr="000000"/>
              </a:solidFill>
              <a:latin typeface="PT Astra Serif" panose="020A0603040505020204" pitchFamily="18" charset="-52"/>
              <a:cs typeface="Times New Roman" panose="02020603050405020304" pitchFamily="18" charset="0"/>
            </a:endParaRPr>
          </a:p>
        </p:txBody>
      </p:sp>
      <p:sp>
        <p:nvSpPr>
          <p:cNvPr id="41" name="Блок-схема: альтернативный процесс 40"/>
          <p:cNvSpPr/>
          <p:nvPr/>
        </p:nvSpPr>
        <p:spPr>
          <a:xfrm>
            <a:off x="6219678" y="5750653"/>
            <a:ext cx="2697502" cy="712485"/>
          </a:xfrm>
          <a:prstGeom prst="flowChartAlternateProcess">
            <a:avLst/>
          </a:prstGeom>
          <a:solidFill>
            <a:schemeClr val="accent6">
              <a:lumMod val="40000"/>
              <a:lumOff val="6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700" dirty="0">
                <a:solidFill>
                  <a:sysClr val="windowText" lastClr="000000"/>
                </a:solidFill>
                <a:latin typeface="PT Astra Serif" panose="020A0603040505020204" pitchFamily="18" charset="-52"/>
                <a:cs typeface="Times New Roman" panose="02020603050405020304" pitchFamily="18" charset="0"/>
              </a:rPr>
              <a:t>Безвозмездные поступления</a:t>
            </a:r>
          </a:p>
          <a:p>
            <a:pPr algn="ctr"/>
            <a:r>
              <a:rPr lang="ru-RU" sz="1700" dirty="0" smtClean="0">
                <a:solidFill>
                  <a:sysClr val="windowText" lastClr="000000"/>
                </a:solidFill>
                <a:latin typeface="PT Astra Serif" panose="020A0603040505020204" pitchFamily="18" charset="-52"/>
                <a:cs typeface="Times New Roman" panose="02020603050405020304" pitchFamily="18" charset="0"/>
              </a:rPr>
              <a:t>12 995,3</a:t>
            </a:r>
            <a:endParaRPr lang="ru-RU" sz="1700" dirty="0">
              <a:solidFill>
                <a:sysClr val="windowText" lastClr="000000"/>
              </a:solidFill>
              <a:latin typeface="PT Astra Serif" panose="020A0603040505020204" pitchFamily="18" charset="-52"/>
              <a:cs typeface="Times New Roman" panose="02020603050405020304" pitchFamily="18" charset="0"/>
            </a:endParaRPr>
          </a:p>
        </p:txBody>
      </p:sp>
      <p:graphicFrame>
        <p:nvGraphicFramePr>
          <p:cNvPr id="42" name="Диаграмма 41"/>
          <p:cNvGraphicFramePr/>
          <p:nvPr>
            <p:extLst>
              <p:ext uri="{D42A27DB-BD31-4B8C-83A1-F6EECF244321}">
                <p14:modId xmlns:p14="http://schemas.microsoft.com/office/powerpoint/2010/main" val="670762346"/>
              </p:ext>
            </p:extLst>
          </p:nvPr>
        </p:nvGraphicFramePr>
        <p:xfrm>
          <a:off x="6555612" y="1072807"/>
          <a:ext cx="2382476" cy="2957638"/>
        </p:xfrm>
        <a:graphic>
          <a:graphicData uri="http://schemas.openxmlformats.org/drawingml/2006/chart">
            <c:chart xmlns:c="http://schemas.openxmlformats.org/drawingml/2006/chart" xmlns:r="http://schemas.openxmlformats.org/officeDocument/2006/relationships" r:id="rId5"/>
          </a:graphicData>
        </a:graphic>
      </p:graphicFrame>
      <p:sp>
        <p:nvSpPr>
          <p:cNvPr id="43" name="Прямоугольник 42"/>
          <p:cNvSpPr/>
          <p:nvPr/>
        </p:nvSpPr>
        <p:spPr>
          <a:xfrm>
            <a:off x="6391872" y="4540429"/>
            <a:ext cx="154732" cy="1709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Прямоугольник 43"/>
          <p:cNvSpPr/>
          <p:nvPr/>
        </p:nvSpPr>
        <p:spPr>
          <a:xfrm>
            <a:off x="6391872" y="5346752"/>
            <a:ext cx="144932" cy="162108"/>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Прямоугольник 44"/>
          <p:cNvSpPr/>
          <p:nvPr/>
        </p:nvSpPr>
        <p:spPr>
          <a:xfrm>
            <a:off x="6382072" y="6042391"/>
            <a:ext cx="154732" cy="170969"/>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46" name="Диаграмма 45"/>
          <p:cNvGraphicFramePr/>
          <p:nvPr>
            <p:extLst>
              <p:ext uri="{D42A27DB-BD31-4B8C-83A1-F6EECF244321}">
                <p14:modId xmlns:p14="http://schemas.microsoft.com/office/powerpoint/2010/main" val="482560703"/>
              </p:ext>
            </p:extLst>
          </p:nvPr>
        </p:nvGraphicFramePr>
        <p:xfrm>
          <a:off x="9586922" y="1063825"/>
          <a:ext cx="2427609" cy="2820173"/>
        </p:xfrm>
        <a:graphic>
          <a:graphicData uri="http://schemas.openxmlformats.org/drawingml/2006/chart">
            <c:chart xmlns:c="http://schemas.openxmlformats.org/drawingml/2006/chart" xmlns:r="http://schemas.openxmlformats.org/officeDocument/2006/relationships" r:id="rId6"/>
          </a:graphicData>
        </a:graphic>
      </p:graphicFrame>
      <p:pic>
        <p:nvPicPr>
          <p:cNvPr id="2" name="Рисунок 1"/>
          <p:cNvPicPr>
            <a:picLocks noChangeAspect="1"/>
          </p:cNvPicPr>
          <p:nvPr/>
        </p:nvPicPr>
        <p:blipFill>
          <a:blip r:embed="rId7"/>
          <a:stretch>
            <a:fillRect/>
          </a:stretch>
        </p:blipFill>
        <p:spPr>
          <a:xfrm>
            <a:off x="6317342" y="3336147"/>
            <a:ext cx="170703" cy="182896"/>
          </a:xfrm>
          <a:prstGeom prst="rect">
            <a:avLst/>
          </a:prstGeom>
        </p:spPr>
      </p:pic>
      <p:sp>
        <p:nvSpPr>
          <p:cNvPr id="47" name="Прямоугольник 46"/>
          <p:cNvSpPr/>
          <p:nvPr/>
        </p:nvSpPr>
        <p:spPr>
          <a:xfrm>
            <a:off x="359514" y="5390019"/>
            <a:ext cx="154732" cy="170969"/>
          </a:xfrm>
          <a:prstGeom prst="rect">
            <a:avLst/>
          </a:prstGeom>
          <a:solidFill>
            <a:srgbClr val="ED7E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8"/>
          <a:stretch>
            <a:fillRect/>
          </a:stretch>
        </p:blipFill>
        <p:spPr>
          <a:xfrm>
            <a:off x="3697859" y="1063825"/>
            <a:ext cx="2383267" cy="2966620"/>
          </a:xfrm>
          <a:prstGeom prst="rect">
            <a:avLst/>
          </a:prstGeom>
        </p:spPr>
      </p:pic>
      <p:pic>
        <p:nvPicPr>
          <p:cNvPr id="11" name="Рисунок 10"/>
          <p:cNvPicPr>
            <a:picLocks noChangeAspect="1"/>
          </p:cNvPicPr>
          <p:nvPr/>
        </p:nvPicPr>
        <p:blipFill>
          <a:blip r:embed="rId9"/>
          <a:stretch>
            <a:fillRect/>
          </a:stretch>
        </p:blipFill>
        <p:spPr>
          <a:xfrm>
            <a:off x="3079950" y="1156689"/>
            <a:ext cx="792549" cy="1934080"/>
          </a:xfrm>
          <a:prstGeom prst="rect">
            <a:avLst/>
          </a:prstGeom>
        </p:spPr>
      </p:pic>
      <p:pic>
        <p:nvPicPr>
          <p:cNvPr id="13" name="Рисунок 12"/>
          <p:cNvPicPr>
            <a:picLocks noChangeAspect="1"/>
          </p:cNvPicPr>
          <p:nvPr/>
        </p:nvPicPr>
        <p:blipFill>
          <a:blip r:embed="rId10"/>
          <a:stretch>
            <a:fillRect/>
          </a:stretch>
        </p:blipFill>
        <p:spPr>
          <a:xfrm>
            <a:off x="3264457" y="3961530"/>
            <a:ext cx="2737815" cy="1059150"/>
          </a:xfrm>
          <a:prstGeom prst="rect">
            <a:avLst/>
          </a:prstGeom>
        </p:spPr>
      </p:pic>
      <p:pic>
        <p:nvPicPr>
          <p:cNvPr id="15" name="Рисунок 14"/>
          <p:cNvPicPr>
            <a:picLocks noChangeAspect="1"/>
          </p:cNvPicPr>
          <p:nvPr/>
        </p:nvPicPr>
        <p:blipFill>
          <a:blip r:embed="rId11"/>
          <a:stretch>
            <a:fillRect/>
          </a:stretch>
        </p:blipFill>
        <p:spPr>
          <a:xfrm>
            <a:off x="3327151" y="4487835"/>
            <a:ext cx="164606" cy="182896"/>
          </a:xfrm>
          <a:prstGeom prst="rect">
            <a:avLst/>
          </a:prstGeom>
        </p:spPr>
      </p:pic>
      <p:pic>
        <p:nvPicPr>
          <p:cNvPr id="19" name="Рисунок 18"/>
          <p:cNvPicPr>
            <a:picLocks noChangeAspect="1"/>
          </p:cNvPicPr>
          <p:nvPr/>
        </p:nvPicPr>
        <p:blipFill>
          <a:blip r:embed="rId12"/>
          <a:stretch>
            <a:fillRect/>
          </a:stretch>
        </p:blipFill>
        <p:spPr>
          <a:xfrm>
            <a:off x="3252416" y="4843639"/>
            <a:ext cx="2725148" cy="935284"/>
          </a:xfrm>
          <a:prstGeom prst="rect">
            <a:avLst/>
          </a:prstGeom>
        </p:spPr>
      </p:pic>
      <p:pic>
        <p:nvPicPr>
          <p:cNvPr id="20" name="Рисунок 19"/>
          <p:cNvPicPr>
            <a:picLocks noChangeAspect="1"/>
          </p:cNvPicPr>
          <p:nvPr/>
        </p:nvPicPr>
        <p:blipFill>
          <a:blip r:embed="rId13"/>
          <a:stretch>
            <a:fillRect/>
          </a:stretch>
        </p:blipFill>
        <p:spPr>
          <a:xfrm>
            <a:off x="3301709" y="3173386"/>
            <a:ext cx="215490" cy="327960"/>
          </a:xfrm>
          <a:prstGeom prst="rect">
            <a:avLst/>
          </a:prstGeom>
        </p:spPr>
      </p:pic>
      <p:pic>
        <p:nvPicPr>
          <p:cNvPr id="25" name="Рисунок 24"/>
          <p:cNvPicPr>
            <a:picLocks noChangeAspect="1"/>
          </p:cNvPicPr>
          <p:nvPr/>
        </p:nvPicPr>
        <p:blipFill>
          <a:blip r:embed="rId14"/>
          <a:stretch>
            <a:fillRect/>
          </a:stretch>
        </p:blipFill>
        <p:spPr>
          <a:xfrm>
            <a:off x="3206094" y="5663278"/>
            <a:ext cx="2731245" cy="887234"/>
          </a:xfrm>
          <a:prstGeom prst="rect">
            <a:avLst/>
          </a:prstGeom>
        </p:spPr>
      </p:pic>
      <p:pic>
        <p:nvPicPr>
          <p:cNvPr id="26" name="Рисунок 25"/>
          <p:cNvPicPr>
            <a:picLocks noChangeAspect="1"/>
          </p:cNvPicPr>
          <p:nvPr/>
        </p:nvPicPr>
        <p:blipFill>
          <a:blip r:embed="rId15"/>
          <a:stretch>
            <a:fillRect/>
          </a:stretch>
        </p:blipFill>
        <p:spPr>
          <a:xfrm>
            <a:off x="3380310" y="6042391"/>
            <a:ext cx="164606" cy="182896"/>
          </a:xfrm>
          <a:prstGeom prst="rect">
            <a:avLst/>
          </a:prstGeom>
        </p:spPr>
      </p:pic>
      <p:pic>
        <p:nvPicPr>
          <p:cNvPr id="28" name="Рисунок 27"/>
          <p:cNvPicPr>
            <a:picLocks noChangeAspect="1"/>
          </p:cNvPicPr>
          <p:nvPr/>
        </p:nvPicPr>
        <p:blipFill>
          <a:blip r:embed="rId16"/>
          <a:stretch>
            <a:fillRect/>
          </a:stretch>
        </p:blipFill>
        <p:spPr>
          <a:xfrm>
            <a:off x="6613344" y="1132740"/>
            <a:ext cx="2432515" cy="2828789"/>
          </a:xfrm>
          <a:prstGeom prst="rect">
            <a:avLst/>
          </a:prstGeom>
        </p:spPr>
      </p:pic>
      <p:sp>
        <p:nvSpPr>
          <p:cNvPr id="17" name="Номер слайда 16"/>
          <p:cNvSpPr>
            <a:spLocks noGrp="1"/>
          </p:cNvSpPr>
          <p:nvPr>
            <p:ph type="sldNum" sz="quarter" idx="12"/>
          </p:nvPr>
        </p:nvSpPr>
        <p:spPr>
          <a:xfrm>
            <a:off x="8610599" y="6356352"/>
            <a:ext cx="3478732" cy="768410"/>
          </a:xfrm>
        </p:spPr>
        <p:txBody>
          <a:bodyPr/>
          <a:lstStyle/>
          <a:p>
            <a:fld id="{4083984F-F6FD-4D94-ACA5-CE09A62595C0}" type="slidenum">
              <a:rPr lang="ru-RU" smtClean="0"/>
              <a:t>14</a:t>
            </a:fld>
            <a:endParaRPr lang="ru-RU" dirty="0"/>
          </a:p>
        </p:txBody>
      </p:sp>
      <p:pic>
        <p:nvPicPr>
          <p:cNvPr id="30" name="Рисунок 29"/>
          <p:cNvPicPr>
            <a:picLocks noChangeAspect="1"/>
          </p:cNvPicPr>
          <p:nvPr/>
        </p:nvPicPr>
        <p:blipFill>
          <a:blip r:embed="rId7"/>
          <a:stretch>
            <a:fillRect/>
          </a:stretch>
        </p:blipFill>
        <p:spPr>
          <a:xfrm>
            <a:off x="3380310" y="5364089"/>
            <a:ext cx="170703" cy="182896"/>
          </a:xfrm>
          <a:prstGeom prst="rect">
            <a:avLst/>
          </a:prstGeom>
        </p:spPr>
      </p:pic>
    </p:spTree>
    <p:extLst>
      <p:ext uri="{BB962C8B-B14F-4D97-AF65-F5344CB8AC3E}">
        <p14:creationId xmlns:p14="http://schemas.microsoft.com/office/powerpoint/2010/main" val="23899443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0969625" y="994496"/>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188367457"/>
              </p:ext>
            </p:extLst>
          </p:nvPr>
        </p:nvGraphicFramePr>
        <p:xfrm>
          <a:off x="205099" y="798897"/>
          <a:ext cx="11766787" cy="3694246"/>
        </p:xfrm>
        <a:graphic>
          <a:graphicData uri="http://schemas.openxmlformats.org/drawingml/2006/table">
            <a:tbl>
              <a:tblPr firstRow="1" bandRow="1">
                <a:tableStyleId>{8A107856-5554-42FB-B03E-39F5DBC370BA}</a:tableStyleId>
              </a:tblPr>
              <a:tblGrid>
                <a:gridCol w="2882346">
                  <a:extLst>
                    <a:ext uri="{9D8B030D-6E8A-4147-A177-3AD203B41FA5}">
                      <a16:colId xmlns:a16="http://schemas.microsoft.com/office/drawing/2014/main" xmlns="" val="20000"/>
                    </a:ext>
                  </a:extLst>
                </a:gridCol>
                <a:gridCol w="882127">
                  <a:extLst>
                    <a:ext uri="{9D8B030D-6E8A-4147-A177-3AD203B41FA5}">
                      <a16:colId xmlns:a16="http://schemas.microsoft.com/office/drawing/2014/main" xmlns="" val="20001"/>
                    </a:ext>
                  </a:extLst>
                </a:gridCol>
                <a:gridCol w="1312433">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1387736">
                  <a:extLst>
                    <a:ext uri="{9D8B030D-6E8A-4147-A177-3AD203B41FA5}">
                      <a16:colId xmlns:a16="http://schemas.microsoft.com/office/drawing/2014/main" xmlns="" val="20004"/>
                    </a:ext>
                  </a:extLst>
                </a:gridCol>
                <a:gridCol w="867650">
                  <a:extLst>
                    <a:ext uri="{9D8B030D-6E8A-4147-A177-3AD203B41FA5}">
                      <a16:colId xmlns:a16="http://schemas.microsoft.com/office/drawing/2014/main" xmlns="" val="20005"/>
                    </a:ext>
                  </a:extLst>
                </a:gridCol>
                <a:gridCol w="1316052">
                  <a:extLst>
                    <a:ext uri="{9D8B030D-6E8A-4147-A177-3AD203B41FA5}">
                      <a16:colId xmlns:a16="http://schemas.microsoft.com/office/drawing/2014/main" xmlns="" val="20006"/>
                    </a:ext>
                  </a:extLst>
                </a:gridCol>
                <a:gridCol w="880217">
                  <a:extLst>
                    <a:ext uri="{9D8B030D-6E8A-4147-A177-3AD203B41FA5}">
                      <a16:colId xmlns:a16="http://schemas.microsoft.com/office/drawing/2014/main" xmlns="" val="20007"/>
                    </a:ext>
                  </a:extLst>
                </a:gridCol>
                <a:gridCol w="1323826">
                  <a:extLst>
                    <a:ext uri="{9D8B030D-6E8A-4147-A177-3AD203B41FA5}">
                      <a16:colId xmlns:a16="http://schemas.microsoft.com/office/drawing/2014/main" xmlns="" val="20008"/>
                    </a:ext>
                  </a:extLst>
                </a:gridCol>
              </a:tblGrid>
              <a:tr h="316923">
                <a:tc row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Наименование</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2021</a:t>
                      </a:r>
                      <a:r>
                        <a:rPr lang="ru-RU" sz="1400" b="1" baseline="0" dirty="0" smtClean="0">
                          <a:solidFill>
                            <a:schemeClr val="tx1"/>
                          </a:solidFill>
                          <a:latin typeface="PT Astra Serif" panose="020A0603040505020204" pitchFamily="18" charset="-52"/>
                          <a:cs typeface="Times New Roman" panose="02020603050405020304" pitchFamily="18" charset="0"/>
                        </a:rPr>
                        <a:t>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2022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3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4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204309">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руб.</a:t>
                      </a:r>
                    </a:p>
                    <a:p>
                      <a:pPr algn="ct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a:t>
                      </a:r>
                      <a:r>
                        <a:rPr lang="ru-RU" sz="1200" b="1" baseline="0" dirty="0" smtClean="0">
                          <a:solidFill>
                            <a:schemeClr val="tx1"/>
                          </a:solidFill>
                          <a:latin typeface="PT Astra Serif" panose="020A0603040505020204" pitchFamily="18" charset="-52"/>
                          <a:cs typeface="Times New Roman" panose="02020603050405020304" pitchFamily="18" charset="0"/>
                        </a:rPr>
                        <a:t>доходов</a:t>
                      </a:r>
                      <a:r>
                        <a:rPr lang="ru-RU" sz="1400" b="1" dirty="0" smtClean="0">
                          <a:solidFill>
                            <a:schemeClr val="tx1"/>
                          </a:solidFill>
                          <a:latin typeface="PT Astra Serif" panose="020A0603040505020204" pitchFamily="18" charset="-52"/>
                          <a:cs typeface="Times New Roman" panose="02020603050405020304" pitchFamily="18" charset="0"/>
                        </a:rPr>
                        <a:t>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p>
                      <a:pPr algn="ct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1"/>
                  </a:ext>
                </a:extLst>
              </a:tr>
              <a:tr h="353810">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 на доходы физических лиц</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en-US" sz="1600" b="0" i="0" u="none" strike="noStrike" kern="1200" dirty="0" smtClean="0">
                          <a:solidFill>
                            <a:srgbClr val="000000"/>
                          </a:solidFill>
                          <a:effectLst/>
                          <a:latin typeface="PT Astra Serif" panose="020A0603040505020204" pitchFamily="18" charset="-52"/>
                          <a:ea typeface="+mn-ea"/>
                          <a:cs typeface="+mn-cs"/>
                        </a:rPr>
                        <a:t>5 </a:t>
                      </a:r>
                      <a:r>
                        <a:rPr lang="ru-RU" sz="1600" b="0" i="0" u="none" strike="noStrike" kern="1200" dirty="0" smtClean="0">
                          <a:solidFill>
                            <a:srgbClr val="000000"/>
                          </a:solidFill>
                          <a:effectLst/>
                          <a:latin typeface="PT Astra Serif" panose="020A0603040505020204" pitchFamily="18" charset="-52"/>
                          <a:ea typeface="+mn-ea"/>
                          <a:cs typeface="+mn-cs"/>
                        </a:rPr>
                        <a:t>219,9</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59</a:t>
                      </a:r>
                      <a:r>
                        <a:rPr lang="en-US" sz="1600" b="0" i="0" u="none" strike="noStrike" kern="1200" dirty="0" smtClean="0">
                          <a:solidFill>
                            <a:srgbClr val="000000"/>
                          </a:solidFill>
                          <a:effectLst/>
                          <a:latin typeface="PT Astra Serif" panose="020A0603040505020204" pitchFamily="18" charset="-52"/>
                          <a:ea typeface="+mn-ea"/>
                          <a:cs typeface="+mn-cs"/>
                        </a:rPr>
                        <a:t>,6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en-US" sz="1600" b="0" i="0" u="none" strike="noStrike" kern="1200" dirty="0" smtClean="0">
                          <a:solidFill>
                            <a:srgbClr val="000000"/>
                          </a:solidFill>
                          <a:effectLst/>
                          <a:latin typeface="PT Astra Serif" panose="020A0603040505020204" pitchFamily="18" charset="-52"/>
                          <a:ea typeface="+mn-ea"/>
                          <a:cs typeface="+mn-cs"/>
                        </a:rPr>
                        <a:t>5 </a:t>
                      </a:r>
                      <a:r>
                        <a:rPr lang="ru-RU" sz="1600" b="0" i="0" u="none" strike="noStrike" kern="1200" dirty="0" smtClean="0">
                          <a:solidFill>
                            <a:srgbClr val="000000"/>
                          </a:solidFill>
                          <a:effectLst/>
                          <a:latin typeface="PT Astra Serif" panose="020A0603040505020204" pitchFamily="18" charset="-52"/>
                          <a:ea typeface="+mn-ea"/>
                          <a:cs typeface="+mn-cs"/>
                        </a:rPr>
                        <a:t>852,5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58</a:t>
                      </a:r>
                      <a:r>
                        <a:rPr lang="en-US" sz="1600" b="0" i="0" u="none" strike="noStrike" kern="1200" dirty="0" smtClean="0">
                          <a:solidFill>
                            <a:srgbClr val="000000"/>
                          </a:solidFill>
                          <a:effectLst/>
                          <a:latin typeface="PT Astra Serif" panose="020A0603040505020204" pitchFamily="18" charset="-52"/>
                          <a:ea typeface="+mn-ea"/>
                          <a:cs typeface="+mn-cs"/>
                        </a:rPr>
                        <a:t>,6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6 924,5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57,8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10 425,9</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61,6</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2"/>
                  </a:ext>
                </a:extLst>
              </a:tr>
              <a:tr h="760617">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Налоги на товары (работы, услуги), реализуемые</a:t>
                      </a:r>
                      <a:r>
                        <a:rPr lang="ru-RU" sz="1400" b="0" baseline="0" dirty="0" smtClean="0">
                          <a:solidFill>
                            <a:schemeClr val="tx1"/>
                          </a:solidFill>
                          <a:latin typeface="PT Astra Serif" panose="020A0603040505020204" pitchFamily="18" charset="-52"/>
                          <a:cs typeface="Times New Roman" panose="02020603050405020304" pitchFamily="18" charset="0"/>
                        </a:rPr>
                        <a:t> на территории РФ</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196,7</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205,8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2,1</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282,5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2,3</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313,1</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1,9</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3"/>
                  </a:ext>
                </a:extLst>
              </a:tr>
              <a:tr h="361357">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Налоги на совокупный доход</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1 181,6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15</a:t>
                      </a:r>
                      <a:r>
                        <a:rPr lang="en-US"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1 549,4</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15</a:t>
                      </a:r>
                      <a:r>
                        <a:rPr lang="en-US"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2 065,9</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17,2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2 993,7</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17,7</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4"/>
                  </a:ext>
                </a:extLst>
              </a:tr>
              <a:tr h="348615">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Налоги на имущество</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1 192,2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12</a:t>
                      </a:r>
                      <a:r>
                        <a:rPr lang="en-US" sz="1600" b="0" i="0" u="none" strike="noStrike" kern="1200" dirty="0" smtClean="0">
                          <a:solidFill>
                            <a:srgbClr val="000000"/>
                          </a:solidFill>
                          <a:effectLst/>
                          <a:latin typeface="PT Astra Serif" panose="020A0603040505020204" pitchFamily="18" charset="-52"/>
                          <a:ea typeface="+mn-ea"/>
                          <a:cs typeface="+mn-cs"/>
                        </a:rPr>
                        <a:t>,</a:t>
                      </a:r>
                      <a:r>
                        <a:rPr lang="ru-RU"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1 243,6</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12</a:t>
                      </a:r>
                      <a:r>
                        <a:rPr lang="en-US" sz="1600" b="0" i="0" u="none" strike="noStrike" kern="1200" dirty="0" smtClean="0">
                          <a:solidFill>
                            <a:srgbClr val="000000"/>
                          </a:solidFill>
                          <a:effectLst/>
                          <a:latin typeface="PT Astra Serif" panose="020A0603040505020204" pitchFamily="18" charset="-52"/>
                          <a:ea typeface="+mn-ea"/>
                          <a:cs typeface="+mn-cs"/>
                        </a:rPr>
                        <a:t>,</a:t>
                      </a:r>
                      <a:r>
                        <a:rPr lang="ru-RU" sz="1600" b="0" i="0" u="none" strike="noStrike" kern="1200" dirty="0" smtClean="0">
                          <a:solidFill>
                            <a:srgbClr val="000000"/>
                          </a:solidFill>
                          <a:effectLst/>
                          <a:latin typeface="PT Astra Serif" panose="020A0603040505020204" pitchFamily="18" charset="-52"/>
                          <a:ea typeface="+mn-ea"/>
                          <a:cs typeface="+mn-cs"/>
                        </a:rPr>
                        <a:t>5</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1 419,3</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11,8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1699,4</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10,0</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5"/>
                  </a:ext>
                </a:extLst>
              </a:tr>
              <a:tr h="348615">
                <a:tc>
                  <a:txBody>
                    <a:bodyPr/>
                    <a:lstStyle/>
                    <a:p>
                      <a:r>
                        <a:rPr lang="ru-RU" sz="1400" b="0" dirty="0" smtClean="0">
                          <a:solidFill>
                            <a:schemeClr val="tx1"/>
                          </a:solidFill>
                          <a:latin typeface="PT Astra Serif" panose="020A0603040505020204" pitchFamily="18" charset="-52"/>
                          <a:cs typeface="Times New Roman" panose="02020603050405020304" pitchFamily="18" charset="0"/>
                        </a:rPr>
                        <a:t>Государственная пошлина</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97,8</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a:t>
                      </a:r>
                      <a:r>
                        <a:rPr lang="en-US" sz="1600" b="0" i="0" u="none" strike="noStrike" kern="1200" dirty="0" smtClean="0">
                          <a:solidFill>
                            <a:srgbClr val="000000"/>
                          </a:solidFill>
                          <a:effectLst/>
                          <a:latin typeface="PT Astra Serif" panose="020A0603040505020204" pitchFamily="18" charset="-52"/>
                          <a:ea typeface="+mn-ea"/>
                          <a:cs typeface="+mn-cs"/>
                        </a:rPr>
                        <a:t>1</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105,2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a:t>
                      </a:r>
                      <a:r>
                        <a:rPr lang="en-US" sz="1600" b="0" i="0" u="none" strike="noStrike" kern="1200" dirty="0" smtClean="0">
                          <a:solidFill>
                            <a:srgbClr val="000000"/>
                          </a:solidFill>
                          <a:effectLst/>
                          <a:latin typeface="PT Astra Serif" panose="020A0603040505020204" pitchFamily="18" charset="-52"/>
                          <a:ea typeface="+mn-ea"/>
                          <a:cs typeface="+mn-cs"/>
                        </a:rPr>
                        <a:t>1</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102,2</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marL="0" algn="ctr" defTabSz="914400" rtl="0" eaLnBrk="1" fontAlgn="ctr" latinLnBrk="0" hangingPunct="1"/>
                      <a:r>
                        <a:rPr lang="ru-RU" sz="1600" b="0" i="0" u="none" strike="noStrike" kern="1200" dirty="0" smtClean="0">
                          <a:solidFill>
                            <a:srgbClr val="000000"/>
                          </a:solidFill>
                          <a:effectLst/>
                          <a:latin typeface="PT Astra Serif" panose="020A0603040505020204" pitchFamily="18" charset="-52"/>
                          <a:ea typeface="+mn-ea"/>
                          <a:cs typeface="+mn-cs"/>
                        </a:rPr>
                        <a:t>0,9</a:t>
                      </a:r>
                      <a:endParaRPr lang="ru-RU" sz="1600" b="0" i="0" u="none" strike="noStrike" kern="1200" dirty="0">
                        <a:solidFill>
                          <a:srgbClr val="000000"/>
                        </a:solidFill>
                        <a:effectLst/>
                        <a:latin typeface="PT Astra Serif" panose="020A0603040505020204" pitchFamily="18" charset="-52"/>
                        <a:ea typeface="+mn-ea"/>
                        <a:cs typeface="+mn-cs"/>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186,7</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1,1</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6"/>
                  </a:ext>
                </a:extLst>
              </a:tr>
            </a:tbl>
          </a:graphicData>
        </a:graphic>
      </p:graphicFrame>
      <p:pic>
        <p:nvPicPr>
          <p:cNvPr id="44" name="Рисунок 43"/>
          <p:cNvPicPr>
            <a:picLocks noChangeAspect="1"/>
          </p:cNvPicPr>
          <p:nvPr/>
        </p:nvPicPr>
        <p:blipFill>
          <a:blip r:embed="rId2"/>
          <a:stretch>
            <a:fillRect/>
          </a:stretch>
        </p:blipFill>
        <p:spPr>
          <a:xfrm>
            <a:off x="0" y="-331459"/>
            <a:ext cx="12192000" cy="1007099"/>
          </a:xfrm>
          <a:prstGeom prst="rect">
            <a:avLst/>
          </a:prstGeom>
          <a:ln>
            <a:solidFill>
              <a:srgbClr val="00B050"/>
            </a:solidFill>
          </a:ln>
          <a:effectLst>
            <a:glow rad="12700">
              <a:schemeClr val="accent1">
                <a:alpha val="40000"/>
              </a:schemeClr>
            </a:glow>
          </a:effectLst>
        </p:spPr>
      </p:pic>
      <p:sp>
        <p:nvSpPr>
          <p:cNvPr id="45" name="Прямоугольник 44"/>
          <p:cNvSpPr/>
          <p:nvPr/>
        </p:nvSpPr>
        <p:spPr>
          <a:xfrm>
            <a:off x="2130183" y="-134429"/>
            <a:ext cx="9724066" cy="646331"/>
          </a:xfrm>
          <a:prstGeom prst="rect">
            <a:avLst/>
          </a:prstGeom>
        </p:spPr>
        <p:txBody>
          <a:bodyPr wrap="square">
            <a:spAutoFit/>
          </a:bodyPr>
          <a:lstStyle/>
          <a:p>
            <a:pPr algn="ctr"/>
            <a:r>
              <a:rPr lang="ru-RU" b="1" dirty="0" smtClean="0">
                <a:latin typeface="PT Astra Serif" panose="020A0603040505020204" pitchFamily="18" charset="-52"/>
                <a:cs typeface="Times New Roman" panose="02020603050405020304" pitchFamily="18" charset="0"/>
              </a:rPr>
              <a:t>Исполнение </a:t>
            </a:r>
            <a:r>
              <a:rPr lang="ru-RU" b="1" dirty="0">
                <a:latin typeface="PT Astra Serif" panose="020A0603040505020204" pitchFamily="18" charset="-52"/>
                <a:cs typeface="Times New Roman" panose="02020603050405020304" pitchFamily="18" charset="0"/>
              </a:rPr>
              <a:t>налоговых доходов бюджета муниципального образования город Тула </a:t>
            </a:r>
          </a:p>
          <a:p>
            <a:pPr algn="ctr"/>
            <a:r>
              <a:rPr lang="ru-RU" b="1" dirty="0">
                <a:latin typeface="PT Astra Serif" panose="020A0603040505020204" pitchFamily="18" charset="-52"/>
                <a:cs typeface="Times New Roman" panose="02020603050405020304" pitchFamily="18" charset="0"/>
              </a:rPr>
              <a:t>в разрезе доходных источников </a:t>
            </a:r>
            <a:r>
              <a:rPr lang="ru-RU" b="1" dirty="0" smtClean="0">
                <a:latin typeface="PT Astra Serif" panose="020A0603040505020204" pitchFamily="18" charset="-52"/>
                <a:cs typeface="Times New Roman" panose="02020603050405020304" pitchFamily="18" charset="0"/>
              </a:rPr>
              <a:t>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a:t>
            </a:r>
            <a:r>
              <a:rPr lang="en-US" b="1" dirty="0" smtClean="0">
                <a:latin typeface="PT Astra Serif" panose="020A0603040505020204" pitchFamily="18" charset="-52"/>
                <a:cs typeface="Times New Roman" panose="02020603050405020304" pitchFamily="18" charset="0"/>
              </a:rPr>
              <a:t> </a:t>
            </a:r>
            <a:r>
              <a:rPr lang="ru-RU" b="1" dirty="0" smtClean="0">
                <a:latin typeface="PT Astra Serif" panose="020A0603040505020204" pitchFamily="18" charset="-52"/>
                <a:cs typeface="Times New Roman" panose="02020603050405020304" pitchFamily="18" charset="0"/>
              </a:rPr>
              <a:t>годы</a:t>
            </a:r>
            <a:endParaRPr lang="ru-RU" b="1" dirty="0">
              <a:latin typeface="PT Astra Serif" panose="020A0603040505020204" pitchFamily="18" charset="-52"/>
              <a:cs typeface="Times New Roman" panose="02020603050405020304" pitchFamily="18" charset="0"/>
            </a:endParaRPr>
          </a:p>
        </p:txBody>
      </p:sp>
      <p:graphicFrame>
        <p:nvGraphicFramePr>
          <p:cNvPr id="46" name="Диаграмма 45"/>
          <p:cNvGraphicFramePr/>
          <p:nvPr>
            <p:extLst>
              <p:ext uri="{D42A27DB-BD31-4B8C-83A1-F6EECF244321}">
                <p14:modId xmlns:p14="http://schemas.microsoft.com/office/powerpoint/2010/main" val="913949032"/>
              </p:ext>
            </p:extLst>
          </p:nvPr>
        </p:nvGraphicFramePr>
        <p:xfrm>
          <a:off x="354227" y="4629666"/>
          <a:ext cx="11178746" cy="2228334"/>
        </p:xfrm>
        <a:graphic>
          <a:graphicData uri="http://schemas.openxmlformats.org/drawingml/2006/chart">
            <c:chart xmlns:c="http://schemas.openxmlformats.org/drawingml/2006/chart" xmlns:r="http://schemas.openxmlformats.org/officeDocument/2006/relationships" r:id="rId3"/>
          </a:graphicData>
        </a:graphic>
      </p:graphicFrame>
      <p:sp>
        <p:nvSpPr>
          <p:cNvPr id="3" name="Номер слайда 2"/>
          <p:cNvSpPr>
            <a:spLocks noGrp="1"/>
          </p:cNvSpPr>
          <p:nvPr>
            <p:ph type="sldNum" sz="quarter" idx="12"/>
          </p:nvPr>
        </p:nvSpPr>
        <p:spPr>
          <a:xfrm>
            <a:off x="8610599" y="6356352"/>
            <a:ext cx="3478731" cy="365125"/>
          </a:xfrm>
        </p:spPr>
        <p:txBody>
          <a:bodyPr/>
          <a:lstStyle/>
          <a:p>
            <a:fld id="{4083984F-F6FD-4D94-ACA5-CE09A62595C0}" type="slidenum">
              <a:rPr lang="ru-RU" smtClean="0"/>
              <a:t>15</a:t>
            </a:fld>
            <a:endParaRPr lang="ru-RU" dirty="0"/>
          </a:p>
        </p:txBody>
      </p:sp>
    </p:spTree>
    <p:extLst>
      <p:ext uri="{BB962C8B-B14F-4D97-AF65-F5344CB8AC3E}">
        <p14:creationId xmlns:p14="http://schemas.microsoft.com/office/powerpoint/2010/main" val="40033618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189738" y="1035178"/>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graphicFrame>
        <p:nvGraphicFramePr>
          <p:cNvPr id="6" name="Таблица 5"/>
          <p:cNvGraphicFramePr>
            <a:graphicFrameLocks noGrp="1"/>
          </p:cNvGraphicFramePr>
          <p:nvPr>
            <p:extLst>
              <p:ext uri="{D42A27DB-BD31-4B8C-83A1-F6EECF244321}">
                <p14:modId xmlns:p14="http://schemas.microsoft.com/office/powerpoint/2010/main" val="970751674"/>
              </p:ext>
            </p:extLst>
          </p:nvPr>
        </p:nvGraphicFramePr>
        <p:xfrm>
          <a:off x="204280" y="1345358"/>
          <a:ext cx="11850802" cy="3779520"/>
        </p:xfrm>
        <a:graphic>
          <a:graphicData uri="http://schemas.openxmlformats.org/drawingml/2006/table">
            <a:tbl>
              <a:tblPr firstRow="1" bandRow="1">
                <a:tableStyleId>{69CF1AB2-1976-4502-BF36-3FF5EA218861}</a:tableStyleId>
              </a:tblPr>
              <a:tblGrid>
                <a:gridCol w="3017668">
                  <a:extLst>
                    <a:ext uri="{9D8B030D-6E8A-4147-A177-3AD203B41FA5}">
                      <a16:colId xmlns:a16="http://schemas.microsoft.com/office/drawing/2014/main" xmlns="" val="20000"/>
                    </a:ext>
                  </a:extLst>
                </a:gridCol>
                <a:gridCol w="888763">
                  <a:extLst>
                    <a:ext uri="{9D8B030D-6E8A-4147-A177-3AD203B41FA5}">
                      <a16:colId xmlns:a16="http://schemas.microsoft.com/office/drawing/2014/main" xmlns="" val="20001"/>
                    </a:ext>
                  </a:extLst>
                </a:gridCol>
                <a:gridCol w="1324598">
                  <a:extLst>
                    <a:ext uri="{9D8B030D-6E8A-4147-A177-3AD203B41FA5}">
                      <a16:colId xmlns:a16="http://schemas.microsoft.com/office/drawing/2014/main" xmlns="" val="20002"/>
                    </a:ext>
                  </a:extLst>
                </a:gridCol>
                <a:gridCol w="827650">
                  <a:extLst>
                    <a:ext uri="{9D8B030D-6E8A-4147-A177-3AD203B41FA5}">
                      <a16:colId xmlns:a16="http://schemas.microsoft.com/office/drawing/2014/main" xmlns="" val="20003"/>
                    </a:ext>
                  </a:extLst>
                </a:gridCol>
                <a:gridCol w="1342981">
                  <a:extLst>
                    <a:ext uri="{9D8B030D-6E8A-4147-A177-3AD203B41FA5}">
                      <a16:colId xmlns:a16="http://schemas.microsoft.com/office/drawing/2014/main" xmlns="" val="20004"/>
                    </a:ext>
                  </a:extLst>
                </a:gridCol>
                <a:gridCol w="905855">
                  <a:extLst>
                    <a:ext uri="{9D8B030D-6E8A-4147-A177-3AD203B41FA5}">
                      <a16:colId xmlns:a16="http://schemas.microsoft.com/office/drawing/2014/main" xmlns="" val="20005"/>
                    </a:ext>
                  </a:extLst>
                </a:gridCol>
                <a:gridCol w="1307506">
                  <a:extLst>
                    <a:ext uri="{9D8B030D-6E8A-4147-A177-3AD203B41FA5}">
                      <a16:colId xmlns:a16="http://schemas.microsoft.com/office/drawing/2014/main" xmlns="" val="20006"/>
                    </a:ext>
                  </a:extLst>
                </a:gridCol>
                <a:gridCol w="863125">
                  <a:extLst>
                    <a:ext uri="{9D8B030D-6E8A-4147-A177-3AD203B41FA5}">
                      <a16:colId xmlns:a16="http://schemas.microsoft.com/office/drawing/2014/main" xmlns="" val="20007"/>
                    </a:ext>
                  </a:extLst>
                </a:gridCol>
                <a:gridCol w="1372656">
                  <a:extLst>
                    <a:ext uri="{9D8B030D-6E8A-4147-A177-3AD203B41FA5}">
                      <a16:colId xmlns:a16="http://schemas.microsoft.com/office/drawing/2014/main" xmlns="" val="20008"/>
                    </a:ext>
                  </a:extLst>
                </a:gridCol>
              </a:tblGrid>
              <a:tr h="297869">
                <a:tc row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Наименование</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2021</a:t>
                      </a:r>
                      <a:r>
                        <a:rPr lang="ru-RU" sz="1400" b="1" baseline="0" dirty="0" smtClean="0">
                          <a:solidFill>
                            <a:schemeClr val="tx1"/>
                          </a:solidFill>
                          <a:latin typeface="PT Astra Serif" panose="020A0603040505020204" pitchFamily="18" charset="-52"/>
                          <a:cs typeface="Times New Roman" panose="02020603050405020304" pitchFamily="18" charset="0"/>
                        </a:rPr>
                        <a:t>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2 год</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hMerge="1">
                  <a:txBody>
                    <a:bodyPr/>
                    <a:lstStyle/>
                    <a:p>
                      <a:pPr algn="r"/>
                      <a:endParaRPr lang="ru-RU" sz="1400" b="0"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3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20</a:t>
                      </a:r>
                      <a:r>
                        <a:rPr lang="en-US" sz="1400" b="1" dirty="0" smtClean="0">
                          <a:solidFill>
                            <a:schemeClr val="tx1"/>
                          </a:solidFill>
                          <a:latin typeface="PT Astra Serif" panose="020A0603040505020204" pitchFamily="18" charset="-52"/>
                          <a:cs typeface="Times New Roman" panose="02020603050405020304" pitchFamily="18" charset="0"/>
                        </a:rPr>
                        <a:t>2</a:t>
                      </a:r>
                      <a:r>
                        <a:rPr lang="ru-RU" sz="1400" b="1" dirty="0" smtClean="0">
                          <a:solidFill>
                            <a:schemeClr val="tx1"/>
                          </a:solidFill>
                          <a:latin typeface="PT Astra Serif" panose="020A0603040505020204" pitchFamily="18" charset="-52"/>
                          <a:cs typeface="Times New Roman" panose="02020603050405020304" pitchFamily="18" charset="0"/>
                        </a:rPr>
                        <a:t>4 год</a:t>
                      </a:r>
                    </a:p>
                  </a:txBody>
                  <a:tcPr/>
                </a:tc>
                <a:tc hMerge="1">
                  <a:txBody>
                    <a:bodyPr/>
                    <a:lstStyle/>
                    <a:p>
                      <a:pPr algn="ctr"/>
                      <a:endParaRPr lang="ru-RU" sz="1400" b="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1131900">
                <a:tc vMerge="1">
                  <a:txBody>
                    <a:bodyPr/>
                    <a:lstStyle/>
                    <a:p>
                      <a:endParaRPr lang="ru-RU" sz="1400" b="0" dirty="0">
                        <a:solidFill>
                          <a:schemeClr val="tx1"/>
                        </a:solidFill>
                        <a:latin typeface="Times New Roman" panose="02020603050405020304" pitchFamily="18" charset="0"/>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tx1"/>
                          </a:solidFill>
                          <a:latin typeface="PT Astra Serif" panose="020A0603040505020204" pitchFamily="18" charset="-52"/>
                          <a:cs typeface="Times New Roman" panose="02020603050405020304" pitchFamily="18" charset="0"/>
                        </a:rPr>
                        <a:t>Сумма млн. руб.</a:t>
                      </a:r>
                    </a:p>
                  </a:txBody>
                  <a:tcPr/>
                </a:tc>
                <a:tc>
                  <a:txBody>
                    <a:bodyPr/>
                    <a:lstStyle/>
                    <a:p>
                      <a:pPr algn="ctr"/>
                      <a:r>
                        <a:rPr lang="ru-RU" sz="1400" b="1" dirty="0" smtClean="0">
                          <a:solidFill>
                            <a:schemeClr val="tx1"/>
                          </a:solidFill>
                          <a:latin typeface="PT Astra Serif" panose="020A0603040505020204" pitchFamily="18" charset="-52"/>
                          <a:cs typeface="Times New Roman" panose="02020603050405020304" pitchFamily="18" charset="0"/>
                        </a:rPr>
                        <a:t>Доля в общем объеме налоговых и неналоговых доходов %</a:t>
                      </a:r>
                      <a:endParaRPr lang="ru-RU" sz="1400" b="1" dirty="0">
                        <a:solidFill>
                          <a:schemeClr val="tx1"/>
                        </a:solidFill>
                        <a:latin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1"/>
                  </a:ext>
                </a:extLst>
              </a:tr>
              <a:tr h="923393">
                <a:tc>
                  <a:txBody>
                    <a:bodyPr/>
                    <a:lstStyle/>
                    <a:p>
                      <a:r>
                        <a:rPr lang="ru-RU" sz="1400" b="0" dirty="0" smtClean="0">
                          <a:latin typeface="PT Astra Serif" panose="020A0603040505020204" pitchFamily="18" charset="-52"/>
                          <a:cs typeface="Times New Roman" panose="02020603050405020304" pitchFamily="18" charset="0"/>
                        </a:rPr>
                        <a:t>Доходы</a:t>
                      </a:r>
                      <a:r>
                        <a:rPr lang="ru-RU" sz="1400" b="0" baseline="0" dirty="0" smtClean="0">
                          <a:latin typeface="PT Astra Serif" panose="020A0603040505020204" pitchFamily="18" charset="-52"/>
                          <a:cs typeface="Times New Roman" panose="02020603050405020304" pitchFamily="18" charset="0"/>
                        </a:rPr>
                        <a:t> от использования имущества, находящегося в государственной  и муниципальной собственности</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643,2</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6,4</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698,2</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5,8</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796,3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5,9</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766,2</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4,5</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2"/>
                  </a:ext>
                </a:extLst>
              </a:tr>
              <a:tr h="506377">
                <a:tc>
                  <a:txBody>
                    <a:bodyPr/>
                    <a:lstStyle/>
                    <a:p>
                      <a:r>
                        <a:rPr lang="ru-RU" sz="1400" dirty="0" smtClean="0">
                          <a:latin typeface="PT Astra Serif" panose="020A0603040505020204" pitchFamily="18" charset="-52"/>
                          <a:cs typeface="Times New Roman" panose="02020603050405020304" pitchFamily="18" charset="0"/>
                        </a:rPr>
                        <a:t>Доходы от продажи материальных и нематериальных активов</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169,0</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1,7</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193,9</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1,6</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249,0</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1,8</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210,6</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1,2</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3"/>
                  </a:ext>
                </a:extLst>
              </a:tr>
              <a:tr h="506377">
                <a:tc>
                  <a:txBody>
                    <a:bodyPr/>
                    <a:lstStyle/>
                    <a:p>
                      <a:r>
                        <a:rPr lang="ru-RU" sz="1400" dirty="0" smtClean="0">
                          <a:latin typeface="PT Astra Serif" panose="020A0603040505020204" pitchFamily="18" charset="-52"/>
                          <a:cs typeface="Times New Roman" panose="02020603050405020304" pitchFamily="18" charset="0"/>
                        </a:rPr>
                        <a:t>Платежи</a:t>
                      </a:r>
                      <a:r>
                        <a:rPr lang="ru-RU" sz="1400" baseline="0" dirty="0" smtClean="0">
                          <a:latin typeface="PT Astra Serif" panose="020A0603040505020204" pitchFamily="18" charset="-52"/>
                          <a:cs typeface="Times New Roman" panose="02020603050405020304" pitchFamily="18" charset="0"/>
                        </a:rPr>
                        <a:t> при пользовании природными ресурсами</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35,0</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16,2</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41,5</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34,4</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0,2</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4"/>
                  </a:ext>
                </a:extLst>
              </a:tr>
              <a:tr h="327655">
                <a:tc>
                  <a:txBody>
                    <a:bodyPr/>
                    <a:lstStyle/>
                    <a:p>
                      <a:r>
                        <a:rPr lang="ru-RU" sz="1400" dirty="0" smtClean="0">
                          <a:latin typeface="PT Astra Serif" panose="020A0603040505020204" pitchFamily="18" charset="-52"/>
                          <a:cs typeface="Times New Roman" panose="02020603050405020304" pitchFamily="18" charset="0"/>
                        </a:rPr>
                        <a:t>Прочие неналоговые доходы</a:t>
                      </a:r>
                      <a:endParaRPr lang="ru-RU" sz="1400" b="0" dirty="0">
                        <a:solidFill>
                          <a:schemeClr val="tx1"/>
                        </a:solidFill>
                        <a:latin typeface="PT Astra Serif" panose="020A0603040505020204" pitchFamily="18" charset="-52"/>
                        <a:cs typeface="Times New Roman" panose="02020603050405020304" pitchFamily="18" charset="0"/>
                      </a:endParaRPr>
                    </a:p>
                  </a:txBody>
                  <a:tcP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177,3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1,8</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284,3</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2,5</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68,1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solidFill>
                            <a:schemeClr val="tx1"/>
                          </a:solidFill>
                          <a:latin typeface="PT Astra Serif" panose="020A0603040505020204" pitchFamily="18" charset="-52"/>
                          <a:cs typeface="Times New Roman" panose="02020603050405020304" pitchFamily="18" charset="0"/>
                        </a:rPr>
                        <a:t>0,5</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296,1</a:t>
                      </a:r>
                      <a:endParaRPr lang="ru-RU" sz="1600" b="1" i="0" u="none" strike="noStrike" dirty="0">
                        <a:solidFill>
                          <a:srgbClr val="000000"/>
                        </a:solidFill>
                        <a:effectLst/>
                        <a:latin typeface="PT Astra Serif" panose="020A0603040505020204" pitchFamily="18" charset="-52"/>
                      </a:endParaRPr>
                    </a:p>
                  </a:txBody>
                  <a:tcPr marL="9525" marR="9525" marT="9525" marB="0" anchor="ctr"/>
                </a:tc>
                <a:tc>
                  <a:txBody>
                    <a:bodyPr/>
                    <a:lstStyle/>
                    <a:p>
                      <a:pPr algn="ctr" rtl="0" fontAlgn="ctr"/>
                      <a:r>
                        <a:rPr lang="ru-RU" sz="1600" b="1" i="0" u="none" strike="noStrike" dirty="0" smtClean="0">
                          <a:solidFill>
                            <a:srgbClr val="000000"/>
                          </a:solidFill>
                          <a:effectLst/>
                          <a:latin typeface="PT Astra Serif" panose="020A0603040505020204" pitchFamily="18" charset="-52"/>
                        </a:rPr>
                        <a:t>1,8</a:t>
                      </a:r>
                      <a:endParaRPr lang="ru-RU" sz="1600" b="1" i="0" u="none" strike="noStrike" dirty="0">
                        <a:solidFill>
                          <a:srgbClr val="000000"/>
                        </a:solidFill>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5"/>
                  </a:ext>
                </a:extLst>
              </a:tr>
            </a:tbl>
          </a:graphicData>
        </a:graphic>
      </p:graphicFrame>
      <p:pic>
        <p:nvPicPr>
          <p:cNvPr id="25" name="Рисунок 24"/>
          <p:cNvPicPr>
            <a:picLocks noChangeAspect="1"/>
          </p:cNvPicPr>
          <p:nvPr/>
        </p:nvPicPr>
        <p:blipFill>
          <a:blip r:embed="rId2"/>
          <a:stretch>
            <a:fillRect/>
          </a:stretch>
        </p:blipFill>
        <p:spPr>
          <a:xfrm>
            <a:off x="33681" y="14874"/>
            <a:ext cx="12192000" cy="942254"/>
          </a:xfrm>
          <a:prstGeom prst="rect">
            <a:avLst/>
          </a:prstGeom>
          <a:ln>
            <a:solidFill>
              <a:srgbClr val="00B050"/>
            </a:solidFill>
          </a:ln>
          <a:effectLst>
            <a:glow rad="12700">
              <a:schemeClr val="accent1">
                <a:alpha val="40000"/>
              </a:schemeClr>
            </a:glow>
          </a:effectLst>
        </p:spPr>
      </p:pic>
      <p:sp>
        <p:nvSpPr>
          <p:cNvPr id="33" name="Прямоугольник 32"/>
          <p:cNvSpPr/>
          <p:nvPr/>
        </p:nvSpPr>
        <p:spPr>
          <a:xfrm>
            <a:off x="1899535" y="162836"/>
            <a:ext cx="10292465" cy="646331"/>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Исполнение неналоговых доходов </a:t>
            </a:r>
            <a:r>
              <a:rPr lang="ru-RU" sz="1690" b="1" dirty="0">
                <a:latin typeface="PT Astra Serif" panose="020A0603040505020204" pitchFamily="18" charset="-52"/>
                <a:cs typeface="Times New Roman" panose="02020603050405020304" pitchFamily="18" charset="0"/>
              </a:rPr>
              <a:t>бюджета</a:t>
            </a:r>
            <a:r>
              <a:rPr lang="ru-RU" b="1" dirty="0">
                <a:latin typeface="PT Astra Serif" panose="020A0603040505020204" pitchFamily="18" charset="-52"/>
                <a:cs typeface="Times New Roman" panose="02020603050405020304" pitchFamily="18" charset="0"/>
              </a:rPr>
              <a:t> муниципального образования город Тула </a:t>
            </a:r>
          </a:p>
          <a:p>
            <a:pPr algn="ctr"/>
            <a:r>
              <a:rPr lang="ru-RU" b="1" dirty="0">
                <a:latin typeface="PT Astra Serif" panose="020A0603040505020204" pitchFamily="18" charset="-52"/>
                <a:cs typeface="Times New Roman" panose="02020603050405020304" pitchFamily="18" charset="0"/>
              </a:rPr>
              <a:t>в разрезе доходных </a:t>
            </a:r>
            <a:r>
              <a:rPr lang="ru-RU" sz="1680" b="1" dirty="0">
                <a:latin typeface="PT Astra Serif" panose="020A0603040505020204" pitchFamily="18" charset="-52"/>
                <a:cs typeface="Times New Roman" panose="02020603050405020304" pitchFamily="18" charset="0"/>
              </a:rPr>
              <a:t>источников</a:t>
            </a:r>
            <a:r>
              <a:rPr lang="ru-RU" b="1" dirty="0">
                <a:latin typeface="PT Astra Serif" panose="020A0603040505020204" pitchFamily="18" charset="-52"/>
                <a:cs typeface="Times New Roman" panose="02020603050405020304" pitchFamily="18" charset="0"/>
              </a:rPr>
              <a:t> </a:t>
            </a:r>
            <a:r>
              <a:rPr lang="ru-RU" b="1" dirty="0" smtClean="0">
                <a:latin typeface="PT Astra Serif" panose="020A0603040505020204" pitchFamily="18" charset="-52"/>
                <a:cs typeface="Times New Roman" panose="02020603050405020304" pitchFamily="18" charset="0"/>
              </a:rPr>
              <a:t>за 2021-20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годы </a:t>
            </a:r>
            <a:endParaRPr lang="ru-RU" b="1" dirty="0">
              <a:latin typeface="PT Astra Serif" panose="020A0603040505020204" pitchFamily="18" charset="-52"/>
              <a:cs typeface="Times New Roman" panose="02020603050405020304" pitchFamily="18" charset="0"/>
            </a:endParaRPr>
          </a:p>
        </p:txBody>
      </p:sp>
      <p:graphicFrame>
        <p:nvGraphicFramePr>
          <p:cNvPr id="29" name="Диаграмма 28"/>
          <p:cNvGraphicFramePr/>
          <p:nvPr>
            <p:extLst>
              <p:ext uri="{D42A27DB-BD31-4B8C-83A1-F6EECF244321}">
                <p14:modId xmlns:p14="http://schemas.microsoft.com/office/powerpoint/2010/main" val="991724012"/>
              </p:ext>
            </p:extLst>
          </p:nvPr>
        </p:nvGraphicFramePr>
        <p:xfrm>
          <a:off x="576650" y="5214026"/>
          <a:ext cx="10981036" cy="1643974"/>
        </p:xfrm>
        <a:graphic>
          <a:graphicData uri="http://schemas.openxmlformats.org/drawingml/2006/chart">
            <c:chart xmlns:c="http://schemas.openxmlformats.org/drawingml/2006/chart" xmlns:r="http://schemas.openxmlformats.org/officeDocument/2006/relationships" r:id="rId3"/>
          </a:graphicData>
        </a:graphic>
      </p:graphicFrame>
      <p:sp>
        <p:nvSpPr>
          <p:cNvPr id="3" name="Номер слайда 2"/>
          <p:cNvSpPr>
            <a:spLocks noGrp="1"/>
          </p:cNvSpPr>
          <p:nvPr>
            <p:ph type="sldNum" sz="quarter" idx="12"/>
          </p:nvPr>
        </p:nvSpPr>
        <p:spPr>
          <a:xfrm>
            <a:off x="8610600" y="6356352"/>
            <a:ext cx="3444482" cy="365125"/>
          </a:xfrm>
        </p:spPr>
        <p:txBody>
          <a:bodyPr/>
          <a:lstStyle/>
          <a:p>
            <a:fld id="{4083984F-F6FD-4D94-ACA5-CE09A62595C0}" type="slidenum">
              <a:rPr lang="ru-RU" smtClean="0"/>
              <a:t>16</a:t>
            </a:fld>
            <a:endParaRPr lang="ru-RU" dirty="0"/>
          </a:p>
        </p:txBody>
      </p:sp>
    </p:spTree>
    <p:extLst>
      <p:ext uri="{BB962C8B-B14F-4D97-AF65-F5344CB8AC3E}">
        <p14:creationId xmlns:p14="http://schemas.microsoft.com/office/powerpoint/2010/main" val="3853096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a:t>
            </a:r>
            <a:r>
              <a:rPr lang="en-US" sz="800" dirty="0">
                <a:solidFill>
                  <a:schemeClr val="tx1"/>
                </a:solidFill>
                <a:latin typeface="PT Astra Serif" panose="020A0603040505020204" pitchFamily="18" charset="-52"/>
                <a:cs typeface="Times New Roman" panose="02020603050405020304" pitchFamily="18" charset="0"/>
              </a:rPr>
              <a:t>5</a:t>
            </a:r>
            <a:endParaRPr lang="ru-RU" sz="800" dirty="0">
              <a:solidFill>
                <a:schemeClr val="tx1"/>
              </a:solidFill>
              <a:latin typeface="PT Astra Serif" panose="020A0603040505020204" pitchFamily="18" charset="-52"/>
              <a:cs typeface="Times New Roman" panose="02020603050405020304" pitchFamily="18" charset="0"/>
            </a:endParaRPr>
          </a:p>
        </p:txBody>
      </p:sp>
      <p:pic>
        <p:nvPicPr>
          <p:cNvPr id="23" name="Рисунок 22"/>
          <p:cNvPicPr>
            <a:picLocks noChangeAspect="1"/>
          </p:cNvPicPr>
          <p:nvPr/>
        </p:nvPicPr>
        <p:blipFill>
          <a:blip r:embed="rId2"/>
          <a:stretch>
            <a:fillRect/>
          </a:stretch>
        </p:blipFill>
        <p:spPr>
          <a:xfrm>
            <a:off x="0" y="-16244"/>
            <a:ext cx="12192000" cy="905008"/>
          </a:xfrm>
          <a:prstGeom prst="rect">
            <a:avLst/>
          </a:prstGeom>
          <a:ln>
            <a:solidFill>
              <a:srgbClr val="00B050"/>
            </a:solidFill>
          </a:ln>
          <a:effectLst>
            <a:glow rad="12700">
              <a:schemeClr val="accent1">
                <a:alpha val="40000"/>
              </a:schemeClr>
            </a:glow>
          </a:effectLst>
        </p:spPr>
      </p:pic>
      <p:sp>
        <p:nvSpPr>
          <p:cNvPr id="2" name="Прямоугольник 1"/>
          <p:cNvSpPr/>
          <p:nvPr/>
        </p:nvSpPr>
        <p:spPr>
          <a:xfrm>
            <a:off x="2191265" y="40898"/>
            <a:ext cx="9852453" cy="646331"/>
          </a:xfrm>
          <a:prstGeom prst="rect">
            <a:avLst/>
          </a:prstGeom>
        </p:spPr>
        <p:txBody>
          <a:bodyPr wrap="square">
            <a:spAutoFit/>
          </a:bodyPr>
          <a:lstStyle/>
          <a:p>
            <a:pPr algn="ctr">
              <a:defRPr/>
            </a:pPr>
            <a:r>
              <a:rPr lang="ru-RU" b="1" dirty="0">
                <a:latin typeface="PT Astra Serif" panose="020A0603040505020204" pitchFamily="18" charset="-52"/>
                <a:cs typeface="Times New Roman" panose="02020603050405020304" pitchFamily="18" charset="0"/>
              </a:rPr>
              <a:t>Исполнение по безвозмездным поступлениям в бюджет муниципального </a:t>
            </a:r>
            <a:r>
              <a:rPr lang="ru-RU" b="1" dirty="0" smtClean="0">
                <a:latin typeface="PT Astra Serif" panose="020A0603040505020204" pitchFamily="18" charset="-52"/>
                <a:cs typeface="Times New Roman" panose="02020603050405020304" pitchFamily="18" charset="0"/>
              </a:rPr>
              <a:t>образования</a:t>
            </a:r>
          </a:p>
          <a:p>
            <a:pPr algn="ctr">
              <a:defRPr/>
            </a:pPr>
            <a:r>
              <a:rPr lang="ru-RU" b="1" dirty="0" smtClean="0">
                <a:latin typeface="PT Astra Serif" panose="020A0603040505020204" pitchFamily="18" charset="-52"/>
                <a:cs typeface="Times New Roman" panose="02020603050405020304" pitchFamily="18" charset="0"/>
              </a:rPr>
              <a:t> </a:t>
            </a:r>
            <a:r>
              <a:rPr lang="ru-RU" b="1" dirty="0">
                <a:latin typeface="PT Astra Serif" panose="020A0603040505020204" pitchFamily="18" charset="-52"/>
                <a:cs typeface="Times New Roman" panose="02020603050405020304" pitchFamily="18" charset="0"/>
              </a:rPr>
              <a:t>город Тула за </a:t>
            </a:r>
            <a:r>
              <a:rPr lang="ru-RU" b="1" dirty="0" smtClean="0">
                <a:latin typeface="PT Astra Serif" panose="020A0603040505020204" pitchFamily="18" charset="-52"/>
                <a:cs typeface="Times New Roman" panose="02020603050405020304" pitchFamily="18" charset="0"/>
              </a:rPr>
              <a:t>20</a:t>
            </a:r>
            <a:r>
              <a:rPr lang="en-US" b="1" dirty="0" smtClean="0">
                <a:latin typeface="PT Astra Serif" panose="020A0603040505020204" pitchFamily="18" charset="-52"/>
                <a:cs typeface="Times New Roman" panose="02020603050405020304" pitchFamily="18" charset="0"/>
              </a:rPr>
              <a:t>2</a:t>
            </a:r>
            <a:r>
              <a:rPr lang="ru-RU" b="1" dirty="0" smtClean="0">
                <a:latin typeface="PT Astra Serif" panose="020A0603040505020204" pitchFamily="18" charset="-52"/>
                <a:cs typeface="Times New Roman" panose="02020603050405020304" pitchFamily="18" charset="0"/>
              </a:rPr>
              <a:t>4 </a:t>
            </a:r>
            <a:r>
              <a:rPr lang="ru-RU" b="1" dirty="0">
                <a:latin typeface="PT Astra Serif" panose="020A0603040505020204" pitchFamily="18" charset="-52"/>
                <a:cs typeface="Times New Roman" panose="02020603050405020304" pitchFamily="18" charset="0"/>
              </a:rPr>
              <a:t>год</a:t>
            </a:r>
          </a:p>
        </p:txBody>
      </p:sp>
      <p:graphicFrame>
        <p:nvGraphicFramePr>
          <p:cNvPr id="8" name="Схема 7"/>
          <p:cNvGraphicFramePr/>
          <p:nvPr>
            <p:extLst>
              <p:ext uri="{D42A27DB-BD31-4B8C-83A1-F6EECF244321}">
                <p14:modId xmlns:p14="http://schemas.microsoft.com/office/powerpoint/2010/main" val="2565763026"/>
              </p:ext>
            </p:extLst>
          </p:nvPr>
        </p:nvGraphicFramePr>
        <p:xfrm>
          <a:off x="-8546" y="888764"/>
          <a:ext cx="12200546" cy="5969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Прямоугольник 24"/>
          <p:cNvSpPr/>
          <p:nvPr/>
        </p:nvSpPr>
        <p:spPr>
          <a:xfrm>
            <a:off x="11189738" y="964755"/>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
        <p:nvSpPr>
          <p:cNvPr id="4" name="Номер слайда 3"/>
          <p:cNvSpPr>
            <a:spLocks noGrp="1"/>
          </p:cNvSpPr>
          <p:nvPr>
            <p:ph type="sldNum" sz="quarter" idx="12"/>
          </p:nvPr>
        </p:nvSpPr>
        <p:spPr>
          <a:xfrm>
            <a:off x="8610600" y="6356352"/>
            <a:ext cx="3433118" cy="365125"/>
          </a:xfrm>
        </p:spPr>
        <p:txBody>
          <a:bodyPr/>
          <a:lstStyle/>
          <a:p>
            <a:fld id="{4083984F-F6FD-4D94-ACA5-CE09A62595C0}" type="slidenum">
              <a:rPr lang="ru-RU" smtClean="0"/>
              <a:t>17</a:t>
            </a:fld>
            <a:endParaRPr lang="ru-RU" dirty="0"/>
          </a:p>
        </p:txBody>
      </p:sp>
    </p:spTree>
    <p:extLst>
      <p:ext uri="{BB962C8B-B14F-4D97-AF65-F5344CB8AC3E}">
        <p14:creationId xmlns:p14="http://schemas.microsoft.com/office/powerpoint/2010/main" val="3685359721"/>
      </p:ext>
    </p:extLst>
  </p:cSld>
  <p:clrMapOvr>
    <a:masterClrMapping/>
  </p:clrMapOvr>
  <p:transition spd="slow" advTm="35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extLst>
              <p:ext uri="{D42A27DB-BD31-4B8C-83A1-F6EECF244321}">
                <p14:modId xmlns:p14="http://schemas.microsoft.com/office/powerpoint/2010/main" val="2204676192"/>
              </p:ext>
            </p:extLst>
          </p:nvPr>
        </p:nvGraphicFramePr>
        <p:xfrm>
          <a:off x="145312" y="956004"/>
          <a:ext cx="11946283" cy="5886265"/>
        </p:xfrm>
        <a:graphic>
          <a:graphicData uri="http://schemas.openxmlformats.org/drawingml/2006/chart">
            <c:chart xmlns:c="http://schemas.openxmlformats.org/drawingml/2006/chart" xmlns:r="http://schemas.openxmlformats.org/officeDocument/2006/relationships" r:id="rId4"/>
          </a:graphicData>
        </a:graphic>
      </p:graphicFrame>
      <p:sp>
        <p:nvSpPr>
          <p:cNvPr id="16387" name="Text Box 6"/>
          <p:cNvSpPr txBox="1">
            <a:spLocks noChangeArrowheads="1"/>
          </p:cNvSpPr>
          <p:nvPr/>
        </p:nvSpPr>
        <p:spPr bwMode="auto">
          <a:xfrm>
            <a:off x="9534525" y="361508"/>
            <a:ext cx="1225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ru-RU" altLang="ru-RU" sz="1400" dirty="0">
                <a:latin typeface="PT Astra Serif" panose="020A0603040505020204" pitchFamily="18" charset="-52"/>
                <a:cs typeface="Times New Roman" panose="02020603050405020304" pitchFamily="18" charset="0"/>
              </a:rPr>
              <a:t>млн. руб</a:t>
            </a:r>
            <a:r>
              <a:rPr lang="ru-RU" altLang="ru-RU" sz="1400" dirty="0">
                <a:latin typeface="PT Astra Serif" panose="020A0603040505020204" pitchFamily="18" charset="-52"/>
              </a:rPr>
              <a:t>.</a:t>
            </a:r>
          </a:p>
        </p:txBody>
      </p:sp>
      <p:sp>
        <p:nvSpPr>
          <p:cNvPr id="7" name="Прямоугольник 6"/>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a:t>
            </a:r>
            <a:r>
              <a:rPr lang="en-US" sz="800" dirty="0">
                <a:solidFill>
                  <a:schemeClr val="tx1"/>
                </a:solidFill>
                <a:latin typeface="PT Astra Serif" panose="020A0603040505020204" pitchFamily="18" charset="-52"/>
                <a:cs typeface="Times New Roman" panose="02020603050405020304" pitchFamily="18" charset="0"/>
              </a:rPr>
              <a:t>6</a:t>
            </a:r>
          </a:p>
        </p:txBody>
      </p:sp>
      <p:pic>
        <p:nvPicPr>
          <p:cNvPr id="6" name="Рисунок 5"/>
          <p:cNvPicPr>
            <a:picLocks noChangeAspect="1"/>
          </p:cNvPicPr>
          <p:nvPr/>
        </p:nvPicPr>
        <p:blipFill>
          <a:blip r:embed="rId5"/>
          <a:stretch>
            <a:fillRect/>
          </a:stretch>
        </p:blipFill>
        <p:spPr>
          <a:xfrm>
            <a:off x="0" y="-3285"/>
            <a:ext cx="12192000" cy="759037"/>
          </a:xfrm>
          <a:prstGeom prst="rect">
            <a:avLst/>
          </a:prstGeom>
          <a:ln>
            <a:solidFill>
              <a:srgbClr val="00B050"/>
            </a:solidFill>
          </a:ln>
          <a:effectLst>
            <a:glow rad="12700">
              <a:schemeClr val="accent1">
                <a:alpha val="40000"/>
              </a:schemeClr>
            </a:glow>
          </a:effectLst>
        </p:spPr>
      </p:pic>
      <p:sp>
        <p:nvSpPr>
          <p:cNvPr id="3" name="Прямоугольник 2"/>
          <p:cNvSpPr/>
          <p:nvPr/>
        </p:nvSpPr>
        <p:spPr>
          <a:xfrm>
            <a:off x="1828800" y="90375"/>
            <a:ext cx="10101431" cy="923330"/>
          </a:xfrm>
          <a:prstGeom prst="rect">
            <a:avLst/>
          </a:prstGeom>
        </p:spPr>
        <p:txBody>
          <a:bodyPr wrap="square">
            <a:spAutoFit/>
          </a:bodyPr>
          <a:lstStyle/>
          <a:p>
            <a:pPr algn="ctr">
              <a:defRPr/>
            </a:pPr>
            <a:r>
              <a:rPr lang="ru-RU" b="1" dirty="0">
                <a:latin typeface="PT Astra Serif" panose="020A0603040505020204" pitchFamily="18" charset="-52"/>
                <a:cs typeface="Times New Roman" panose="02020603050405020304" pitchFamily="18" charset="0"/>
              </a:rPr>
              <a:t>Расходы бюджета муниципального образования город Тула за </a:t>
            </a:r>
            <a:r>
              <a:rPr lang="ru-RU" b="1" dirty="0" smtClean="0">
                <a:latin typeface="PT Astra Serif" panose="020A0603040505020204" pitchFamily="18" charset="-52"/>
                <a:cs typeface="Times New Roman" panose="02020603050405020304" pitchFamily="18" charset="0"/>
              </a:rPr>
              <a:t>2024 год </a:t>
            </a:r>
          </a:p>
          <a:p>
            <a:pPr algn="ctr">
              <a:defRPr/>
            </a:pPr>
            <a:r>
              <a:rPr lang="ru-RU" dirty="0" smtClean="0">
                <a:ln w="0"/>
                <a:latin typeface="PT Astra Serif" panose="020A0603040505020204" pitchFamily="18" charset="-52"/>
                <a:cs typeface="Times New Roman" panose="02020603050405020304" pitchFamily="18" charset="0"/>
              </a:rPr>
              <a:t>(решение </a:t>
            </a:r>
            <a:r>
              <a:rPr lang="ru-RU" dirty="0">
                <a:ln w="0"/>
                <a:latin typeface="PT Astra Serif" panose="020A0603040505020204" pitchFamily="18" charset="-52"/>
                <a:cs typeface="Times New Roman" panose="02020603050405020304" pitchFamily="18" charset="0"/>
              </a:rPr>
              <a:t>Тульской городской </a:t>
            </a:r>
            <a:r>
              <a:rPr lang="ru-RU" dirty="0" smtClean="0">
                <a:ln w="0"/>
                <a:latin typeface="PT Astra Serif" panose="020A0603040505020204" pitchFamily="18" charset="-52"/>
                <a:cs typeface="Times New Roman" panose="02020603050405020304" pitchFamily="18" charset="0"/>
              </a:rPr>
              <a:t>Думы №9/191 от 28.05.2025)</a:t>
            </a:r>
            <a:endParaRPr lang="ru-RU" dirty="0">
              <a:ln w="0"/>
              <a:solidFill>
                <a:srgbClr val="FF0000"/>
              </a:solidFill>
              <a:latin typeface="PT Astra Serif" panose="020A0603040505020204" pitchFamily="18" charset="-52"/>
              <a:cs typeface="Times New Roman" panose="02020603050405020304" pitchFamily="18" charset="0"/>
            </a:endParaRPr>
          </a:p>
          <a:p>
            <a:pPr algn="ctr">
              <a:defRPr/>
            </a:pPr>
            <a:r>
              <a:rPr lang="ru-RU" b="1" dirty="0" smtClean="0">
                <a:latin typeface="PT Astra Serif" panose="020A0603040505020204" pitchFamily="18" charset="-52"/>
                <a:cs typeface="Times New Roman" panose="02020603050405020304" pitchFamily="18" charset="0"/>
              </a:rPr>
              <a:t> </a:t>
            </a:r>
            <a:endParaRPr lang="ru-RU" b="1" dirty="0">
              <a:latin typeface="PT Astra Serif" panose="020A0603040505020204" pitchFamily="18" charset="-52"/>
              <a:cs typeface="Times New Roman" panose="02020603050405020304" pitchFamily="18" charset="0"/>
            </a:endParaRPr>
          </a:p>
        </p:txBody>
      </p:sp>
      <p:sp>
        <p:nvSpPr>
          <p:cNvPr id="8" name="Прямоугольник 7"/>
          <p:cNvSpPr/>
          <p:nvPr/>
        </p:nvSpPr>
        <p:spPr>
          <a:xfrm>
            <a:off x="181232" y="869537"/>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
        <p:nvSpPr>
          <p:cNvPr id="5" name="Номер слайда 4"/>
          <p:cNvSpPr>
            <a:spLocks noGrp="1"/>
          </p:cNvSpPr>
          <p:nvPr>
            <p:ph type="sldNum" sz="quarter" idx="12"/>
          </p:nvPr>
        </p:nvSpPr>
        <p:spPr>
          <a:xfrm>
            <a:off x="8610599" y="6356352"/>
            <a:ext cx="3480995" cy="365125"/>
          </a:xfrm>
        </p:spPr>
        <p:txBody>
          <a:bodyPr/>
          <a:lstStyle/>
          <a:p>
            <a:fld id="{4083984F-F6FD-4D94-ACA5-CE09A62595C0}" type="slidenum">
              <a:rPr lang="ru-RU" smtClean="0"/>
              <a:t>18</a:t>
            </a:fld>
            <a:endParaRPr lang="ru-RU" dirty="0"/>
          </a:p>
        </p:txBody>
      </p:sp>
    </p:spTree>
    <p:custDataLst>
      <p:tags r:id="rId1"/>
    </p:custDataLst>
    <p:extLst>
      <p:ext uri="{BB962C8B-B14F-4D97-AF65-F5344CB8AC3E}">
        <p14:creationId xmlns:p14="http://schemas.microsoft.com/office/powerpoint/2010/main" val="3653557048"/>
      </p:ext>
    </p:extLst>
  </p:cSld>
  <p:clrMapOvr>
    <a:masterClrMapping/>
  </p:clrMapOvr>
  <p:transition advTm="1603"/>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069329869"/>
              </p:ext>
            </p:extLst>
          </p:nvPr>
        </p:nvGraphicFramePr>
        <p:xfrm>
          <a:off x="54123" y="1309587"/>
          <a:ext cx="12013657" cy="5025121"/>
        </p:xfrm>
        <a:graphic>
          <a:graphicData uri="http://schemas.openxmlformats.org/drawingml/2006/table">
            <a:tbl>
              <a:tblPr firstRow="1" bandRow="1">
                <a:tableStyleId>{3B4B98B0-60AC-42C2-AFA5-B58CD77FA1E5}</a:tableStyleId>
              </a:tblPr>
              <a:tblGrid>
                <a:gridCol w="7380718">
                  <a:extLst>
                    <a:ext uri="{9D8B030D-6E8A-4147-A177-3AD203B41FA5}">
                      <a16:colId xmlns:a16="http://schemas.microsoft.com/office/drawing/2014/main" xmlns="" val="20000"/>
                    </a:ext>
                  </a:extLst>
                </a:gridCol>
                <a:gridCol w="1230595">
                  <a:extLst>
                    <a:ext uri="{9D8B030D-6E8A-4147-A177-3AD203B41FA5}">
                      <a16:colId xmlns:a16="http://schemas.microsoft.com/office/drawing/2014/main" xmlns="" val="20001"/>
                    </a:ext>
                  </a:extLst>
                </a:gridCol>
                <a:gridCol w="1204957">
                  <a:extLst>
                    <a:ext uri="{9D8B030D-6E8A-4147-A177-3AD203B41FA5}">
                      <a16:colId xmlns:a16="http://schemas.microsoft.com/office/drawing/2014/main" xmlns="" val="20002"/>
                    </a:ext>
                  </a:extLst>
                </a:gridCol>
                <a:gridCol w="1162228">
                  <a:extLst>
                    <a:ext uri="{9D8B030D-6E8A-4147-A177-3AD203B41FA5}">
                      <a16:colId xmlns:a16="http://schemas.microsoft.com/office/drawing/2014/main" xmlns="" val="20003"/>
                    </a:ext>
                  </a:extLst>
                </a:gridCol>
                <a:gridCol w="1035159">
                  <a:extLst>
                    <a:ext uri="{9D8B030D-6E8A-4147-A177-3AD203B41FA5}">
                      <a16:colId xmlns:a16="http://schemas.microsoft.com/office/drawing/2014/main" xmlns="" val="20004"/>
                    </a:ext>
                  </a:extLst>
                </a:gridCol>
              </a:tblGrid>
              <a:tr h="557714">
                <a:tc>
                  <a:txBody>
                    <a:bodyPr/>
                    <a:lstStyle/>
                    <a:p>
                      <a:pPr algn="ctr"/>
                      <a:r>
                        <a:rPr lang="ru-RU" sz="1600" dirty="0" smtClean="0">
                          <a:latin typeface="PT Astra Serif" panose="020A0603040505020204" pitchFamily="18" charset="-52"/>
                          <a:cs typeface="Times New Roman" panose="02020603050405020304" pitchFamily="18" charset="0"/>
                        </a:rPr>
                        <a:t>Наименование</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dirty="0" smtClean="0">
                          <a:latin typeface="PT Astra Serif" panose="020A0603040505020204" pitchFamily="18" charset="-52"/>
                          <a:cs typeface="Times New Roman" panose="02020603050405020304" pitchFamily="18" charset="0"/>
                        </a:rPr>
                        <a:t>20</a:t>
                      </a:r>
                      <a:r>
                        <a:rPr lang="en-US" sz="1600" dirty="0" smtClean="0">
                          <a:latin typeface="PT Astra Serif" panose="020A0603040505020204" pitchFamily="18" charset="-52"/>
                          <a:cs typeface="Times New Roman" panose="02020603050405020304" pitchFamily="18" charset="0"/>
                        </a:rPr>
                        <a:t>2</a:t>
                      </a:r>
                      <a:r>
                        <a:rPr lang="ru-RU" sz="1600" dirty="0" smtClean="0">
                          <a:latin typeface="PT Astra Serif" panose="020A0603040505020204" pitchFamily="18" charset="-52"/>
                          <a:cs typeface="Times New Roman" panose="02020603050405020304" pitchFamily="18" charset="0"/>
                        </a:rPr>
                        <a:t>1 год </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b="1" dirty="0" smtClean="0">
                          <a:latin typeface="PT Astra Serif" panose="020A0603040505020204" pitchFamily="18" charset="-52"/>
                          <a:cs typeface="Times New Roman" panose="02020603050405020304" pitchFamily="18" charset="0"/>
                        </a:rPr>
                        <a:t>2022 год</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b="1" dirty="0" smtClean="0">
                          <a:latin typeface="PT Astra Serif" panose="020A0603040505020204" pitchFamily="18" charset="-52"/>
                          <a:cs typeface="Times New Roman" panose="02020603050405020304" pitchFamily="18" charset="0"/>
                        </a:rPr>
                        <a:t>2023 год</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dirty="0" smtClean="0">
                          <a:latin typeface="PT Astra Serif" panose="020A0603040505020204" pitchFamily="18" charset="-52"/>
                          <a:cs typeface="Times New Roman" panose="02020603050405020304" pitchFamily="18" charset="0"/>
                        </a:rPr>
                        <a:t>2024 год</a:t>
                      </a:r>
                      <a:endParaRPr lang="ru-RU" sz="1600" b="1" dirty="0">
                        <a:solidFill>
                          <a:schemeClr val="tx1"/>
                        </a:solidFill>
                        <a:latin typeface="PT Astra Serif" panose="020A0603040505020204" pitchFamily="18" charset="-52"/>
                        <a:cs typeface="Times New Roman" panose="02020603050405020304" pitchFamily="18" charset="0"/>
                      </a:endParaRPr>
                    </a:p>
                  </a:txBody>
                  <a:tcPr anchor="b"/>
                </a:tc>
                <a:extLst>
                  <a:ext uri="{0D108BD9-81ED-4DB2-BD59-A6C34878D82A}">
                    <a16:rowId xmlns:a16="http://schemas.microsoft.com/office/drawing/2014/main" xmlns="" val="10000"/>
                  </a:ext>
                </a:extLst>
              </a:tr>
              <a:tr h="382248">
                <a:tc>
                  <a:txBody>
                    <a:bodyPr/>
                    <a:lstStyle/>
                    <a:p>
                      <a:r>
                        <a:rPr lang="ru-RU" sz="1400" dirty="0" smtClean="0">
                          <a:latin typeface="PT Astra Serif" panose="020A0603040505020204" pitchFamily="18" charset="-52"/>
                          <a:cs typeface="Times New Roman" panose="02020603050405020304" pitchFamily="18" charset="0"/>
                        </a:rPr>
                        <a:t>РАСХОДЫ БЮДЖЕТА - ВСЕГО</a:t>
                      </a:r>
                      <a:endParaRPr lang="ru-RU" sz="1400" b="1"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600" b="0" dirty="0" smtClean="0">
                          <a:latin typeface="PT Astra Serif" panose="020A0603040505020204" pitchFamily="18" charset="-52"/>
                          <a:cs typeface="Times New Roman" panose="02020603050405020304" pitchFamily="18" charset="0"/>
                        </a:rPr>
                        <a:t>1</a:t>
                      </a:r>
                      <a:r>
                        <a:rPr lang="en-US" sz="1600" b="0" dirty="0" smtClean="0">
                          <a:latin typeface="PT Astra Serif" panose="020A0603040505020204" pitchFamily="18" charset="-52"/>
                          <a:cs typeface="Times New Roman" panose="02020603050405020304" pitchFamily="18" charset="0"/>
                        </a:rPr>
                        <a:t>9</a:t>
                      </a:r>
                      <a:r>
                        <a:rPr lang="ru-RU" sz="1600" b="0" dirty="0" smtClean="0">
                          <a:latin typeface="PT Astra Serif" panose="020A0603040505020204" pitchFamily="18" charset="-52"/>
                          <a:cs typeface="Times New Roman" panose="02020603050405020304" pitchFamily="18" charset="0"/>
                        </a:rPr>
                        <a:t> </a:t>
                      </a:r>
                      <a:r>
                        <a:rPr lang="en-US" sz="1600" b="0" dirty="0" smtClean="0">
                          <a:latin typeface="PT Astra Serif" panose="020A0603040505020204" pitchFamily="18" charset="-52"/>
                          <a:cs typeface="Times New Roman" panose="02020603050405020304" pitchFamily="18" charset="0"/>
                        </a:rPr>
                        <a:t>891,1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0" dirty="0" smtClean="0">
                          <a:latin typeface="PT Astra Serif" panose="020A0603040505020204" pitchFamily="18" charset="-52"/>
                          <a:cs typeface="Times New Roman" panose="02020603050405020304" pitchFamily="18" charset="0"/>
                        </a:rPr>
                        <a:t>24 841,1</a:t>
                      </a:r>
                      <a:endParaRPr lang="ru-RU" sz="16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1" dirty="0" smtClean="0">
                          <a:solidFill>
                            <a:schemeClr val="tx1"/>
                          </a:solidFill>
                          <a:latin typeface="PT Astra Serif" panose="020A0603040505020204" pitchFamily="18" charset="-52"/>
                          <a:cs typeface="Times New Roman" panose="02020603050405020304" pitchFamily="18" charset="0"/>
                        </a:rPr>
                        <a:t>27 495,1</a:t>
                      </a:r>
                      <a:endParaRPr lang="ru-RU" sz="1600" b="1"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600" b="1" dirty="0" smtClean="0">
                          <a:solidFill>
                            <a:schemeClr val="tx1"/>
                          </a:solidFill>
                          <a:latin typeface="PT Astra Serif" panose="020A0603040505020204" pitchFamily="18" charset="-52"/>
                          <a:cs typeface="Times New Roman" panose="02020603050405020304" pitchFamily="18" charset="0"/>
                        </a:rPr>
                        <a:t>35 758,4</a:t>
                      </a:r>
                      <a:endParaRPr lang="ru-RU" sz="1600" b="1" dirty="0">
                        <a:solidFill>
                          <a:schemeClr val="tx1"/>
                        </a:solidFill>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1"/>
                  </a:ext>
                </a:extLst>
              </a:tr>
              <a:tr h="318553">
                <a:tc>
                  <a:txBody>
                    <a:bodyPr/>
                    <a:lstStyle/>
                    <a:p>
                      <a:r>
                        <a:rPr lang="ru-RU" sz="1400" dirty="0" smtClean="0">
                          <a:latin typeface="PT Astra Serif" panose="020A0603040505020204" pitchFamily="18" charset="-52"/>
                          <a:cs typeface="Times New Roman" panose="02020603050405020304" pitchFamily="18" charset="0"/>
                        </a:rPr>
                        <a:t>Общегосударственные вопросы</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1 </a:t>
                      </a:r>
                      <a:r>
                        <a:rPr lang="en-US" sz="1400" b="0" dirty="0" smtClean="0">
                          <a:latin typeface="PT Astra Serif" panose="020A0603040505020204" pitchFamily="18" charset="-52"/>
                          <a:cs typeface="Times New Roman" panose="02020603050405020304" pitchFamily="18" charset="0"/>
                        </a:rPr>
                        <a:t>57</a:t>
                      </a:r>
                      <a:r>
                        <a:rPr lang="ru-RU" sz="1400" b="0" dirty="0" smtClean="0">
                          <a:latin typeface="PT Astra Serif" panose="020A0603040505020204" pitchFamily="18" charset="-52"/>
                          <a:cs typeface="Times New Roman" panose="02020603050405020304" pitchFamily="18" charset="0"/>
                        </a:rPr>
                        <a:t>9,</a:t>
                      </a:r>
                      <a:r>
                        <a:rPr lang="en-US" sz="1400" b="0" dirty="0" smtClean="0">
                          <a:latin typeface="PT Astra Serif" panose="020A0603040505020204" pitchFamily="18" charset="-52"/>
                          <a:cs typeface="Times New Roman" panose="02020603050405020304" pitchFamily="18" charset="0"/>
                        </a:rPr>
                        <a:t>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latin typeface="PT Astra Serif" panose="020A0603040505020204" pitchFamily="18" charset="-52"/>
                          <a:cs typeface="Times New Roman" panose="02020603050405020304" pitchFamily="18" charset="0"/>
                        </a:rPr>
                        <a:t>1 485,2</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1 </a:t>
                      </a:r>
                      <a:r>
                        <a:rPr lang="ru-RU" sz="1400" b="1" i="0" u="none" strike="noStrike" dirty="0" smtClean="0">
                          <a:effectLst/>
                          <a:latin typeface="PT Astra Serif" panose="020A0603040505020204" pitchFamily="18" charset="-52"/>
                        </a:rPr>
                        <a:t>493,2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1 766,9</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2"/>
                  </a:ext>
                </a:extLst>
              </a:tr>
              <a:tr h="292368">
                <a:tc>
                  <a:txBody>
                    <a:bodyPr/>
                    <a:lstStyle/>
                    <a:p>
                      <a:r>
                        <a:rPr lang="ru-RU" sz="1400" dirty="0" smtClean="0">
                          <a:latin typeface="PT Astra Serif" panose="020A0603040505020204" pitchFamily="18" charset="-52"/>
                          <a:cs typeface="Times New Roman" panose="02020603050405020304" pitchFamily="18" charset="0"/>
                        </a:rPr>
                        <a:t>Национальная</a:t>
                      </a:r>
                      <a:r>
                        <a:rPr lang="ru-RU" sz="1400" baseline="0" dirty="0" smtClean="0">
                          <a:latin typeface="PT Astra Serif" panose="020A0603040505020204" pitchFamily="18" charset="-52"/>
                          <a:cs typeface="Times New Roman" panose="02020603050405020304" pitchFamily="18" charset="0"/>
                        </a:rPr>
                        <a:t> оборона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0,4</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1,2</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14,5</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18, 5</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3"/>
                  </a:ext>
                </a:extLst>
              </a:tr>
              <a:tr h="333027">
                <a:tc>
                  <a:txBody>
                    <a:bodyPr/>
                    <a:lstStyle/>
                    <a:p>
                      <a:r>
                        <a:rPr lang="ru-RU" sz="1400" dirty="0" smtClean="0">
                          <a:latin typeface="PT Astra Serif" panose="020A0603040505020204" pitchFamily="18" charset="-52"/>
                          <a:cs typeface="Times New Roman" panose="02020603050405020304" pitchFamily="18" charset="0"/>
                        </a:rPr>
                        <a:t>Национальная безопасность и правоохранительная деятельность</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1</a:t>
                      </a:r>
                      <a:r>
                        <a:rPr lang="en-US" sz="1400" b="0" dirty="0" smtClean="0">
                          <a:latin typeface="PT Astra Serif" panose="020A0603040505020204" pitchFamily="18" charset="-52"/>
                          <a:cs typeface="Times New Roman" panose="02020603050405020304" pitchFamily="18" charset="0"/>
                        </a:rPr>
                        <a:t>50,6</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latin typeface="PT Astra Serif" panose="020A0603040505020204" pitchFamily="18" charset="-52"/>
                          <a:cs typeface="Times New Roman" panose="02020603050405020304" pitchFamily="18" charset="0"/>
                        </a:rPr>
                        <a:t>168,3</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184,9</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253,2</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4"/>
                  </a:ext>
                </a:extLst>
              </a:tr>
              <a:tr h="333027">
                <a:tc>
                  <a:txBody>
                    <a:bodyPr/>
                    <a:lstStyle/>
                    <a:p>
                      <a:r>
                        <a:rPr lang="ru-RU" sz="1400" dirty="0" smtClean="0">
                          <a:latin typeface="PT Astra Serif" panose="020A0603040505020204" pitchFamily="18" charset="-52"/>
                          <a:cs typeface="Times New Roman" panose="02020603050405020304" pitchFamily="18" charset="0"/>
                        </a:rPr>
                        <a:t>Национальная экономика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4</a:t>
                      </a:r>
                      <a:r>
                        <a:rPr lang="en-US" sz="1400" b="0" baseline="0" dirty="0" smtClean="0">
                          <a:solidFill>
                            <a:schemeClr val="tx1"/>
                          </a:solidFill>
                          <a:latin typeface="PT Astra Serif" panose="020A0603040505020204" pitchFamily="18" charset="-52"/>
                          <a:cs typeface="Times New Roman" panose="02020603050405020304" pitchFamily="18" charset="0"/>
                        </a:rPr>
                        <a:t> 639,6</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5</a:t>
                      </a:r>
                      <a:r>
                        <a:rPr lang="ru-RU" sz="1400" b="0" baseline="0" dirty="0" smtClean="0">
                          <a:solidFill>
                            <a:schemeClr val="tx1"/>
                          </a:solidFill>
                          <a:latin typeface="PT Astra Serif" panose="020A0603040505020204" pitchFamily="18" charset="-52"/>
                          <a:cs typeface="Times New Roman" panose="02020603050405020304" pitchFamily="18" charset="0"/>
                        </a:rPr>
                        <a:t> 233,1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5 </a:t>
                      </a:r>
                      <a:r>
                        <a:rPr lang="ru-RU" sz="1400" b="1" i="0" u="none" strike="noStrike" dirty="0" smtClean="0">
                          <a:effectLst/>
                          <a:latin typeface="PT Astra Serif" panose="020A0603040505020204" pitchFamily="18" charset="-52"/>
                        </a:rPr>
                        <a:t>893,3</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8</a:t>
                      </a:r>
                      <a:r>
                        <a:rPr lang="ru-RU" sz="1400" b="1" i="0" u="none" strike="noStrike" baseline="0" dirty="0" smtClean="0">
                          <a:effectLst/>
                          <a:latin typeface="PT Astra Serif" panose="020A0603040505020204" pitchFamily="18" charset="-52"/>
                        </a:rPr>
                        <a:t> 025,7</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5"/>
                  </a:ext>
                </a:extLst>
              </a:tr>
              <a:tr h="333027">
                <a:tc>
                  <a:txBody>
                    <a:bodyPr/>
                    <a:lstStyle/>
                    <a:p>
                      <a:r>
                        <a:rPr lang="ru-RU" sz="1400" dirty="0" smtClean="0">
                          <a:latin typeface="PT Astra Serif" panose="020A0603040505020204" pitchFamily="18" charset="-52"/>
                          <a:cs typeface="Times New Roman" panose="02020603050405020304" pitchFamily="18" charset="0"/>
                        </a:rPr>
                        <a:t>Жилищно-коммунальное хозяйство</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1</a:t>
                      </a:r>
                      <a:r>
                        <a:rPr lang="en-US" sz="1400" b="0" baseline="0" dirty="0" smtClean="0">
                          <a:solidFill>
                            <a:schemeClr val="tx1"/>
                          </a:solidFill>
                          <a:latin typeface="PT Astra Serif" panose="020A0603040505020204" pitchFamily="18" charset="-52"/>
                          <a:cs typeface="Times New Roman" panose="02020603050405020304" pitchFamily="18" charset="0"/>
                        </a:rPr>
                        <a:t> 706,4</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4</a:t>
                      </a:r>
                      <a:r>
                        <a:rPr lang="ru-RU" sz="1400" b="0" baseline="0" dirty="0" smtClean="0">
                          <a:solidFill>
                            <a:schemeClr val="tx1"/>
                          </a:solidFill>
                          <a:latin typeface="PT Astra Serif" panose="020A0603040505020204" pitchFamily="18" charset="-52"/>
                          <a:cs typeface="Times New Roman" panose="02020603050405020304" pitchFamily="18" charset="0"/>
                        </a:rPr>
                        <a:t> 240,4</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5 </a:t>
                      </a:r>
                      <a:r>
                        <a:rPr lang="ru-RU" sz="1400" b="1" i="0" u="none" strike="noStrike" dirty="0" smtClean="0">
                          <a:effectLst/>
                          <a:latin typeface="PT Astra Serif" panose="020A0603040505020204" pitchFamily="18" charset="-52"/>
                        </a:rPr>
                        <a:t>272,2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6 170,5</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6"/>
                  </a:ext>
                </a:extLst>
              </a:tr>
              <a:tr h="333027">
                <a:tc>
                  <a:txBody>
                    <a:bodyPr/>
                    <a:lstStyle/>
                    <a:p>
                      <a:r>
                        <a:rPr lang="ru-RU" sz="1400" dirty="0" smtClean="0">
                          <a:latin typeface="PT Astra Serif" panose="020A0603040505020204" pitchFamily="18" charset="-52"/>
                          <a:cs typeface="Times New Roman" panose="02020603050405020304" pitchFamily="18" charset="0"/>
                        </a:rPr>
                        <a:t>Охрана окружающей среды</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8,5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7</a:t>
                      </a:r>
                      <a:r>
                        <a:rPr lang="en-US" sz="1400" b="0" dirty="0" smtClean="0">
                          <a:solidFill>
                            <a:schemeClr val="tx1"/>
                          </a:solidFill>
                          <a:latin typeface="PT Astra Serif" panose="020A0603040505020204" pitchFamily="18" charset="-52"/>
                          <a:cs typeface="Times New Roman" panose="02020603050405020304" pitchFamily="18" charset="0"/>
                        </a:rPr>
                        <a:t>,5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2,8</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11,6</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7"/>
                  </a:ext>
                </a:extLst>
              </a:tr>
              <a:tr h="307657">
                <a:tc>
                  <a:txBody>
                    <a:bodyPr/>
                    <a:lstStyle/>
                    <a:p>
                      <a:r>
                        <a:rPr lang="ru-RU" sz="1400" dirty="0" smtClean="0">
                          <a:latin typeface="PT Astra Serif" panose="020A0603040505020204" pitchFamily="18" charset="-52"/>
                          <a:cs typeface="Times New Roman" panose="02020603050405020304" pitchFamily="18" charset="0"/>
                        </a:rPr>
                        <a:t>Образование</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en-US" sz="1400" b="0" dirty="0" smtClean="0">
                          <a:solidFill>
                            <a:schemeClr val="tx1"/>
                          </a:solidFill>
                          <a:latin typeface="PT Astra Serif" panose="020A0603040505020204" pitchFamily="18" charset="-52"/>
                          <a:cs typeface="Times New Roman" panose="02020603050405020304" pitchFamily="18" charset="0"/>
                        </a:rPr>
                        <a:t>9</a:t>
                      </a:r>
                      <a:r>
                        <a:rPr lang="en-US" sz="1400" b="0" baseline="0" dirty="0" smtClean="0">
                          <a:solidFill>
                            <a:schemeClr val="tx1"/>
                          </a:solidFill>
                          <a:latin typeface="PT Astra Serif" panose="020A0603040505020204" pitchFamily="18" charset="-52"/>
                          <a:cs typeface="Times New Roman" panose="02020603050405020304" pitchFamily="18" charset="0"/>
                        </a:rPr>
                        <a:t> 940,0</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11</a:t>
                      </a:r>
                      <a:r>
                        <a:rPr lang="ru-RU" sz="1400" b="0" baseline="0" dirty="0" smtClean="0">
                          <a:solidFill>
                            <a:schemeClr val="tx1"/>
                          </a:solidFill>
                          <a:latin typeface="PT Astra Serif" panose="020A0603040505020204" pitchFamily="18" charset="-52"/>
                          <a:cs typeface="Times New Roman" panose="02020603050405020304" pitchFamily="18" charset="0"/>
                        </a:rPr>
                        <a:t> 844,5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a:effectLst/>
                          <a:latin typeface="PT Astra Serif" panose="020A0603040505020204" pitchFamily="18" charset="-52"/>
                        </a:rPr>
                        <a:t>12 </a:t>
                      </a:r>
                      <a:r>
                        <a:rPr lang="ru-RU" sz="1400" b="1" i="0" u="none" strike="noStrike" dirty="0" smtClean="0">
                          <a:effectLst/>
                          <a:latin typeface="PT Astra Serif" panose="020A0603040505020204" pitchFamily="18" charset="-52"/>
                        </a:rPr>
                        <a:t>755,2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17 040,6</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8"/>
                  </a:ext>
                </a:extLst>
              </a:tr>
              <a:tr h="333027">
                <a:tc>
                  <a:txBody>
                    <a:bodyPr/>
                    <a:lstStyle/>
                    <a:p>
                      <a:r>
                        <a:rPr lang="ru-RU" sz="1400" dirty="0" smtClean="0">
                          <a:latin typeface="PT Astra Serif" panose="020A0603040505020204" pitchFamily="18" charset="-52"/>
                          <a:cs typeface="Times New Roman" panose="02020603050405020304" pitchFamily="18" charset="0"/>
                        </a:rPr>
                        <a:t>Культура, кинематография</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5</a:t>
                      </a:r>
                      <a:r>
                        <a:rPr lang="en-US" sz="1400" b="0" dirty="0" smtClean="0">
                          <a:latin typeface="PT Astra Serif" panose="020A0603040505020204" pitchFamily="18" charset="-52"/>
                          <a:cs typeface="Times New Roman" panose="02020603050405020304" pitchFamily="18" charset="0"/>
                        </a:rPr>
                        <a:t>80,3</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678,1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766,4</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920,1</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09"/>
                  </a:ext>
                </a:extLst>
              </a:tr>
              <a:tr h="292368">
                <a:tc>
                  <a:txBody>
                    <a:bodyPr/>
                    <a:lstStyle/>
                    <a:p>
                      <a:r>
                        <a:rPr lang="ru-RU" sz="1400" dirty="0" smtClean="0">
                          <a:latin typeface="PT Astra Serif" panose="020A0603040505020204" pitchFamily="18" charset="-52"/>
                          <a:cs typeface="Times New Roman" panose="02020603050405020304" pitchFamily="18" charset="0"/>
                        </a:rPr>
                        <a:t>Социальная политика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2</a:t>
                      </a:r>
                      <a:r>
                        <a:rPr lang="en-US" sz="1400" b="0" dirty="0" smtClean="0">
                          <a:latin typeface="PT Astra Serif" panose="020A0603040505020204" pitchFamily="18" charset="-52"/>
                          <a:cs typeface="Times New Roman" panose="02020603050405020304" pitchFamily="18" charset="0"/>
                        </a:rPr>
                        <a:t>75,5</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281,7</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138,0</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178,8</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0"/>
                  </a:ext>
                </a:extLst>
              </a:tr>
              <a:tr h="333027">
                <a:tc>
                  <a:txBody>
                    <a:bodyPr/>
                    <a:lstStyle/>
                    <a:p>
                      <a:r>
                        <a:rPr lang="ru-RU" sz="1400" dirty="0" smtClean="0">
                          <a:latin typeface="PT Astra Serif" panose="020A0603040505020204" pitchFamily="18" charset="-52"/>
                          <a:cs typeface="Times New Roman" panose="02020603050405020304" pitchFamily="18" charset="0"/>
                        </a:rPr>
                        <a:t>Физическая культура и спорт</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5</a:t>
                      </a:r>
                      <a:r>
                        <a:rPr lang="en-US" sz="1400" b="0" dirty="0" smtClean="0">
                          <a:solidFill>
                            <a:schemeClr val="tx1"/>
                          </a:solidFill>
                          <a:latin typeface="PT Astra Serif" panose="020A0603040505020204" pitchFamily="18" charset="-52"/>
                          <a:cs typeface="Times New Roman" panose="02020603050405020304" pitchFamily="18" charset="0"/>
                        </a:rPr>
                        <a:t>43,8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581,8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688,2</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753,1</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1"/>
                  </a:ext>
                </a:extLst>
              </a:tr>
              <a:tr h="333027">
                <a:tc>
                  <a:txBody>
                    <a:bodyPr/>
                    <a:lstStyle/>
                    <a:p>
                      <a:r>
                        <a:rPr lang="ru-RU" sz="1400" dirty="0" smtClean="0">
                          <a:latin typeface="PT Astra Serif" panose="020A0603040505020204" pitchFamily="18" charset="-52"/>
                          <a:cs typeface="Times New Roman" panose="02020603050405020304" pitchFamily="18" charset="0"/>
                        </a:rPr>
                        <a:t>Обслуживание государственного</a:t>
                      </a:r>
                      <a:r>
                        <a:rPr lang="ru-RU" sz="1400" baseline="0" dirty="0" smtClean="0">
                          <a:latin typeface="PT Astra Serif" panose="020A0603040505020204" pitchFamily="18" charset="-52"/>
                          <a:cs typeface="Times New Roman" panose="02020603050405020304" pitchFamily="18" charset="0"/>
                        </a:rPr>
                        <a:t> (муниципального) долга</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3</a:t>
                      </a:r>
                      <a:r>
                        <a:rPr lang="en-US" sz="1400" b="0" dirty="0" smtClean="0">
                          <a:latin typeface="PT Astra Serif" panose="020A0603040505020204" pitchFamily="18" charset="-52"/>
                          <a:cs typeface="Times New Roman" panose="02020603050405020304" pitchFamily="18" charset="0"/>
                        </a:rPr>
                        <a:t>05,8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247,2</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181,1</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439,3</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2"/>
                  </a:ext>
                </a:extLst>
              </a:tr>
              <a:tr h="391147">
                <a:tc>
                  <a:txBody>
                    <a:bodyPr/>
                    <a:lstStyle/>
                    <a:p>
                      <a:r>
                        <a:rPr lang="ru-RU" sz="1400" dirty="0" smtClean="0">
                          <a:latin typeface="PT Astra Serif" panose="020A0603040505020204" pitchFamily="18" charset="-52"/>
                          <a:cs typeface="Times New Roman" panose="02020603050405020304" pitchFamily="18" charset="0"/>
                        </a:rPr>
                        <a:t>Межбюджетные трансферты общего характера бюджетам бюджетной</a:t>
                      </a:r>
                      <a:r>
                        <a:rPr lang="ru-RU" sz="1400" baseline="0" dirty="0" smtClean="0">
                          <a:latin typeface="PT Astra Serif" panose="020A0603040505020204" pitchFamily="18" charset="-52"/>
                          <a:cs typeface="Times New Roman" panose="02020603050405020304" pitchFamily="18" charset="0"/>
                        </a:rPr>
                        <a:t> системы Российской Федерации</a:t>
                      </a:r>
                      <a:endParaRPr lang="ru-RU" sz="1400" b="0" dirty="0">
                        <a:solidFill>
                          <a:schemeClr val="tx1"/>
                        </a:solidFill>
                        <a:latin typeface="PT Astra Serif" panose="020A0603040505020204" pitchFamily="18" charset="-52"/>
                        <a:cs typeface="Times New Roman" panose="02020603050405020304" pitchFamily="18" charset="0"/>
                      </a:endParaRPr>
                    </a:p>
                  </a:txBody>
                  <a:tcPr anchor="b"/>
                </a:tc>
                <a:tc>
                  <a:txBody>
                    <a:bodyPr/>
                    <a:lstStyle/>
                    <a:p>
                      <a:pPr algn="ctr"/>
                      <a:r>
                        <a:rPr lang="ru-RU" sz="1400" b="0" dirty="0" smtClean="0">
                          <a:latin typeface="PT Astra Serif" panose="020A0603040505020204" pitchFamily="18" charset="-52"/>
                          <a:cs typeface="Times New Roman" panose="02020603050405020304" pitchFamily="18" charset="0"/>
                        </a:rPr>
                        <a:t>1</a:t>
                      </a:r>
                      <a:r>
                        <a:rPr lang="en-US" sz="1400" b="0" dirty="0" smtClean="0">
                          <a:latin typeface="PT Astra Serif" panose="020A0603040505020204" pitchFamily="18" charset="-52"/>
                          <a:cs typeface="Times New Roman" panose="02020603050405020304" pitchFamily="18" charset="0"/>
                        </a:rPr>
                        <a:t>61,1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72,1</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tc>
                <a:tc>
                  <a:txBody>
                    <a:bodyPr/>
                    <a:lstStyle/>
                    <a:p>
                      <a:pPr algn="ctr" fontAlgn="b"/>
                      <a:r>
                        <a:rPr lang="ru-RU" sz="1400" b="1" i="0" u="none" strike="noStrike" dirty="0" smtClean="0">
                          <a:effectLst/>
                          <a:latin typeface="PT Astra Serif" panose="020A0603040505020204" pitchFamily="18" charset="-52"/>
                        </a:rPr>
                        <a:t>105,3</a:t>
                      </a:r>
                      <a:endParaRPr lang="ru-RU" sz="1400" b="1" i="0" u="none" strike="noStrike" dirty="0">
                        <a:effectLst/>
                        <a:latin typeface="PT Astra Serif" panose="020A0603040505020204" pitchFamily="18" charset="-52"/>
                      </a:endParaRPr>
                    </a:p>
                  </a:txBody>
                  <a:tcPr marL="9525" marR="9525" marT="9525" marB="0" anchor="ctr"/>
                </a:tc>
                <a:tc>
                  <a:txBody>
                    <a:bodyPr/>
                    <a:lstStyle/>
                    <a:p>
                      <a:pPr algn="ctr" fontAlgn="b"/>
                      <a:r>
                        <a:rPr lang="ru-RU" sz="1400" b="1" i="0" u="none" strike="noStrike" dirty="0" smtClean="0">
                          <a:effectLst/>
                          <a:latin typeface="PT Astra Serif" panose="020A0603040505020204" pitchFamily="18" charset="-52"/>
                        </a:rPr>
                        <a:t>180,1</a:t>
                      </a:r>
                      <a:endParaRPr lang="ru-RU" sz="1400" b="1" i="0" u="none" strike="noStrike" dirty="0">
                        <a:effectLst/>
                        <a:latin typeface="PT Astra Serif" panose="020A0603040505020204" pitchFamily="18" charset="-52"/>
                      </a:endParaRPr>
                    </a:p>
                  </a:txBody>
                  <a:tcPr marL="9525" marR="9525" marT="9525" marB="0" anchor="ctr"/>
                </a:tc>
                <a:extLst>
                  <a:ext uri="{0D108BD9-81ED-4DB2-BD59-A6C34878D82A}">
                    <a16:rowId xmlns:a16="http://schemas.microsoft.com/office/drawing/2014/main" xmlns="" val="10013"/>
                  </a:ext>
                </a:extLst>
              </a:tr>
            </a:tbl>
          </a:graphicData>
        </a:graphic>
      </p:graphicFrame>
      <p:sp>
        <p:nvSpPr>
          <p:cNvPr id="6" name="Прямоугольник 5"/>
          <p:cNvSpPr/>
          <p:nvPr/>
        </p:nvSpPr>
        <p:spPr>
          <a:xfrm>
            <a:off x="11189738" y="964755"/>
            <a:ext cx="1002262" cy="307777"/>
          </a:xfrm>
          <a:prstGeom prst="rect">
            <a:avLst/>
          </a:prstGeom>
        </p:spPr>
        <p:txBody>
          <a:bodyPr wrap="non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pic>
        <p:nvPicPr>
          <p:cNvPr id="7" name="Рисунок 6"/>
          <p:cNvPicPr>
            <a:picLocks noChangeAspect="1"/>
          </p:cNvPicPr>
          <p:nvPr/>
        </p:nvPicPr>
        <p:blipFill>
          <a:blip r:embed="rId2"/>
          <a:stretch>
            <a:fillRect/>
          </a:stretch>
        </p:blipFill>
        <p:spPr>
          <a:xfrm>
            <a:off x="0" y="14877"/>
            <a:ext cx="12192000" cy="912823"/>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528472" y="286622"/>
            <a:ext cx="10562097" cy="369332"/>
          </a:xfrm>
          <a:prstGeom prst="rect">
            <a:avLst/>
          </a:prstGeom>
        </p:spPr>
        <p:txBody>
          <a:bodyPr wrap="square">
            <a:spAutoFit/>
          </a:bodyPr>
          <a:lstStyle/>
          <a:p>
            <a:pPr algn="ctr">
              <a:defRPr/>
            </a:pPr>
            <a:r>
              <a:rPr lang="ru-RU" b="1" dirty="0">
                <a:latin typeface="PT Astra Serif" panose="020A0603040505020204" pitchFamily="18" charset="-52"/>
                <a:cs typeface="Times New Roman" panose="02020603050405020304" pitchFamily="18" charset="0"/>
              </a:rPr>
              <a:t>Исполнение расходов бюджета муниципального образования город </a:t>
            </a:r>
            <a:r>
              <a:rPr lang="ru-RU" b="1" dirty="0" smtClean="0">
                <a:latin typeface="PT Astra Serif" panose="020A0603040505020204" pitchFamily="18" charset="-52"/>
                <a:cs typeface="Times New Roman" panose="02020603050405020304" pitchFamily="18" charset="0"/>
              </a:rPr>
              <a:t>Тула за 2021-2024 годы </a:t>
            </a:r>
            <a:endParaRPr lang="ru-RU" b="1" dirty="0">
              <a:latin typeface="PT Astra Serif" panose="020A0603040505020204" pitchFamily="18" charset="-52"/>
              <a:cs typeface="Times New Roman" panose="02020603050405020304" pitchFamily="18" charset="0"/>
            </a:endParaRPr>
          </a:p>
        </p:txBody>
      </p:sp>
      <p:sp>
        <p:nvSpPr>
          <p:cNvPr id="3" name="Номер слайда 2"/>
          <p:cNvSpPr>
            <a:spLocks noGrp="1"/>
          </p:cNvSpPr>
          <p:nvPr>
            <p:ph type="sldNum" sz="quarter" idx="12"/>
          </p:nvPr>
        </p:nvSpPr>
        <p:spPr>
          <a:xfrm>
            <a:off x="8610600" y="6356352"/>
            <a:ext cx="3457180" cy="365125"/>
          </a:xfrm>
        </p:spPr>
        <p:txBody>
          <a:bodyPr/>
          <a:lstStyle/>
          <a:p>
            <a:fld id="{4083984F-F6FD-4D94-ACA5-CE09A62595C0}" type="slidenum">
              <a:rPr lang="ru-RU" smtClean="0"/>
              <a:t>19</a:t>
            </a:fld>
            <a:endParaRPr lang="ru-RU" dirty="0"/>
          </a:p>
        </p:txBody>
      </p:sp>
    </p:spTree>
    <p:extLst>
      <p:ext uri="{BB962C8B-B14F-4D97-AF65-F5344CB8AC3E}">
        <p14:creationId xmlns:p14="http://schemas.microsoft.com/office/powerpoint/2010/main" val="3130532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132991539"/>
              </p:ext>
            </p:extLst>
          </p:nvPr>
        </p:nvGraphicFramePr>
        <p:xfrm>
          <a:off x="1511591" y="3328508"/>
          <a:ext cx="9474200" cy="3285617"/>
        </p:xfrm>
        <a:graphic>
          <a:graphicData uri="http://schemas.openxmlformats.org/drawingml/2006/table">
            <a:tbl>
              <a:tblPr firstRow="1" firstCol="1" bandRow="1">
                <a:tableStyleId>{5C22544A-7EE6-4342-B048-85BDC9FD1C3A}</a:tableStyleId>
              </a:tblPr>
              <a:tblGrid>
                <a:gridCol w="3860800">
                  <a:extLst>
                    <a:ext uri="{9D8B030D-6E8A-4147-A177-3AD203B41FA5}">
                      <a16:colId xmlns:a16="http://schemas.microsoft.com/office/drawing/2014/main" xmlns="" val="20000"/>
                    </a:ext>
                  </a:extLst>
                </a:gridCol>
                <a:gridCol w="5613400">
                  <a:extLst>
                    <a:ext uri="{9D8B030D-6E8A-4147-A177-3AD203B41FA5}">
                      <a16:colId xmlns:a16="http://schemas.microsoft.com/office/drawing/2014/main" xmlns="" val="20001"/>
                    </a:ext>
                  </a:extLst>
                </a:gridCol>
              </a:tblGrid>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Начальник финансового управления администрации города Тулы</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err="1" smtClean="0">
                          <a:effectLst/>
                          <a:latin typeface="PT Astra Serif" panose="020A0603040505020204" pitchFamily="18" charset="-52"/>
                          <a:cs typeface="Times New Roman" panose="02020603050405020304" pitchFamily="18" charset="0"/>
                        </a:rPr>
                        <a:t>Чубуева</a:t>
                      </a:r>
                      <a:r>
                        <a:rPr lang="ru-RU" sz="1800" kern="1200" dirty="0" smtClean="0">
                          <a:effectLst/>
                          <a:latin typeface="PT Astra Serif" panose="020A0603040505020204" pitchFamily="18" charset="-52"/>
                          <a:cs typeface="Times New Roman" panose="02020603050405020304" pitchFamily="18" charset="0"/>
                        </a:rPr>
                        <a:t> Элеонора Робертовна</a:t>
                      </a:r>
                      <a:endParaRPr lang="ru-RU" sz="1100" dirty="0">
                        <a:effectLst/>
                        <a:latin typeface="PT Astra Serif" panose="020A0603040505020204" pitchFamily="18" charset="-52"/>
                        <a:cs typeface="Times New Roman" panose="02020603050405020304" pitchFamily="18" charset="0"/>
                      </a:endParaRPr>
                    </a:p>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 </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0"/>
                  </a:ext>
                </a:extLst>
              </a:tr>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Адрес</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300041, г. Тула, пр. Ленина, д. 2</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1"/>
                  </a:ext>
                </a:extLst>
              </a:tr>
              <a:tr h="220345">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Телефон</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8(4872) 55-60-65</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2"/>
                  </a:ext>
                </a:extLst>
              </a:tr>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Адрес электронной почты</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en-US" sz="1800" u="sng" kern="1200" dirty="0" err="1">
                          <a:effectLst/>
                          <a:latin typeface="PT Astra Serif" panose="020A0603040505020204" pitchFamily="18" charset="-52"/>
                          <a:cs typeface="Times New Roman" panose="02020603050405020304" pitchFamily="18" charset="0"/>
                          <a:hlinkClick r:id="rId2"/>
                        </a:rPr>
                        <a:t>tula</a:t>
                      </a:r>
                      <a:r>
                        <a:rPr lang="ru-RU" sz="1800" u="sng" kern="1200" dirty="0">
                          <a:effectLst/>
                          <a:latin typeface="PT Astra Serif" panose="020A0603040505020204" pitchFamily="18" charset="-52"/>
                          <a:cs typeface="Times New Roman" panose="02020603050405020304" pitchFamily="18" charset="0"/>
                          <a:hlinkClick r:id="rId2"/>
                        </a:rPr>
                        <a:t>.</a:t>
                      </a:r>
                      <a:r>
                        <a:rPr lang="en-US" sz="1800" u="sng" kern="1200" dirty="0" err="1">
                          <a:effectLst/>
                          <a:latin typeface="PT Astra Serif" panose="020A0603040505020204" pitchFamily="18" charset="-52"/>
                          <a:cs typeface="Times New Roman" panose="02020603050405020304" pitchFamily="18" charset="0"/>
                          <a:hlinkClick r:id="rId2"/>
                        </a:rPr>
                        <a:t>fo</a:t>
                      </a:r>
                      <a:r>
                        <a:rPr lang="ru-RU" sz="1800" u="sng" kern="1200" dirty="0">
                          <a:effectLst/>
                          <a:latin typeface="PT Astra Serif" panose="020A0603040505020204" pitchFamily="18" charset="-52"/>
                          <a:cs typeface="Times New Roman" panose="02020603050405020304" pitchFamily="18" charset="0"/>
                          <a:hlinkClick r:id="rId2"/>
                        </a:rPr>
                        <a:t>@</a:t>
                      </a:r>
                      <a:r>
                        <a:rPr lang="en-US" sz="1800" u="sng" kern="1200" dirty="0" err="1">
                          <a:effectLst/>
                          <a:latin typeface="PT Astra Serif" panose="020A0603040505020204" pitchFamily="18" charset="-52"/>
                          <a:cs typeface="Times New Roman" panose="02020603050405020304" pitchFamily="18" charset="0"/>
                          <a:hlinkClick r:id="rId2"/>
                        </a:rPr>
                        <a:t>tularegion</a:t>
                      </a:r>
                      <a:r>
                        <a:rPr lang="ru-RU" sz="1800" u="sng" kern="1200" dirty="0">
                          <a:effectLst/>
                          <a:latin typeface="PT Astra Serif" panose="020A0603040505020204" pitchFamily="18" charset="-52"/>
                          <a:cs typeface="Times New Roman" panose="02020603050405020304" pitchFamily="18" charset="0"/>
                          <a:hlinkClick r:id="rId2"/>
                        </a:rPr>
                        <a:t>.</a:t>
                      </a:r>
                      <a:r>
                        <a:rPr lang="en-US" sz="1800" u="sng" kern="1200" dirty="0" err="1">
                          <a:effectLst/>
                          <a:latin typeface="PT Astra Serif" panose="020A0603040505020204" pitchFamily="18" charset="-52"/>
                          <a:cs typeface="Times New Roman" panose="02020603050405020304" pitchFamily="18" charset="0"/>
                          <a:hlinkClick r:id="rId2"/>
                        </a:rPr>
                        <a:t>ru</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3"/>
                  </a:ext>
                </a:extLst>
              </a:tr>
              <a:tr h="0">
                <a:tc>
                  <a:txBody>
                    <a:bodyPr/>
                    <a:lstStyle/>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Режим работы</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gn="just">
                        <a:lnSpc>
                          <a:spcPct val="107000"/>
                        </a:lnSpc>
                        <a:spcAft>
                          <a:spcPts val="0"/>
                        </a:spcAft>
                      </a:pPr>
                      <a:r>
                        <a:rPr lang="ru-RU" sz="1800" kern="1200" dirty="0" smtClean="0">
                          <a:effectLst/>
                          <a:latin typeface="PT Astra Serif" panose="020A0603040505020204" pitchFamily="18" charset="-52"/>
                          <a:cs typeface="Times New Roman" panose="02020603050405020304" pitchFamily="18" charset="0"/>
                        </a:rPr>
                        <a:t>пн. </a:t>
                      </a:r>
                      <a:r>
                        <a:rPr lang="ru-RU" sz="1800" kern="1200" dirty="0">
                          <a:effectLst/>
                          <a:latin typeface="PT Astra Serif" panose="020A0603040505020204" pitchFamily="18" charset="-52"/>
                          <a:cs typeface="Times New Roman" panose="02020603050405020304" pitchFamily="18" charset="0"/>
                        </a:rPr>
                        <a:t>- чт. с 9-00 часов до 18-00 часов</a:t>
                      </a:r>
                      <a:endParaRPr lang="ru-RU" sz="1100" dirty="0">
                        <a:effectLst/>
                        <a:latin typeface="PT Astra Serif" panose="020A0603040505020204" pitchFamily="18" charset="-52"/>
                        <a:cs typeface="Times New Roman" panose="02020603050405020304" pitchFamily="18" charset="0"/>
                      </a:endParaRPr>
                    </a:p>
                    <a:p>
                      <a:pPr algn="just">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пт. с 9-00 часов до 17-00 часов</a:t>
                      </a:r>
                      <a:endParaRPr lang="ru-RU" sz="1100" dirty="0">
                        <a:effectLst/>
                        <a:latin typeface="PT Astra Serif" panose="020A0603040505020204" pitchFamily="18" charset="-52"/>
                        <a:cs typeface="Times New Roman" panose="02020603050405020304" pitchFamily="18" charset="0"/>
                      </a:endParaRPr>
                    </a:p>
                    <a:p>
                      <a:pPr>
                        <a:lnSpc>
                          <a:spcPct val="107000"/>
                        </a:lnSpc>
                        <a:spcAft>
                          <a:spcPts val="0"/>
                        </a:spcAft>
                      </a:pPr>
                      <a:r>
                        <a:rPr lang="ru-RU" sz="1800" kern="1200" dirty="0">
                          <a:effectLst/>
                          <a:latin typeface="PT Astra Serif" panose="020A0603040505020204" pitchFamily="18" charset="-52"/>
                          <a:cs typeface="Times New Roman" panose="02020603050405020304" pitchFamily="18" charset="0"/>
                        </a:rPr>
                        <a:t>Выходные дни </a:t>
                      </a:r>
                      <a:r>
                        <a:rPr lang="ru-RU" sz="1800" kern="1200" dirty="0" smtClean="0">
                          <a:effectLst/>
                          <a:latin typeface="PT Astra Serif" panose="020A0603040505020204" pitchFamily="18" charset="-52"/>
                          <a:cs typeface="Times New Roman" panose="02020603050405020304" pitchFamily="18" charset="0"/>
                        </a:rPr>
                        <a:t>– суббота</a:t>
                      </a:r>
                      <a:r>
                        <a:rPr lang="ru-RU" sz="1800" kern="1200" dirty="0">
                          <a:effectLst/>
                          <a:latin typeface="PT Astra Serif" panose="020A0603040505020204" pitchFamily="18" charset="-52"/>
                          <a:cs typeface="Times New Roman" panose="02020603050405020304" pitchFamily="18" charset="0"/>
                        </a:rPr>
                        <a:t>, воскресенье</a:t>
                      </a:r>
                      <a:endParaRPr lang="ru-RU" sz="11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xmlns="" val="10004"/>
                  </a:ext>
                </a:extLst>
              </a:tr>
              <a:tr h="0">
                <a:tc>
                  <a:txBody>
                    <a:bodyPr/>
                    <a:lstStyle/>
                    <a:p>
                      <a:pPr>
                        <a:lnSpc>
                          <a:spcPct val="107000"/>
                        </a:lnSpc>
                        <a:spcAft>
                          <a:spcPts val="0"/>
                        </a:spcAft>
                      </a:pPr>
                      <a:r>
                        <a:rPr lang="ru-RU" sz="1800" dirty="0" smtClean="0">
                          <a:effectLst/>
                          <a:latin typeface="PT Astra Serif" panose="020A0603040505020204" pitchFamily="18" charset="-52"/>
                          <a:ea typeface="Calibri" panose="020F0502020204030204" pitchFamily="34" charset="0"/>
                          <a:cs typeface="Times New Roman" panose="02020603050405020304" pitchFamily="18" charset="0"/>
                        </a:rPr>
                        <a:t>Личный прием граждан</a:t>
                      </a:r>
                      <a:endParaRPr lang="ru-RU" sz="1800" dirty="0">
                        <a:effectLst/>
                        <a:latin typeface="PT Astra Serif" panose="020A0603040505020204" pitchFamily="18" charset="-52"/>
                        <a:ea typeface="Calibri" panose="020F0502020204030204" pitchFamily="34" charset="0"/>
                        <a:cs typeface="Times New Roman" panose="02020603050405020304" pitchFamily="18" charset="0"/>
                      </a:endParaRPr>
                    </a:p>
                  </a:txBody>
                  <a:tcPr marL="68580" marR="68580" marT="9525" marB="0"/>
                </a:tc>
                <a:tc>
                  <a:txBody>
                    <a:bodyPr/>
                    <a:lstStyle/>
                    <a:p>
                      <a:pPr>
                        <a:lnSpc>
                          <a:spcPct val="107000"/>
                        </a:lnSpc>
                        <a:spcAft>
                          <a:spcPts val="0"/>
                        </a:spcAft>
                      </a:pPr>
                      <a:r>
                        <a:rPr lang="ru-RU" sz="1800" dirty="0" smtClean="0">
                          <a:effectLst/>
                          <a:latin typeface="PT Astra Serif" panose="020A0603040505020204" pitchFamily="18" charset="-52"/>
                          <a:ea typeface="Calibri" panose="020F0502020204030204" pitchFamily="34" charset="0"/>
                          <a:cs typeface="Times New Roman" panose="02020603050405020304" pitchFamily="18" charset="0"/>
                        </a:rPr>
                        <a:t>Каждый третий</a:t>
                      </a:r>
                      <a:r>
                        <a:rPr lang="ru-RU" sz="1800" baseline="0" dirty="0" smtClean="0">
                          <a:effectLst/>
                          <a:latin typeface="PT Astra Serif" panose="020A0603040505020204" pitchFamily="18" charset="-52"/>
                          <a:ea typeface="Calibri" panose="020F0502020204030204" pitchFamily="34" charset="0"/>
                          <a:cs typeface="Times New Roman" panose="02020603050405020304" pitchFamily="18" charset="0"/>
                        </a:rPr>
                        <a:t> четверг месяца</a:t>
                      </a:r>
                    </a:p>
                    <a:p>
                      <a:pPr>
                        <a:lnSpc>
                          <a:spcPct val="107000"/>
                        </a:lnSpc>
                        <a:spcAft>
                          <a:spcPts val="0"/>
                        </a:spcAft>
                      </a:pPr>
                      <a:r>
                        <a:rPr lang="ru-RU" sz="1800" dirty="0" smtClean="0">
                          <a:effectLst/>
                          <a:latin typeface="PT Astra Serif" panose="020A0603040505020204" pitchFamily="18" charset="-52"/>
                          <a:ea typeface="Calibri" panose="020F0502020204030204" pitchFamily="34" charset="0"/>
                          <a:cs typeface="Times New Roman" panose="02020603050405020304" pitchFamily="18" charset="0"/>
                        </a:rPr>
                        <a:t>с 15-00 часов до 17-00 часов</a:t>
                      </a:r>
                    </a:p>
                  </a:txBody>
                  <a:tcPr marL="68580" marR="68580" marT="9525" marB="0"/>
                </a:tc>
                <a:extLst>
                  <a:ext uri="{0D108BD9-81ED-4DB2-BD59-A6C34878D82A}">
                    <a16:rowId xmlns:a16="http://schemas.microsoft.com/office/drawing/2014/main" xmlns="" val="10005"/>
                  </a:ext>
                </a:extLst>
              </a:tr>
            </a:tbl>
          </a:graphicData>
        </a:graphic>
      </p:graphicFrame>
      <p:sp>
        <p:nvSpPr>
          <p:cNvPr id="5" name="Прямоугольник 4"/>
          <p:cNvSpPr/>
          <p:nvPr/>
        </p:nvSpPr>
        <p:spPr>
          <a:xfrm>
            <a:off x="3085063" y="285709"/>
            <a:ext cx="7437120" cy="461665"/>
          </a:xfrm>
          <a:prstGeom prst="rect">
            <a:avLst/>
          </a:prstGeom>
        </p:spPr>
        <p:txBody>
          <a:bodyPr wrap="square">
            <a:spAutoFit/>
          </a:bodyPr>
          <a:lstStyle/>
          <a:p>
            <a:pPr algn="ctr"/>
            <a:r>
              <a:rPr lang="ru-RU" sz="2400" b="1" i="1" dirty="0">
                <a:latin typeface="PT Astra Serif" panose="020A0603040505020204" pitchFamily="18" charset="-52"/>
                <a:cs typeface="Times New Roman" panose="02020603050405020304" pitchFamily="18" charset="0"/>
              </a:rPr>
              <a:t>Контактная информация</a:t>
            </a:r>
          </a:p>
        </p:txBody>
      </p:sp>
      <p:sp>
        <p:nvSpPr>
          <p:cNvPr id="6" name="Прямоугольник 5"/>
          <p:cNvSpPr/>
          <p:nvPr/>
        </p:nvSpPr>
        <p:spPr>
          <a:xfrm>
            <a:off x="4081767" y="1245048"/>
            <a:ext cx="5793189" cy="388696"/>
          </a:xfrm>
          <a:prstGeom prst="rect">
            <a:avLst/>
          </a:prstGeom>
        </p:spPr>
        <p:txBody>
          <a:bodyPr wrap="none">
            <a:spAutoFit/>
          </a:bodyPr>
          <a:lstStyle/>
          <a:p>
            <a:pPr>
              <a:lnSpc>
                <a:spcPct val="107000"/>
              </a:lnSpc>
              <a:spcAft>
                <a:spcPts val="800"/>
              </a:spcAft>
            </a:pPr>
            <a:r>
              <a:rPr lang="ru-RU" b="1" dirty="0">
                <a:solidFill>
                  <a:srgbClr val="000000"/>
                </a:solidFill>
                <a:latin typeface="PT Astra Serif" panose="020A0603040505020204" pitchFamily="18" charset="-52"/>
                <a:ea typeface="Calibri" panose="020F0502020204030204" pitchFamily="34" charset="0"/>
                <a:cs typeface="Times New Roman" panose="02020603050405020304" pitchFamily="18" charset="0"/>
              </a:rPr>
              <a:t>Финансовое управление администрации города Тулы</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591" y="809461"/>
            <a:ext cx="1801368" cy="2121408"/>
          </a:xfrm>
          <a:prstGeom prst="rect">
            <a:avLst/>
          </a:prstGeom>
        </p:spPr>
      </p:pic>
      <p:sp>
        <p:nvSpPr>
          <p:cNvPr id="7" name="Номер слайда 6"/>
          <p:cNvSpPr>
            <a:spLocks noGrp="1"/>
          </p:cNvSpPr>
          <p:nvPr>
            <p:ph type="sldNum" sz="quarter" idx="12"/>
          </p:nvPr>
        </p:nvSpPr>
        <p:spPr>
          <a:xfrm>
            <a:off x="8610600" y="6356352"/>
            <a:ext cx="3499022" cy="365125"/>
          </a:xfrm>
        </p:spPr>
        <p:txBody>
          <a:bodyPr/>
          <a:lstStyle/>
          <a:p>
            <a:fld id="{4083984F-F6FD-4D94-ACA5-CE09A62595C0}" type="slidenum">
              <a:rPr lang="ru-RU" smtClean="0"/>
              <a:t>2</a:t>
            </a:fld>
            <a:endParaRPr lang="ru-RU" dirty="0"/>
          </a:p>
        </p:txBody>
      </p:sp>
    </p:spTree>
    <p:extLst>
      <p:ext uri="{BB962C8B-B14F-4D97-AF65-F5344CB8AC3E}">
        <p14:creationId xmlns:p14="http://schemas.microsoft.com/office/powerpoint/2010/main" val="2105546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Диаграмма 16"/>
          <p:cNvGraphicFramePr/>
          <p:nvPr>
            <p:extLst>
              <p:ext uri="{D42A27DB-BD31-4B8C-83A1-F6EECF244321}">
                <p14:modId xmlns:p14="http://schemas.microsoft.com/office/powerpoint/2010/main" val="3896737239"/>
              </p:ext>
            </p:extLst>
          </p:nvPr>
        </p:nvGraphicFramePr>
        <p:xfrm>
          <a:off x="451821" y="1521256"/>
          <a:ext cx="11327803" cy="4933331"/>
        </p:xfrm>
        <a:graphic>
          <a:graphicData uri="http://schemas.openxmlformats.org/drawingml/2006/chart">
            <c:chart xmlns:c="http://schemas.openxmlformats.org/drawingml/2006/chart" xmlns:r="http://schemas.openxmlformats.org/officeDocument/2006/relationships" r:id="rId2"/>
          </a:graphicData>
        </a:graphic>
      </p:graphicFrame>
      <p:pic>
        <p:nvPicPr>
          <p:cNvPr id="7" name="Рисунок 6"/>
          <p:cNvPicPr>
            <a:picLocks noChangeAspect="1"/>
          </p:cNvPicPr>
          <p:nvPr/>
        </p:nvPicPr>
        <p:blipFill>
          <a:blip r:embed="rId3"/>
          <a:stretch>
            <a:fillRect/>
          </a:stretch>
        </p:blipFill>
        <p:spPr>
          <a:xfrm>
            <a:off x="0" y="14877"/>
            <a:ext cx="12192000" cy="1039372"/>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201784" y="148122"/>
            <a:ext cx="10798628" cy="369332"/>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a:t>
            </a:r>
            <a:r>
              <a:rPr lang="ru-RU" b="1" dirty="0" smtClean="0">
                <a:latin typeface="PT Astra Serif" panose="020A0603040505020204" pitchFamily="18" charset="-52"/>
                <a:cs typeface="Times New Roman" panose="02020603050405020304" pitchFamily="18" charset="0"/>
              </a:rPr>
              <a:t>Тула за 2024 год</a:t>
            </a:r>
            <a:endParaRPr lang="ru-RU" b="1" dirty="0">
              <a:latin typeface="PT Astra Serif" panose="020A0603040505020204" pitchFamily="18" charset="-52"/>
              <a:cs typeface="Times New Roman" panose="02020603050405020304" pitchFamily="18" charset="0"/>
            </a:endParaRPr>
          </a:p>
        </p:txBody>
      </p:sp>
      <p:sp>
        <p:nvSpPr>
          <p:cNvPr id="2" name="Прямоугольник 1"/>
          <p:cNvSpPr/>
          <p:nvPr/>
        </p:nvSpPr>
        <p:spPr>
          <a:xfrm>
            <a:off x="2951430" y="416519"/>
            <a:ext cx="7030748" cy="369332"/>
          </a:xfrm>
          <a:prstGeom prst="rect">
            <a:avLst/>
          </a:prstGeom>
        </p:spPr>
        <p:txBody>
          <a:bodyPr wrap="square">
            <a:spAutoFit/>
          </a:bodyPr>
          <a:lstStyle/>
          <a:p>
            <a:pPr algn="ctr"/>
            <a:r>
              <a:rPr lang="ru-RU" dirty="0" smtClean="0">
                <a:ln w="0"/>
                <a:latin typeface="PT Astra Serif" panose="020A0603040505020204" pitchFamily="18" charset="-52"/>
                <a:cs typeface="Times New Roman" panose="02020603050405020304" pitchFamily="18" charset="0"/>
              </a:rPr>
              <a:t>(решение </a:t>
            </a:r>
            <a:r>
              <a:rPr lang="ru-RU" dirty="0">
                <a:ln w="0"/>
                <a:latin typeface="PT Astra Serif" panose="020A0603040505020204" pitchFamily="18" charset="-52"/>
                <a:cs typeface="Times New Roman" panose="02020603050405020304" pitchFamily="18" charset="0"/>
              </a:rPr>
              <a:t>Тульской городской </a:t>
            </a:r>
            <a:r>
              <a:rPr lang="ru-RU" dirty="0" smtClean="0">
                <a:ln w="0"/>
                <a:latin typeface="PT Astra Serif" panose="020A0603040505020204" pitchFamily="18" charset="-52"/>
                <a:cs typeface="Times New Roman" panose="02020603050405020304" pitchFamily="18" charset="0"/>
              </a:rPr>
              <a:t>Думы №9/191 от 28.05.2025)</a:t>
            </a:r>
            <a:endParaRPr lang="ru-RU" dirty="0">
              <a:ln w="0"/>
              <a:solidFill>
                <a:srgbClr val="FF0000"/>
              </a:solidFill>
              <a:latin typeface="PT Astra Serif" panose="020A0603040505020204" pitchFamily="18" charset="-52"/>
              <a:cs typeface="Times New Roman" panose="02020603050405020304" pitchFamily="18" charset="0"/>
            </a:endParaRPr>
          </a:p>
        </p:txBody>
      </p:sp>
      <p:sp>
        <p:nvSpPr>
          <p:cNvPr id="4" name="Номер слайда 3"/>
          <p:cNvSpPr>
            <a:spLocks noGrp="1"/>
          </p:cNvSpPr>
          <p:nvPr>
            <p:ph type="sldNum" sz="quarter" idx="12"/>
          </p:nvPr>
        </p:nvSpPr>
        <p:spPr>
          <a:xfrm>
            <a:off x="8610600" y="6356352"/>
            <a:ext cx="3389812" cy="365125"/>
          </a:xfrm>
        </p:spPr>
        <p:txBody>
          <a:bodyPr/>
          <a:lstStyle/>
          <a:p>
            <a:fld id="{4083984F-F6FD-4D94-ACA5-CE09A62595C0}" type="slidenum">
              <a:rPr lang="ru-RU" smtClean="0"/>
              <a:t>20</a:t>
            </a:fld>
            <a:endParaRPr lang="ru-RU" dirty="0"/>
          </a:p>
        </p:txBody>
      </p:sp>
    </p:spTree>
    <p:extLst>
      <p:ext uri="{BB962C8B-B14F-4D97-AF65-F5344CB8AC3E}">
        <p14:creationId xmlns:p14="http://schemas.microsoft.com/office/powerpoint/2010/main" val="963420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3603641442"/>
              </p:ext>
            </p:extLst>
          </p:nvPr>
        </p:nvGraphicFramePr>
        <p:xfrm>
          <a:off x="150517" y="-12846"/>
          <a:ext cx="4475272" cy="5093940"/>
        </p:xfrm>
        <a:graphic>
          <a:graphicData uri="http://schemas.openxmlformats.org/drawingml/2006/chart">
            <c:chart xmlns:c="http://schemas.openxmlformats.org/drawingml/2006/chart" xmlns:r="http://schemas.openxmlformats.org/officeDocument/2006/relationships" r:id="rId4"/>
          </a:graphicData>
        </a:graphic>
      </p:graphicFrame>
      <p:sp>
        <p:nvSpPr>
          <p:cNvPr id="26627" name="TextBox 5"/>
          <p:cNvSpPr txBox="1">
            <a:spLocks noChangeArrowheads="1"/>
          </p:cNvSpPr>
          <p:nvPr/>
        </p:nvSpPr>
        <p:spPr bwMode="auto">
          <a:xfrm>
            <a:off x="0" y="737240"/>
            <a:ext cx="890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PT Astra Serif" panose="020A0603040505020204" pitchFamily="18" charset="-52"/>
                <a:cs typeface="Times New Roman" panose="02020603050405020304" pitchFamily="18" charset="0"/>
              </a:rPr>
              <a:t>млн. руб</a:t>
            </a:r>
            <a:r>
              <a:rPr lang="ru-RU" altLang="ru-RU" sz="1400" dirty="0">
                <a:latin typeface="PT Astra Serif" panose="020A0603040505020204" pitchFamily="18" charset="-52"/>
              </a:rPr>
              <a:t>.</a:t>
            </a:r>
          </a:p>
        </p:txBody>
      </p:sp>
      <p:sp>
        <p:nvSpPr>
          <p:cNvPr id="13" name="Овал 12"/>
          <p:cNvSpPr/>
          <p:nvPr/>
        </p:nvSpPr>
        <p:spPr>
          <a:xfrm>
            <a:off x="2606985" y="1688072"/>
            <a:ext cx="1221201" cy="80871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PT Astra Serif" panose="020A0603040505020204" pitchFamily="18" charset="-52"/>
                <a:cs typeface="Times New Roman" panose="02020603050405020304" pitchFamily="18" charset="0"/>
              </a:rPr>
              <a:t>18 892,6</a:t>
            </a:r>
            <a:endParaRPr lang="ru-RU" sz="1400" b="1" dirty="0">
              <a:solidFill>
                <a:schemeClr val="tx1"/>
              </a:solidFill>
              <a:latin typeface="PT Astra Serif" panose="020A0603040505020204" pitchFamily="18" charset="-52"/>
              <a:cs typeface="Times New Roman" panose="02020603050405020304" pitchFamily="18" charset="0"/>
            </a:endParaRPr>
          </a:p>
        </p:txBody>
      </p:sp>
      <p:sp>
        <p:nvSpPr>
          <p:cNvPr id="14" name="Прямоугольник 13"/>
          <p:cNvSpPr/>
          <p:nvPr/>
        </p:nvSpPr>
        <p:spPr>
          <a:xfrm>
            <a:off x="10123494" y="0"/>
            <a:ext cx="539552" cy="161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a:t>
            </a:r>
            <a:r>
              <a:rPr lang="en-US" sz="800" dirty="0">
                <a:solidFill>
                  <a:schemeClr val="tx1"/>
                </a:solidFill>
                <a:latin typeface="PT Astra Serif" panose="020A0603040505020204" pitchFamily="18" charset="-52"/>
                <a:cs typeface="Times New Roman" panose="02020603050405020304" pitchFamily="18" charset="0"/>
              </a:rPr>
              <a:t>9</a:t>
            </a:r>
            <a:endParaRPr lang="ru-RU" sz="800" dirty="0">
              <a:solidFill>
                <a:schemeClr val="tx1"/>
              </a:solidFill>
              <a:latin typeface="PT Astra Serif" panose="020A0603040505020204" pitchFamily="18" charset="-52"/>
              <a:cs typeface="Times New Roman" panose="02020603050405020304" pitchFamily="18" charset="0"/>
            </a:endParaRPr>
          </a:p>
        </p:txBody>
      </p:sp>
      <p:sp>
        <p:nvSpPr>
          <p:cNvPr id="15" name="Скругленный прямоугольник 14"/>
          <p:cNvSpPr/>
          <p:nvPr/>
        </p:nvSpPr>
        <p:spPr>
          <a:xfrm>
            <a:off x="4249573" y="766429"/>
            <a:ext cx="7761195" cy="5955048"/>
          </a:xfrm>
          <a:prstGeom prst="roundRect">
            <a:avLst/>
          </a:prstGeom>
          <a:solidFill>
            <a:schemeClr val="accent1">
              <a:lumMod val="40000"/>
              <a:lumOff val="60000"/>
            </a:schemeClr>
          </a:solidFill>
          <a:ln>
            <a:noFill/>
          </a:ln>
          <a:effectLst>
            <a:outerShdw blurRad="149987" dist="250190" dir="8460000" algn="ctr">
              <a:schemeClr val="bg1">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chemeClr val="tx1"/>
                </a:solidFill>
                <a:latin typeface="PT Astra Serif" panose="020A0603040505020204" pitchFamily="18" charset="-52"/>
                <a:cs typeface="Times New Roman" panose="02020603050405020304" pitchFamily="18" charset="0"/>
              </a:rPr>
              <a:t> </a:t>
            </a:r>
            <a:r>
              <a:rPr lang="ru-RU" sz="1400" dirty="0" smtClean="0">
                <a:solidFill>
                  <a:schemeClr val="tx1"/>
                </a:solidFill>
                <a:latin typeface="PT Astra Serif" panose="020A0603040505020204" pitchFamily="18" charset="-52"/>
                <a:cs typeface="Times New Roman" panose="02020603050405020304" pitchFamily="18" charset="0"/>
              </a:rPr>
              <a:t>           </a:t>
            </a:r>
            <a:r>
              <a:rPr lang="ru-RU" sz="1400" dirty="0" smtClean="0">
                <a:solidFill>
                  <a:schemeClr val="tx1"/>
                </a:solidFill>
                <a:latin typeface="PT Astra Serif" panose="020A0603040505020204" pitchFamily="18" charset="-52"/>
                <a:ea typeface="PT Astra Serif" panose="020A0603040505020204" pitchFamily="18" charset="-52"/>
              </a:rPr>
              <a:t>В </a:t>
            </a:r>
            <a:r>
              <a:rPr lang="ru-RU" sz="1400" dirty="0">
                <a:solidFill>
                  <a:schemeClr val="tx1"/>
                </a:solidFill>
                <a:latin typeface="PT Astra Serif" panose="020A0603040505020204" pitchFamily="18" charset="-52"/>
                <a:ea typeface="PT Astra Serif" panose="020A0603040505020204" pitchFamily="18" charset="-52"/>
              </a:rPr>
              <a:t>отчетном периоде приоритетным для муниципального образования город Тула являлось сохранение целевых показателей средней заработной платы отдельных категорий работников, установленных Указами Президента Российской Федерации. С 1 октября </a:t>
            </a:r>
            <a:r>
              <a:rPr lang="ru-RU" sz="1400" dirty="0" smtClean="0">
                <a:solidFill>
                  <a:schemeClr val="tx1"/>
                </a:solidFill>
                <a:latin typeface="PT Astra Serif" panose="020A0603040505020204" pitchFamily="18" charset="-52"/>
                <a:ea typeface="PT Astra Serif" panose="020A0603040505020204" pitchFamily="18" charset="-52"/>
              </a:rPr>
              <a:t>2024 </a:t>
            </a:r>
            <a:r>
              <a:rPr lang="ru-RU" sz="1400" dirty="0">
                <a:solidFill>
                  <a:schemeClr val="tx1"/>
                </a:solidFill>
                <a:latin typeface="PT Astra Serif" panose="020A0603040505020204" pitchFamily="18" charset="-52"/>
                <a:ea typeface="PT Astra Serif" panose="020A0603040505020204" pitchFamily="18" charset="-52"/>
              </a:rPr>
              <a:t>года произведена индексация должностных окладов (окладов, ставок) работников муниципальных учреждений муниципального образования город Тула на </a:t>
            </a:r>
            <a:r>
              <a:rPr lang="ru-RU" sz="1400" dirty="0" smtClean="0">
                <a:solidFill>
                  <a:schemeClr val="tx1"/>
                </a:solidFill>
                <a:latin typeface="PT Astra Serif" panose="020A0603040505020204" pitchFamily="18" charset="-52"/>
                <a:ea typeface="PT Astra Serif" panose="020A0603040505020204" pitchFamily="18" charset="-52"/>
              </a:rPr>
              <a:t>4,0 </a:t>
            </a:r>
            <a:r>
              <a:rPr lang="ru-RU" sz="1400" dirty="0">
                <a:solidFill>
                  <a:schemeClr val="tx1"/>
                </a:solidFill>
                <a:latin typeface="PT Astra Serif" panose="020A0603040505020204" pitchFamily="18" charset="-52"/>
                <a:ea typeface="PT Astra Serif" panose="020A0603040505020204" pitchFamily="18" charset="-52"/>
              </a:rPr>
              <a:t>процента. На эти цели направлено </a:t>
            </a:r>
            <a:r>
              <a:rPr lang="ru-RU" sz="1400" dirty="0" smtClean="0">
                <a:solidFill>
                  <a:schemeClr val="tx1"/>
                </a:solidFill>
                <a:latin typeface="PT Astra Serif" panose="020A0603040505020204" pitchFamily="18" charset="-52"/>
                <a:ea typeface="PT Astra Serif" panose="020A0603040505020204" pitchFamily="18" charset="-52"/>
              </a:rPr>
              <a:t>48,6 млн</a:t>
            </a:r>
            <a:r>
              <a:rPr lang="ru-RU" sz="1400" dirty="0">
                <a:solidFill>
                  <a:schemeClr val="tx1"/>
                </a:solidFill>
                <a:latin typeface="PT Astra Serif" panose="020A0603040505020204" pitchFamily="18" charset="-52"/>
                <a:ea typeface="PT Astra Serif" panose="020A0603040505020204" pitchFamily="18" charset="-52"/>
              </a:rPr>
              <a:t>. руб. Выплаты заработной платы в бюджетной сфере осуществлялись в полном объеме в установленные сроки.</a:t>
            </a:r>
          </a:p>
          <a:p>
            <a:pPr lvl="0"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организацию горячего питания в общеобразовательных учреждениях расходы составили </a:t>
            </a:r>
            <a:r>
              <a:rPr lang="ru-RU" sz="1400" dirty="0" smtClean="0">
                <a:solidFill>
                  <a:schemeClr val="tx1"/>
                </a:solidFill>
                <a:latin typeface="PT Astra Serif" panose="020A0603040505020204" pitchFamily="18" charset="-52"/>
                <a:ea typeface="PT Astra Serif" panose="020A0603040505020204" pitchFamily="18" charset="-52"/>
              </a:rPr>
              <a:t>530,4 млн</a:t>
            </a:r>
            <a:r>
              <a:rPr lang="ru-RU" sz="1400" dirty="0">
                <a:solidFill>
                  <a:schemeClr val="tx1"/>
                </a:solidFill>
                <a:latin typeface="PT Astra Serif" panose="020A0603040505020204" pitchFamily="18" charset="-52"/>
                <a:ea typeface="PT Astra Serif" panose="020A0603040505020204" pitchFamily="18" charset="-52"/>
              </a:rPr>
              <a:t>. руб.</a:t>
            </a:r>
          </a:p>
          <a:p>
            <a:pPr algn="just"/>
            <a:r>
              <a:rPr lang="ru-RU" sz="1400" dirty="0" smtClean="0">
                <a:solidFill>
                  <a:schemeClr val="tx1"/>
                </a:solidFill>
                <a:latin typeface="PT Astra Serif" panose="020A0603040505020204" pitchFamily="18" charset="-52"/>
                <a:ea typeface="PT Astra Serif" panose="020A0603040505020204" pitchFamily="18" charset="-52"/>
              </a:rPr>
              <a:t>            Расходы </a:t>
            </a:r>
            <a:r>
              <a:rPr lang="ru-RU" sz="1400" dirty="0">
                <a:solidFill>
                  <a:schemeClr val="tx1"/>
                </a:solidFill>
                <a:latin typeface="PT Astra Serif" panose="020A0603040505020204" pitchFamily="18" charset="-52"/>
                <a:ea typeface="PT Astra Serif" panose="020A0603040505020204" pitchFamily="18" charset="-52"/>
              </a:rPr>
              <a:t>на развитие и укрепление материально-технической базы учреждений социальной сферы составили </a:t>
            </a:r>
            <a:r>
              <a:rPr lang="ru-RU" sz="1400" dirty="0" smtClean="0">
                <a:solidFill>
                  <a:schemeClr val="tx1"/>
                </a:solidFill>
                <a:latin typeface="PT Astra Serif" panose="020A0603040505020204" pitchFamily="18" charset="-52"/>
                <a:ea typeface="PT Astra Serif" panose="020A0603040505020204" pitchFamily="18" charset="-52"/>
              </a:rPr>
              <a:t>1 236,3 млн</a:t>
            </a:r>
            <a:r>
              <a:rPr lang="ru-RU" sz="1400" dirty="0">
                <a:solidFill>
                  <a:schemeClr val="tx1"/>
                </a:solidFill>
                <a:latin typeface="PT Astra Serif" panose="020A0603040505020204" pitchFamily="18" charset="-52"/>
                <a:ea typeface="PT Astra Serif" panose="020A0603040505020204" pitchFamily="18" charset="-52"/>
              </a:rPr>
              <a:t>. руб.</a:t>
            </a:r>
          </a:p>
          <a:p>
            <a:pPr lvl="0"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строительство и капитальный ремонт объектов социально-культурной сферы направлено </a:t>
            </a:r>
            <a:r>
              <a:rPr lang="ru-RU" sz="1400" dirty="0" smtClean="0">
                <a:solidFill>
                  <a:schemeClr val="tx1"/>
                </a:solidFill>
                <a:latin typeface="PT Astra Serif" panose="020A0603040505020204" pitchFamily="18" charset="-52"/>
                <a:ea typeface="PT Astra Serif" panose="020A0603040505020204" pitchFamily="18" charset="-52"/>
              </a:rPr>
              <a:t>2 194,7 </a:t>
            </a:r>
            <a:r>
              <a:rPr lang="ru-RU" sz="1400" dirty="0">
                <a:solidFill>
                  <a:schemeClr val="tx1"/>
                </a:solidFill>
                <a:latin typeface="PT Astra Serif" panose="020A0603040505020204" pitchFamily="18" charset="-52"/>
                <a:ea typeface="PT Astra Serif" panose="020A0603040505020204" pitchFamily="18" charset="-52"/>
              </a:rPr>
              <a:t>млн. руб. (</a:t>
            </a:r>
            <a:r>
              <a:rPr lang="ru-RU" sz="1400" i="1" dirty="0">
                <a:solidFill>
                  <a:schemeClr val="tx1"/>
                </a:solidFill>
                <a:latin typeface="PT Astra Serif" panose="020A0603040505020204" pitchFamily="18" charset="-52"/>
                <a:ea typeface="PT Astra Serif" panose="020A0603040505020204" pitchFamily="18" charset="-52"/>
              </a:rPr>
              <a:t>детские сады, школы,  спортивные объекты). </a:t>
            </a:r>
            <a:endParaRPr lang="ru-RU" sz="1400" dirty="0">
              <a:solidFill>
                <a:schemeClr val="tx1"/>
              </a:solidFill>
              <a:latin typeface="PT Astra Serif" panose="020A0603040505020204" pitchFamily="18" charset="-52"/>
              <a:ea typeface="PT Astra Serif" panose="020A0603040505020204" pitchFamily="18" charset="-52"/>
            </a:endParaRPr>
          </a:p>
          <a:p>
            <a:pPr lvl="0" algn="just"/>
            <a:r>
              <a:rPr lang="ru-RU" sz="1400" dirty="0" smtClean="0">
                <a:solidFill>
                  <a:schemeClr val="tx1"/>
                </a:solidFill>
                <a:latin typeface="PT Astra Serif" panose="020A0603040505020204" pitchFamily="18" charset="-52"/>
                <a:ea typeface="PT Astra Serif" panose="020A0603040505020204" pitchFamily="18" charset="-52"/>
              </a:rPr>
              <a:t>            В </a:t>
            </a:r>
            <a:r>
              <a:rPr lang="ru-RU" sz="1400" dirty="0">
                <a:solidFill>
                  <a:schemeClr val="tx1"/>
                </a:solidFill>
                <a:latin typeface="PT Astra Serif" panose="020A0603040505020204" pitchFamily="18" charset="-52"/>
                <a:ea typeface="PT Astra Serif" panose="020A0603040505020204" pitchFamily="18" charset="-52"/>
              </a:rPr>
              <a:t>рамках реализации проекта «Народный бюджет» на ремонт </a:t>
            </a:r>
            <a:r>
              <a:rPr lang="ru-RU" sz="1400" dirty="0" smtClean="0">
                <a:solidFill>
                  <a:schemeClr val="tx1"/>
                </a:solidFill>
                <a:latin typeface="PT Astra Serif" panose="020A0603040505020204" pitchFamily="18" charset="-52"/>
                <a:ea typeface="PT Astra Serif" panose="020A0603040505020204" pitchFamily="18" charset="-52"/>
              </a:rPr>
              <a:t>16-ти </a:t>
            </a:r>
            <a:r>
              <a:rPr lang="ru-RU" sz="1400" dirty="0">
                <a:solidFill>
                  <a:schemeClr val="tx1"/>
                </a:solidFill>
                <a:latin typeface="PT Astra Serif" panose="020A0603040505020204" pitchFamily="18" charset="-52"/>
                <a:ea typeface="PT Astra Serif" panose="020A0603040505020204" pitchFamily="18" charset="-52"/>
              </a:rPr>
              <a:t>объектов социальной сферы направлено </a:t>
            </a:r>
            <a:r>
              <a:rPr lang="ru-RU" sz="1400" dirty="0" smtClean="0">
                <a:solidFill>
                  <a:schemeClr val="tx1"/>
                </a:solidFill>
                <a:latin typeface="PT Astra Serif" panose="020A0603040505020204" pitchFamily="18" charset="-52"/>
                <a:ea typeface="PT Astra Serif" panose="020A0603040505020204" pitchFamily="18" charset="-52"/>
              </a:rPr>
              <a:t>49,7 </a:t>
            </a:r>
            <a:r>
              <a:rPr lang="ru-RU" sz="1400" dirty="0">
                <a:solidFill>
                  <a:schemeClr val="tx1"/>
                </a:solidFill>
                <a:latin typeface="PT Astra Serif" panose="020A0603040505020204" pitchFamily="18" charset="-52"/>
                <a:ea typeface="PT Astra Serif" panose="020A0603040505020204" pitchFamily="18" charset="-52"/>
              </a:rPr>
              <a:t>млн. руб.</a:t>
            </a:r>
          </a:p>
          <a:p>
            <a:pPr algn="just"/>
            <a:r>
              <a:rPr lang="ru-RU" sz="1400" dirty="0" smtClean="0">
                <a:solidFill>
                  <a:schemeClr val="tx1"/>
                </a:solidFill>
                <a:latin typeface="PT Astra Serif" panose="020A0603040505020204" pitchFamily="18" charset="-52"/>
                <a:ea typeface="PT Astra Serif" panose="020A0603040505020204" pitchFamily="18" charset="-52"/>
              </a:rPr>
              <a:t>            На </a:t>
            </a:r>
            <a:r>
              <a:rPr lang="ru-RU" sz="1400" dirty="0">
                <a:solidFill>
                  <a:schemeClr val="tx1"/>
                </a:solidFill>
                <a:latin typeface="PT Astra Serif" panose="020A0603040505020204" pitchFamily="18" charset="-52"/>
                <a:ea typeface="PT Astra Serif" panose="020A0603040505020204" pitchFamily="18" charset="-52"/>
              </a:rPr>
              <a:t>социальные выплаты, предоставленные населению из бюджета в </a:t>
            </a:r>
            <a:r>
              <a:rPr lang="ru-RU" sz="1400" dirty="0" smtClean="0">
                <a:solidFill>
                  <a:schemeClr val="tx1"/>
                </a:solidFill>
                <a:latin typeface="PT Astra Serif" panose="020A0603040505020204" pitchFamily="18" charset="-52"/>
                <a:ea typeface="PT Astra Serif" panose="020A0603040505020204" pitchFamily="18" charset="-52"/>
              </a:rPr>
              <a:t>2024 </a:t>
            </a:r>
            <a:r>
              <a:rPr lang="ru-RU" sz="1400" dirty="0">
                <a:solidFill>
                  <a:schemeClr val="tx1"/>
                </a:solidFill>
                <a:latin typeface="PT Astra Serif" panose="020A0603040505020204" pitchFamily="18" charset="-52"/>
                <a:ea typeface="PT Astra Serif" panose="020A0603040505020204" pitchFamily="18" charset="-52"/>
              </a:rPr>
              <a:t>году:</a:t>
            </a:r>
          </a:p>
          <a:p>
            <a:r>
              <a:rPr lang="ru-RU" sz="1400" dirty="0">
                <a:solidFill>
                  <a:schemeClr val="tx1"/>
                </a:solidFill>
                <a:latin typeface="PT Astra Serif" panose="020A0603040505020204" pitchFamily="18" charset="-52"/>
                <a:ea typeface="PT Astra Serif" panose="020A0603040505020204" pitchFamily="18" charset="-52"/>
              </a:rPr>
              <a:t>   - </a:t>
            </a:r>
            <a:r>
              <a:rPr lang="ru-RU" sz="1400" dirty="0" smtClean="0">
                <a:solidFill>
                  <a:schemeClr val="tx1"/>
                </a:solidFill>
                <a:latin typeface="PT Astra Serif" panose="020A0603040505020204" pitchFamily="18" charset="-52"/>
                <a:ea typeface="PT Astra Serif" panose="020A0603040505020204" pitchFamily="18" charset="-52"/>
              </a:rPr>
              <a:t>47 молодых семей улучшили </a:t>
            </a:r>
            <a:r>
              <a:rPr lang="ru-RU" sz="1400" dirty="0">
                <a:solidFill>
                  <a:schemeClr val="tx1"/>
                </a:solidFill>
                <a:latin typeface="PT Astra Serif" panose="020A0603040505020204" pitchFamily="18" charset="-52"/>
                <a:ea typeface="PT Astra Serif" panose="020A0603040505020204" pitchFamily="18" charset="-52"/>
              </a:rPr>
              <a:t>свои жилищные условия (направлено </a:t>
            </a:r>
            <a:r>
              <a:rPr lang="ru-RU" sz="1400" dirty="0" smtClean="0">
                <a:solidFill>
                  <a:schemeClr val="tx1"/>
                </a:solidFill>
                <a:latin typeface="PT Astra Serif" panose="020A0603040505020204" pitchFamily="18" charset="-52"/>
                <a:ea typeface="PT Astra Serif" panose="020A0603040505020204" pitchFamily="18" charset="-52"/>
              </a:rPr>
              <a:t>85,7 </a:t>
            </a:r>
            <a:r>
              <a:rPr lang="ru-RU" sz="1400" dirty="0">
                <a:solidFill>
                  <a:schemeClr val="tx1"/>
                </a:solidFill>
                <a:latin typeface="PT Astra Serif" panose="020A0603040505020204" pitchFamily="18" charset="-52"/>
                <a:ea typeface="PT Astra Serif" panose="020A0603040505020204" pitchFamily="18" charset="-52"/>
              </a:rPr>
              <a:t>млн</a:t>
            </a:r>
            <a:r>
              <a:rPr lang="ru-RU" sz="1400" dirty="0" smtClean="0">
                <a:solidFill>
                  <a:schemeClr val="tx1"/>
                </a:solidFill>
                <a:latin typeface="PT Astra Serif" panose="020A0603040505020204" pitchFamily="18" charset="-52"/>
                <a:ea typeface="PT Astra Serif" panose="020A0603040505020204" pitchFamily="18" charset="-52"/>
              </a:rPr>
              <a:t>. руб</a:t>
            </a:r>
            <a:r>
              <a:rPr lang="ru-RU" sz="1400" dirty="0">
                <a:solidFill>
                  <a:schemeClr val="tx1"/>
                </a:solidFill>
                <a:latin typeface="PT Astra Serif" panose="020A0603040505020204" pitchFamily="18" charset="-52"/>
                <a:ea typeface="PT Astra Serif" panose="020A0603040505020204" pitchFamily="18" charset="-52"/>
              </a:rPr>
              <a:t>.); </a:t>
            </a:r>
          </a:p>
          <a:p>
            <a:r>
              <a:rPr lang="ru-RU" sz="1400" dirty="0">
                <a:solidFill>
                  <a:schemeClr val="tx1"/>
                </a:solidFill>
                <a:latin typeface="PT Astra Serif" panose="020A0603040505020204" pitchFamily="18" charset="-52"/>
                <a:ea typeface="PT Astra Serif" panose="020A0603040505020204" pitchFamily="18" charset="-52"/>
              </a:rPr>
              <a:t>   - 1 </a:t>
            </a:r>
            <a:r>
              <a:rPr lang="ru-RU" sz="1400" dirty="0" smtClean="0">
                <a:solidFill>
                  <a:schemeClr val="tx1"/>
                </a:solidFill>
                <a:latin typeface="PT Astra Serif" panose="020A0603040505020204" pitchFamily="18" charset="-52"/>
                <a:ea typeface="PT Astra Serif" panose="020A0603040505020204" pitchFamily="18" charset="-52"/>
              </a:rPr>
              <a:t>129 </a:t>
            </a:r>
            <a:r>
              <a:rPr lang="ru-RU" sz="1400" dirty="0">
                <a:solidFill>
                  <a:schemeClr val="tx1"/>
                </a:solidFill>
                <a:latin typeface="PT Astra Serif" panose="020A0603040505020204" pitchFamily="18" charset="-52"/>
                <a:ea typeface="PT Astra Serif" panose="020A0603040505020204" pitchFamily="18" charset="-52"/>
              </a:rPr>
              <a:t>единовременных выплат при рождении ребёнка (направлено </a:t>
            </a:r>
            <a:r>
              <a:rPr lang="ru-RU" sz="1400" dirty="0" smtClean="0">
                <a:solidFill>
                  <a:schemeClr val="tx1"/>
                </a:solidFill>
                <a:latin typeface="PT Astra Serif" panose="020A0603040505020204" pitchFamily="18" charset="-52"/>
                <a:ea typeface="PT Astra Serif" panose="020A0603040505020204" pitchFamily="18" charset="-52"/>
              </a:rPr>
              <a:t>12,8 </a:t>
            </a:r>
            <a:r>
              <a:rPr lang="ru-RU" sz="1400" dirty="0">
                <a:solidFill>
                  <a:schemeClr val="tx1"/>
                </a:solidFill>
                <a:latin typeface="PT Astra Serif" panose="020A0603040505020204" pitchFamily="18" charset="-52"/>
                <a:ea typeface="PT Astra Serif" panose="020A0603040505020204" pitchFamily="18" charset="-52"/>
              </a:rPr>
              <a:t>млн</a:t>
            </a:r>
            <a:r>
              <a:rPr lang="ru-RU" sz="1400" dirty="0" smtClean="0">
                <a:solidFill>
                  <a:schemeClr val="tx1"/>
                </a:solidFill>
                <a:latin typeface="PT Astra Serif" panose="020A0603040505020204" pitchFamily="18" charset="-52"/>
                <a:ea typeface="PT Astra Serif" panose="020A0603040505020204" pitchFamily="18" charset="-52"/>
              </a:rPr>
              <a:t>. руб</a:t>
            </a:r>
            <a:r>
              <a:rPr lang="ru-RU" sz="1400" dirty="0">
                <a:solidFill>
                  <a:schemeClr val="tx1"/>
                </a:solidFill>
                <a:latin typeface="PT Astra Serif" panose="020A0603040505020204" pitchFamily="18" charset="-52"/>
                <a:ea typeface="PT Astra Serif" panose="020A0603040505020204" pitchFamily="18" charset="-52"/>
              </a:rPr>
              <a:t>.);</a:t>
            </a:r>
          </a:p>
          <a:p>
            <a:r>
              <a:rPr lang="ru-RU" sz="1400" dirty="0">
                <a:solidFill>
                  <a:schemeClr val="tx1"/>
                </a:solidFill>
                <a:latin typeface="PT Astra Serif" panose="020A0603040505020204" pitchFamily="18" charset="-52"/>
                <a:ea typeface="PT Astra Serif" panose="020A0603040505020204" pitchFamily="18" charset="-52"/>
              </a:rPr>
              <a:t>   - </a:t>
            </a:r>
            <a:r>
              <a:rPr lang="ru-RU" sz="1400" dirty="0" smtClean="0">
                <a:solidFill>
                  <a:schemeClr val="tx1"/>
                </a:solidFill>
                <a:latin typeface="PT Astra Serif" panose="020A0603040505020204" pitchFamily="18" charset="-52"/>
                <a:ea typeface="PT Astra Serif" panose="020A0603040505020204" pitchFamily="18" charset="-52"/>
              </a:rPr>
              <a:t>2 </a:t>
            </a:r>
            <a:r>
              <a:rPr lang="ru-RU" sz="1400" dirty="0">
                <a:solidFill>
                  <a:schemeClr val="tx1"/>
                </a:solidFill>
                <a:latin typeface="PT Astra Serif" panose="020A0603040505020204" pitchFamily="18" charset="-52"/>
                <a:ea typeface="PT Astra Serif" panose="020A0603040505020204" pitchFamily="18" charset="-52"/>
              </a:rPr>
              <a:t>инвалида, улучшили свои жилищные условия (направлено </a:t>
            </a:r>
            <a:r>
              <a:rPr lang="ru-RU" sz="1400" dirty="0" smtClean="0">
                <a:solidFill>
                  <a:schemeClr val="tx1"/>
                </a:solidFill>
                <a:latin typeface="PT Astra Serif" panose="020A0603040505020204" pitchFamily="18" charset="-52"/>
                <a:ea typeface="PT Astra Serif" panose="020A0603040505020204" pitchFamily="18" charset="-52"/>
              </a:rPr>
              <a:t>7,5 </a:t>
            </a:r>
            <a:r>
              <a:rPr lang="ru-RU" sz="1400" dirty="0">
                <a:solidFill>
                  <a:schemeClr val="tx1"/>
                </a:solidFill>
                <a:latin typeface="PT Astra Serif" panose="020A0603040505020204" pitchFamily="18" charset="-52"/>
                <a:ea typeface="PT Astra Serif" panose="020A0603040505020204" pitchFamily="18" charset="-52"/>
              </a:rPr>
              <a:t>млн. руб.);</a:t>
            </a:r>
          </a:p>
          <a:p>
            <a:r>
              <a:rPr lang="ru-RU" sz="1400" dirty="0">
                <a:solidFill>
                  <a:schemeClr val="tx1"/>
                </a:solidFill>
                <a:latin typeface="PT Astra Serif" panose="020A0603040505020204" pitchFamily="18" charset="-52"/>
                <a:ea typeface="PT Astra Serif" panose="020A0603040505020204" pitchFamily="18" charset="-52"/>
              </a:rPr>
              <a:t>   - осуществлены доплаты к пенсиям муниципальным служащим, выплаты лицам, награжденным Почетными знаками.</a:t>
            </a:r>
            <a:r>
              <a:rPr lang="ru-RU" sz="1400" dirty="0" smtClean="0">
                <a:solidFill>
                  <a:schemeClr val="tx1"/>
                </a:solidFill>
                <a:latin typeface="PT Astra Serif" panose="020A0603040505020204" pitchFamily="18" charset="-52"/>
                <a:ea typeface="PT Astra Serif" panose="020A0603040505020204" pitchFamily="18" charset="-52"/>
                <a:cs typeface="Times New Roman" panose="02020603050405020304" pitchFamily="18" charset="0"/>
              </a:rPr>
              <a:t> </a:t>
            </a:r>
            <a:endParaRPr lang="ru-RU" sz="1400" dirty="0">
              <a:solidFill>
                <a:schemeClr val="tx1"/>
              </a:solidFill>
              <a:latin typeface="PT Astra Serif" panose="020A0603040505020204" pitchFamily="18" charset="-52"/>
              <a:ea typeface="PT Astra Serif" panose="020A0603040505020204" pitchFamily="18" charset="-52"/>
              <a:cs typeface="Times New Roman" panose="02020603050405020304" pitchFamily="18" charset="0"/>
            </a:endParaRPr>
          </a:p>
        </p:txBody>
      </p:sp>
      <p:pic>
        <p:nvPicPr>
          <p:cNvPr id="16" name="Рисунок 15"/>
          <p:cNvPicPr>
            <a:picLocks noChangeAspect="1"/>
          </p:cNvPicPr>
          <p:nvPr/>
        </p:nvPicPr>
        <p:blipFill>
          <a:blip r:embed="rId5"/>
          <a:stretch>
            <a:fillRect/>
          </a:stretch>
        </p:blipFill>
        <p:spPr>
          <a:xfrm>
            <a:off x="0" y="14878"/>
            <a:ext cx="12192000" cy="698942"/>
          </a:xfrm>
          <a:prstGeom prst="rect">
            <a:avLst/>
          </a:prstGeom>
          <a:ln>
            <a:solidFill>
              <a:srgbClr val="00B050"/>
            </a:solidFill>
          </a:ln>
          <a:effectLst>
            <a:glow rad="12700">
              <a:schemeClr val="accent1">
                <a:alpha val="40000"/>
              </a:schemeClr>
            </a:glow>
          </a:effectLst>
        </p:spPr>
      </p:pic>
      <p:sp>
        <p:nvSpPr>
          <p:cNvPr id="8" name="Прямоугольник 7"/>
          <p:cNvSpPr/>
          <p:nvPr/>
        </p:nvSpPr>
        <p:spPr>
          <a:xfrm>
            <a:off x="1474574" y="67488"/>
            <a:ext cx="10536194" cy="646331"/>
          </a:xfrm>
          <a:prstGeom prst="rect">
            <a:avLst/>
          </a:prstGeom>
        </p:spPr>
        <p:txBody>
          <a:bodyPr wrap="square">
            <a:spAutoFit/>
          </a:bodyPr>
          <a:lstStyle/>
          <a:p>
            <a:pPr algn="ctr">
              <a:defRPr/>
            </a:pPr>
            <a:r>
              <a:rPr lang="ru-RU" alt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PT Astra Serif" panose="020A0603040505020204" pitchFamily="18" charset="-52"/>
                <a:cs typeface="Times New Roman" panose="02020603050405020304" pitchFamily="18" charset="0"/>
              </a:rPr>
              <a:t>на социально-культурную сферу в </a:t>
            </a:r>
            <a:r>
              <a:rPr lang="en-US" altLang="ru-RU" b="1" dirty="0" smtClean="0">
                <a:latin typeface="PT Astra Serif" panose="020A0603040505020204" pitchFamily="18" charset="-52"/>
                <a:cs typeface="Times New Roman" panose="02020603050405020304" pitchFamily="18" charset="0"/>
              </a:rPr>
              <a:t>20</a:t>
            </a:r>
            <a:r>
              <a:rPr lang="ru-RU" altLang="ru-RU" b="1" dirty="0" smtClean="0">
                <a:latin typeface="PT Astra Serif" panose="020A0603040505020204" pitchFamily="18" charset="-52"/>
                <a:cs typeface="Times New Roman" panose="02020603050405020304" pitchFamily="18" charset="0"/>
              </a:rPr>
              <a:t>24 </a:t>
            </a:r>
            <a:r>
              <a:rPr lang="ru-RU" altLang="ru-RU" b="1" dirty="0">
                <a:latin typeface="PT Astra Serif" panose="020A0603040505020204" pitchFamily="18" charset="-52"/>
                <a:cs typeface="Times New Roman" panose="02020603050405020304" pitchFamily="18" charset="0"/>
              </a:rPr>
              <a:t>году</a:t>
            </a:r>
          </a:p>
        </p:txBody>
      </p:sp>
      <p:pic>
        <p:nvPicPr>
          <p:cNvPr id="3" name="Рисунок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16" y="3345628"/>
            <a:ext cx="4055633" cy="3512372"/>
          </a:xfrm>
          <a:prstGeom prst="rect">
            <a:avLst/>
          </a:prstGeom>
        </p:spPr>
      </p:pic>
      <p:sp>
        <p:nvSpPr>
          <p:cNvPr id="5" name="Номер слайда 4"/>
          <p:cNvSpPr>
            <a:spLocks noGrp="1"/>
          </p:cNvSpPr>
          <p:nvPr>
            <p:ph type="sldNum" sz="quarter" idx="12"/>
          </p:nvPr>
        </p:nvSpPr>
        <p:spPr>
          <a:xfrm>
            <a:off x="8610600" y="6356352"/>
            <a:ext cx="3443592" cy="365125"/>
          </a:xfrm>
        </p:spPr>
        <p:txBody>
          <a:bodyPr/>
          <a:lstStyle/>
          <a:p>
            <a:fld id="{4083984F-F6FD-4D94-ACA5-CE09A62595C0}" type="slidenum">
              <a:rPr lang="ru-RU" smtClean="0"/>
              <a:t>21</a:t>
            </a:fld>
            <a:endParaRPr lang="ru-RU" dirty="0"/>
          </a:p>
        </p:txBody>
      </p:sp>
    </p:spTree>
    <p:custDataLst>
      <p:tags r:id="rId1"/>
    </p:custDataLst>
    <p:extLst>
      <p:ext uri="{BB962C8B-B14F-4D97-AF65-F5344CB8AC3E}">
        <p14:creationId xmlns:p14="http://schemas.microsoft.com/office/powerpoint/2010/main" val="2093042862"/>
      </p:ext>
    </p:extLst>
  </p:cSld>
  <p:clrMapOvr>
    <a:masterClrMapping/>
  </p:clrMapOvr>
  <p:transition advTm="1603"/>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extBox 5"/>
          <p:cNvSpPr txBox="1">
            <a:spLocks noChangeArrowheads="1"/>
          </p:cNvSpPr>
          <p:nvPr/>
        </p:nvSpPr>
        <p:spPr bwMode="auto">
          <a:xfrm>
            <a:off x="11112479" y="713820"/>
            <a:ext cx="890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PT Astra Serif" panose="020A0603040505020204" pitchFamily="18" charset="-52"/>
                <a:cs typeface="Times New Roman" panose="02020603050405020304" pitchFamily="18" charset="0"/>
              </a:rPr>
              <a:t>млн. руб.</a:t>
            </a:r>
          </a:p>
        </p:txBody>
      </p:sp>
      <p:sp>
        <p:nvSpPr>
          <p:cNvPr id="3" name="Скругленный прямоугольник 2"/>
          <p:cNvSpPr/>
          <p:nvPr/>
        </p:nvSpPr>
        <p:spPr>
          <a:xfrm>
            <a:off x="59075" y="1506115"/>
            <a:ext cx="3707904" cy="607465"/>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a:t>
            </a:r>
          </a:p>
        </p:txBody>
      </p:sp>
      <p:sp>
        <p:nvSpPr>
          <p:cNvPr id="5" name="Скругленный прямоугольник 4"/>
          <p:cNvSpPr/>
          <p:nvPr/>
        </p:nvSpPr>
        <p:spPr>
          <a:xfrm>
            <a:off x="59075" y="2802009"/>
            <a:ext cx="3707904" cy="621836"/>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«Повышение качества жилищного фонда и создание комфортных условий для проживания населения муниципального образования город Тула»</a:t>
            </a:r>
          </a:p>
        </p:txBody>
      </p:sp>
      <p:sp>
        <p:nvSpPr>
          <p:cNvPr id="12" name="Прямоугольник 11"/>
          <p:cNvSpPr/>
          <p:nvPr/>
        </p:nvSpPr>
        <p:spPr>
          <a:xfrm>
            <a:off x="0" y="855419"/>
            <a:ext cx="3851920" cy="523220"/>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Расходы на ЖКХ в </a:t>
            </a:r>
            <a:r>
              <a:rPr lang="ru-RU" sz="1400" dirty="0" smtClean="0">
                <a:latin typeface="PT Astra Serif" panose="020A0603040505020204" pitchFamily="18" charset="-52"/>
                <a:cs typeface="Times New Roman" panose="02020603050405020304" pitchFamily="18" charset="0"/>
              </a:rPr>
              <a:t>2024 </a:t>
            </a:r>
            <a:r>
              <a:rPr lang="ru-RU" sz="1400" dirty="0">
                <a:latin typeface="PT Astra Serif" panose="020A0603040505020204" pitchFamily="18" charset="-52"/>
                <a:cs typeface="Times New Roman" panose="02020603050405020304" pitchFamily="18" charset="0"/>
              </a:rPr>
              <a:t>году осуществлялись в рамках следующих муниципальных программ</a:t>
            </a:r>
          </a:p>
        </p:txBody>
      </p:sp>
      <p:sp>
        <p:nvSpPr>
          <p:cNvPr id="9" name="Скругленный прямоугольник 8"/>
          <p:cNvSpPr/>
          <p:nvPr/>
        </p:nvSpPr>
        <p:spPr>
          <a:xfrm>
            <a:off x="72008" y="2258214"/>
            <a:ext cx="3707904" cy="443703"/>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«Реализация проекта «Народный бюджет» в муниципальном образовании город Тула»</a:t>
            </a:r>
          </a:p>
        </p:txBody>
      </p:sp>
      <p:sp>
        <p:nvSpPr>
          <p:cNvPr id="10" name="Скругленный прямоугольник 9"/>
          <p:cNvSpPr/>
          <p:nvPr/>
        </p:nvSpPr>
        <p:spPr>
          <a:xfrm>
            <a:off x="62001" y="3528713"/>
            <a:ext cx="3704978" cy="543545"/>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smtClean="0">
                <a:solidFill>
                  <a:schemeClr val="tx1"/>
                </a:solidFill>
                <a:latin typeface="PT Astra Serif" panose="020A0603040505020204" pitchFamily="18" charset="-52"/>
                <a:cs typeface="Times New Roman" panose="02020603050405020304" pitchFamily="18" charset="0"/>
              </a:rPr>
              <a:t>«Развитие </a:t>
            </a:r>
            <a:r>
              <a:rPr lang="ru-RU" sz="1200" dirty="0">
                <a:solidFill>
                  <a:schemeClr val="tx1"/>
                </a:solidFill>
                <a:latin typeface="PT Astra Serif" panose="020A0603040505020204" pitchFamily="18" charset="-52"/>
                <a:cs typeface="Times New Roman" panose="02020603050405020304" pitchFamily="18" charset="0"/>
              </a:rPr>
              <a:t>градостроительной деятельности на территории муниципального образования город Тула»</a:t>
            </a:r>
          </a:p>
        </p:txBody>
      </p:sp>
      <p:sp>
        <p:nvSpPr>
          <p:cNvPr id="11" name="Скругленный прямоугольник 10"/>
          <p:cNvSpPr/>
          <p:nvPr/>
        </p:nvSpPr>
        <p:spPr>
          <a:xfrm>
            <a:off x="72008" y="4764336"/>
            <a:ext cx="3707904" cy="444113"/>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«Комплексное </a:t>
            </a:r>
            <a:r>
              <a:rPr lang="ru-RU" sz="1200" dirty="0" smtClean="0">
                <a:solidFill>
                  <a:schemeClr val="tx1"/>
                </a:solidFill>
                <a:latin typeface="PT Astra Serif" panose="020A0603040505020204" pitchFamily="18" charset="-52"/>
                <a:cs typeface="Times New Roman" panose="02020603050405020304" pitchFamily="18" charset="0"/>
              </a:rPr>
              <a:t>благоустройство </a:t>
            </a:r>
            <a:r>
              <a:rPr lang="ru-RU" sz="1200" dirty="0">
                <a:solidFill>
                  <a:schemeClr val="tx1"/>
                </a:solidFill>
                <a:latin typeface="PT Astra Serif" panose="020A0603040505020204" pitchFamily="18" charset="-52"/>
                <a:cs typeface="Times New Roman" panose="02020603050405020304" pitchFamily="18" charset="0"/>
              </a:rPr>
              <a:t>муниципального образования город Тула»</a:t>
            </a:r>
          </a:p>
        </p:txBody>
      </p:sp>
      <p:graphicFrame>
        <p:nvGraphicFramePr>
          <p:cNvPr id="13" name="Object 3"/>
          <p:cNvGraphicFramePr>
            <a:graphicFrameLocks noChangeAspect="1"/>
          </p:cNvGraphicFramePr>
          <p:nvPr>
            <p:extLst>
              <p:ext uri="{D42A27DB-BD31-4B8C-83A1-F6EECF244321}">
                <p14:modId xmlns:p14="http://schemas.microsoft.com/office/powerpoint/2010/main" val="3057426109"/>
              </p:ext>
            </p:extLst>
          </p:nvPr>
        </p:nvGraphicFramePr>
        <p:xfrm>
          <a:off x="3239213" y="775345"/>
          <a:ext cx="8485974" cy="3689721"/>
        </p:xfrm>
        <a:graphic>
          <a:graphicData uri="http://schemas.openxmlformats.org/drawingml/2006/chart">
            <c:chart xmlns:c="http://schemas.openxmlformats.org/drawingml/2006/chart" xmlns:r="http://schemas.openxmlformats.org/officeDocument/2006/relationships" r:id="rId4"/>
          </a:graphicData>
        </a:graphic>
      </p:graphicFrame>
      <p:sp>
        <p:nvSpPr>
          <p:cNvPr id="15" name="Скругленный прямоугольник 14"/>
          <p:cNvSpPr/>
          <p:nvPr/>
        </p:nvSpPr>
        <p:spPr>
          <a:xfrm>
            <a:off x="72008" y="5350524"/>
            <a:ext cx="3707904" cy="744382"/>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«Благоустройство территории, поддержание жизнедеятельности и удовлетворение потребностей жителей территориальных округов муниципального образования город Тула»</a:t>
            </a:r>
          </a:p>
        </p:txBody>
      </p:sp>
      <p:sp>
        <p:nvSpPr>
          <p:cNvPr id="16" name="Овал 15"/>
          <p:cNvSpPr/>
          <p:nvPr/>
        </p:nvSpPr>
        <p:spPr>
          <a:xfrm>
            <a:off x="4966013" y="1846385"/>
            <a:ext cx="1129987" cy="911579"/>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PT Astra Serif" panose="020A0603040505020204" pitchFamily="18" charset="-52"/>
                <a:cs typeface="Times New Roman" panose="02020603050405020304" pitchFamily="18" charset="0"/>
              </a:rPr>
              <a:t>6170,5</a:t>
            </a:r>
            <a:endParaRPr lang="ru-RU" sz="1200" b="1" dirty="0">
              <a:solidFill>
                <a:schemeClr val="tx1"/>
              </a:solidFill>
              <a:latin typeface="PT Astra Serif" panose="020A0603040505020204" pitchFamily="18" charset="-52"/>
              <a:cs typeface="Times New Roman" panose="02020603050405020304" pitchFamily="18" charset="0"/>
            </a:endParaRPr>
          </a:p>
        </p:txBody>
      </p:sp>
      <p:sp>
        <p:nvSpPr>
          <p:cNvPr id="17" name="Скругленный прямоугольник 16"/>
          <p:cNvSpPr/>
          <p:nvPr/>
        </p:nvSpPr>
        <p:spPr>
          <a:xfrm>
            <a:off x="72008" y="6236981"/>
            <a:ext cx="3707904" cy="467060"/>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«Формирование современной городской </a:t>
            </a:r>
            <a:r>
              <a:rPr lang="ru-RU" sz="1200" dirty="0" smtClean="0">
                <a:solidFill>
                  <a:schemeClr val="tx1"/>
                </a:solidFill>
                <a:latin typeface="PT Astra Serif" panose="020A0603040505020204" pitchFamily="18" charset="-52"/>
                <a:cs typeface="Times New Roman" panose="02020603050405020304" pitchFamily="18" charset="0"/>
              </a:rPr>
              <a:t>среды»</a:t>
            </a:r>
            <a:endParaRPr lang="ru-RU" sz="1200" dirty="0">
              <a:solidFill>
                <a:schemeClr val="tx1"/>
              </a:solidFill>
              <a:latin typeface="PT Astra Serif" panose="020A0603040505020204" pitchFamily="18" charset="-52"/>
              <a:cs typeface="Times New Roman" panose="02020603050405020304" pitchFamily="18" charset="0"/>
            </a:endParaRPr>
          </a:p>
        </p:txBody>
      </p:sp>
      <p:sp>
        <p:nvSpPr>
          <p:cNvPr id="19" name="Прямоугольник 18"/>
          <p:cNvSpPr/>
          <p:nvPr/>
        </p:nvSpPr>
        <p:spPr>
          <a:xfrm>
            <a:off x="10066815" y="-1726"/>
            <a:ext cx="599822" cy="1987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a:solidFill>
                  <a:schemeClr val="tx1"/>
                </a:solidFill>
                <a:latin typeface="PT Astra Serif" panose="020A0603040505020204" pitchFamily="18" charset="-52"/>
                <a:cs typeface="Times New Roman" panose="02020603050405020304" pitchFamily="18" charset="0"/>
              </a:rPr>
              <a:t>Слайд 1</a:t>
            </a:r>
            <a:r>
              <a:rPr lang="en-US" sz="800" dirty="0">
                <a:solidFill>
                  <a:schemeClr val="tx1"/>
                </a:solidFill>
                <a:latin typeface="PT Astra Serif" panose="020A0603040505020204" pitchFamily="18" charset="-52"/>
                <a:cs typeface="Times New Roman" panose="02020603050405020304" pitchFamily="18" charset="0"/>
              </a:rPr>
              <a:t>0</a:t>
            </a:r>
            <a:endParaRPr lang="ru-RU" sz="800" dirty="0">
              <a:solidFill>
                <a:schemeClr val="tx1"/>
              </a:solidFill>
              <a:latin typeface="PT Astra Serif" panose="020A0603040505020204" pitchFamily="18" charset="-52"/>
              <a:cs typeface="Times New Roman" panose="02020603050405020304" pitchFamily="18" charset="0"/>
            </a:endParaRPr>
          </a:p>
        </p:txBody>
      </p:sp>
      <p:pic>
        <p:nvPicPr>
          <p:cNvPr id="18" name="Рисунок 17"/>
          <p:cNvPicPr>
            <a:picLocks noChangeAspect="1"/>
          </p:cNvPicPr>
          <p:nvPr/>
        </p:nvPicPr>
        <p:blipFill>
          <a:blip r:embed="rId5"/>
          <a:stretch>
            <a:fillRect/>
          </a:stretch>
        </p:blipFill>
        <p:spPr>
          <a:xfrm>
            <a:off x="0" y="14878"/>
            <a:ext cx="12192000" cy="698942"/>
          </a:xfrm>
          <a:prstGeom prst="rect">
            <a:avLst/>
          </a:prstGeom>
          <a:ln>
            <a:solidFill>
              <a:srgbClr val="00B050"/>
            </a:solidFill>
          </a:ln>
          <a:effectLst>
            <a:glow rad="12700">
              <a:schemeClr val="accent1">
                <a:alpha val="40000"/>
              </a:schemeClr>
            </a:glow>
          </a:effectLst>
        </p:spPr>
      </p:pic>
      <p:sp>
        <p:nvSpPr>
          <p:cNvPr id="6" name="Прямоугольник 5"/>
          <p:cNvSpPr/>
          <p:nvPr/>
        </p:nvSpPr>
        <p:spPr>
          <a:xfrm>
            <a:off x="1746422" y="30656"/>
            <a:ext cx="10363199" cy="646331"/>
          </a:xfrm>
          <a:prstGeom prst="rect">
            <a:avLst/>
          </a:prstGeom>
        </p:spPr>
        <p:txBody>
          <a:bodyPr wrap="square">
            <a:spAutoFit/>
          </a:bodyPr>
          <a:lstStyle/>
          <a:p>
            <a:pPr algn="ctr">
              <a:defRPr/>
            </a:pPr>
            <a:r>
              <a:rPr lang="ru-RU" alt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PT Astra Serif" panose="020A0603040505020204" pitchFamily="18" charset="-52"/>
                <a:cs typeface="Times New Roman" panose="02020603050405020304" pitchFamily="18" charset="0"/>
              </a:rPr>
              <a:t>на ЖКХ в </a:t>
            </a:r>
            <a:r>
              <a:rPr lang="en-US" altLang="ru-RU" b="1" dirty="0" smtClean="0">
                <a:latin typeface="PT Astra Serif" panose="020A0603040505020204" pitchFamily="18" charset="-52"/>
                <a:cs typeface="Times New Roman" panose="02020603050405020304" pitchFamily="18" charset="0"/>
              </a:rPr>
              <a:t>20</a:t>
            </a:r>
            <a:r>
              <a:rPr lang="ru-RU" altLang="ru-RU" b="1" dirty="0" smtClean="0">
                <a:latin typeface="PT Astra Serif" panose="020A0603040505020204" pitchFamily="18" charset="-52"/>
                <a:cs typeface="Times New Roman" panose="02020603050405020304" pitchFamily="18" charset="0"/>
              </a:rPr>
              <a:t>24 </a:t>
            </a:r>
            <a:r>
              <a:rPr lang="ru-RU" altLang="ru-RU" b="1" dirty="0">
                <a:latin typeface="PT Astra Serif" panose="020A0603040505020204" pitchFamily="18" charset="-52"/>
                <a:cs typeface="Times New Roman" panose="02020603050405020304" pitchFamily="18" charset="0"/>
              </a:rPr>
              <a:t>году</a:t>
            </a:r>
          </a:p>
        </p:txBody>
      </p:sp>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16304" y="3609475"/>
            <a:ext cx="5486228" cy="2849078"/>
          </a:xfrm>
          <a:prstGeom prst="rect">
            <a:avLst/>
          </a:prstGeom>
        </p:spPr>
      </p:pic>
      <p:sp>
        <p:nvSpPr>
          <p:cNvPr id="20" name="Скругленный прямоугольник 19"/>
          <p:cNvSpPr/>
          <p:nvPr/>
        </p:nvSpPr>
        <p:spPr>
          <a:xfrm>
            <a:off x="72008" y="4203917"/>
            <a:ext cx="3704978" cy="421699"/>
          </a:xfrm>
          <a:prstGeom prst="roundRect">
            <a:avLst/>
          </a:prstGeom>
          <a:solidFill>
            <a:schemeClr val="accent5">
              <a:lumMod val="20000"/>
              <a:lumOff val="80000"/>
            </a:schemeClr>
          </a:solidFill>
          <a:ln w="12700">
            <a:solidFill>
              <a:schemeClr val="tx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«Развитие культуры и туризма»</a:t>
            </a:r>
          </a:p>
        </p:txBody>
      </p:sp>
      <p:sp>
        <p:nvSpPr>
          <p:cNvPr id="4" name="Номер слайда 3"/>
          <p:cNvSpPr>
            <a:spLocks noGrp="1"/>
          </p:cNvSpPr>
          <p:nvPr>
            <p:ph type="sldNum" sz="quarter" idx="12"/>
          </p:nvPr>
        </p:nvSpPr>
        <p:spPr>
          <a:xfrm>
            <a:off x="8610599" y="6356352"/>
            <a:ext cx="3391931" cy="501648"/>
          </a:xfrm>
        </p:spPr>
        <p:txBody>
          <a:bodyPr/>
          <a:lstStyle/>
          <a:p>
            <a:fld id="{4083984F-F6FD-4D94-ACA5-CE09A62595C0}" type="slidenum">
              <a:rPr lang="ru-RU" smtClean="0"/>
              <a:t>22</a:t>
            </a:fld>
            <a:endParaRPr lang="ru-RU" dirty="0"/>
          </a:p>
        </p:txBody>
      </p:sp>
    </p:spTree>
    <p:custDataLst>
      <p:tags r:id="rId1"/>
    </p:custDataLst>
    <p:extLst>
      <p:ext uri="{BB962C8B-B14F-4D97-AF65-F5344CB8AC3E}">
        <p14:creationId xmlns:p14="http://schemas.microsoft.com/office/powerpoint/2010/main" val="1433010939"/>
      </p:ext>
    </p:extLst>
  </p:cSld>
  <p:clrMapOvr>
    <a:masterClrMapping/>
  </p:clrMapOvr>
  <p:transition advTm="1603"/>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graphicFrame>
        <p:nvGraphicFramePr>
          <p:cNvPr id="7" name="Диаграмма 6"/>
          <p:cNvGraphicFramePr/>
          <p:nvPr>
            <p:extLst>
              <p:ext uri="{D42A27DB-BD31-4B8C-83A1-F6EECF244321}">
                <p14:modId xmlns:p14="http://schemas.microsoft.com/office/powerpoint/2010/main" val="2730616769"/>
              </p:ext>
            </p:extLst>
          </p:nvPr>
        </p:nvGraphicFramePr>
        <p:xfrm>
          <a:off x="-1779108" y="881186"/>
          <a:ext cx="9921622" cy="6106806"/>
        </p:xfrm>
        <a:graphic>
          <a:graphicData uri="http://schemas.openxmlformats.org/drawingml/2006/chart">
            <c:chart xmlns:c="http://schemas.openxmlformats.org/drawingml/2006/chart" xmlns:r="http://schemas.openxmlformats.org/officeDocument/2006/relationships" r:id="rId2"/>
          </a:graphicData>
        </a:graphic>
      </p:graphicFrame>
      <p:pic>
        <p:nvPicPr>
          <p:cNvPr id="8" name="Рисунок 7"/>
          <p:cNvPicPr>
            <a:picLocks noChangeAspect="1"/>
          </p:cNvPicPr>
          <p:nvPr/>
        </p:nvPicPr>
        <p:blipFill>
          <a:blip r:embed="rId3"/>
          <a:stretch>
            <a:fillRect/>
          </a:stretch>
        </p:blipFill>
        <p:spPr>
          <a:xfrm>
            <a:off x="0" y="14877"/>
            <a:ext cx="12192000" cy="785349"/>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741479" y="95837"/>
            <a:ext cx="10725665" cy="646331"/>
          </a:xfrm>
          <a:prstGeom prst="rect">
            <a:avLst/>
          </a:prstGeom>
        </p:spPr>
        <p:txBody>
          <a:bodyPr wrap="square">
            <a:spAutoFit/>
          </a:bodyPr>
          <a:lstStyle/>
          <a:p>
            <a:pPr algn="ctr">
              <a:defRPr/>
            </a:pPr>
            <a:r>
              <a:rPr lang="ru-RU" altLang="ru-RU" b="1" dirty="0">
                <a:latin typeface="PT Astra Serif" panose="020A0603040505020204" pitchFamily="18" charset="-52"/>
                <a:cs typeface="Times New Roman" panose="02020603050405020304" pitchFamily="18" charset="0"/>
              </a:rPr>
              <a:t>Структура расходов бюджета муниципального образования город Тула</a:t>
            </a:r>
          </a:p>
          <a:p>
            <a:pPr algn="ctr">
              <a:defRPr/>
            </a:pPr>
            <a:r>
              <a:rPr lang="ru-RU" altLang="ru-RU" b="1" dirty="0">
                <a:latin typeface="PT Astra Serif" panose="020A0603040505020204" pitchFamily="18" charset="-52"/>
                <a:cs typeface="Times New Roman" panose="02020603050405020304" pitchFamily="18" charset="0"/>
              </a:rPr>
              <a:t>по разделу «Национальная экономика» в </a:t>
            </a:r>
            <a:r>
              <a:rPr lang="en-US" altLang="ru-RU" b="1" dirty="0" smtClean="0">
                <a:latin typeface="PT Astra Serif" panose="020A0603040505020204" pitchFamily="18" charset="-52"/>
                <a:cs typeface="Times New Roman" panose="02020603050405020304" pitchFamily="18" charset="0"/>
              </a:rPr>
              <a:t>202</a:t>
            </a:r>
            <a:r>
              <a:rPr lang="ru-RU" altLang="ru-RU" b="1" dirty="0" smtClean="0">
                <a:latin typeface="PT Astra Serif" panose="020A0603040505020204" pitchFamily="18" charset="-52"/>
                <a:cs typeface="Times New Roman" panose="02020603050405020304" pitchFamily="18" charset="0"/>
              </a:rPr>
              <a:t>4 </a:t>
            </a:r>
            <a:r>
              <a:rPr lang="ru-RU" altLang="ru-RU" b="1" dirty="0">
                <a:latin typeface="PT Astra Serif" panose="020A0603040505020204" pitchFamily="18" charset="-52"/>
                <a:cs typeface="Times New Roman" panose="02020603050405020304" pitchFamily="18" charset="0"/>
              </a:rPr>
              <a:t>году</a:t>
            </a:r>
          </a:p>
        </p:txBody>
      </p:sp>
      <p:sp>
        <p:nvSpPr>
          <p:cNvPr id="10" name="Прямоугольник 9"/>
          <p:cNvSpPr/>
          <p:nvPr/>
        </p:nvSpPr>
        <p:spPr>
          <a:xfrm>
            <a:off x="7419703" y="1009098"/>
            <a:ext cx="4772297" cy="738664"/>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Расходы по разделу «Национальная экономика» в </a:t>
            </a:r>
            <a:r>
              <a:rPr lang="ru-RU" sz="1400" dirty="0" smtClean="0">
                <a:latin typeface="PT Astra Serif" panose="020A0603040505020204" pitchFamily="18" charset="-52"/>
                <a:cs typeface="Times New Roman" panose="02020603050405020304" pitchFamily="18" charset="0"/>
              </a:rPr>
              <a:t>20</a:t>
            </a:r>
            <a:r>
              <a:rPr lang="en-US" sz="1400" dirty="0" smtClean="0">
                <a:latin typeface="PT Astra Serif" panose="020A0603040505020204" pitchFamily="18" charset="-52"/>
                <a:cs typeface="Times New Roman" panose="02020603050405020304" pitchFamily="18" charset="0"/>
              </a:rPr>
              <a:t>2</a:t>
            </a:r>
            <a:r>
              <a:rPr lang="ru-RU" sz="1400" dirty="0" smtClean="0">
                <a:latin typeface="PT Astra Serif" panose="020A0603040505020204" pitchFamily="18" charset="-52"/>
                <a:cs typeface="Times New Roman" panose="02020603050405020304" pitchFamily="18" charset="0"/>
              </a:rPr>
              <a:t>4 </a:t>
            </a:r>
            <a:r>
              <a:rPr lang="ru-RU" sz="1400" dirty="0">
                <a:latin typeface="PT Astra Serif" panose="020A0603040505020204" pitchFamily="18" charset="-52"/>
                <a:cs typeface="Times New Roman" panose="02020603050405020304" pitchFamily="18" charset="0"/>
              </a:rPr>
              <a:t>году осуществлялись в рамках следующих муниципальных </a:t>
            </a:r>
            <a:r>
              <a:rPr lang="ru-RU" sz="1400" dirty="0" smtClean="0">
                <a:latin typeface="PT Astra Serif" panose="020A0603040505020204" pitchFamily="18" charset="-52"/>
                <a:cs typeface="Times New Roman" panose="02020603050405020304" pitchFamily="18" charset="0"/>
              </a:rPr>
              <a:t>программ:</a:t>
            </a:r>
            <a:endParaRPr lang="ru-RU" sz="1400" dirty="0">
              <a:latin typeface="PT Astra Serif" panose="020A0603040505020204" pitchFamily="18" charset="-52"/>
              <a:cs typeface="Times New Roman" panose="02020603050405020304" pitchFamily="18" charset="0"/>
            </a:endParaRPr>
          </a:p>
        </p:txBody>
      </p:sp>
      <p:sp>
        <p:nvSpPr>
          <p:cNvPr id="12" name="Скругленный прямоугольник 11"/>
          <p:cNvSpPr/>
          <p:nvPr/>
        </p:nvSpPr>
        <p:spPr>
          <a:xfrm>
            <a:off x="8569275" y="2224573"/>
            <a:ext cx="3565357" cy="827974"/>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«Реализация проекта </a:t>
            </a:r>
            <a:r>
              <a:rPr lang="ru-RU" sz="1200" dirty="0" smtClean="0">
                <a:solidFill>
                  <a:schemeClr val="tx1"/>
                </a:solidFill>
                <a:latin typeface="PT Astra Serif" panose="020A0603040505020204" pitchFamily="18" charset="-52"/>
                <a:cs typeface="Times New Roman" panose="02020603050405020304" pitchFamily="18" charset="0"/>
              </a:rPr>
              <a:t>«Народный бюджет» </a:t>
            </a:r>
            <a:r>
              <a:rPr lang="ru-RU" sz="1200" dirty="0">
                <a:solidFill>
                  <a:schemeClr val="tx1"/>
                </a:solidFill>
                <a:latin typeface="PT Astra Serif" panose="020A0603040505020204" pitchFamily="18" charset="-52"/>
                <a:cs typeface="Times New Roman" panose="02020603050405020304" pitchFamily="18" charset="0"/>
              </a:rPr>
              <a:t>в муниципальном образовании город Тула»</a:t>
            </a:r>
          </a:p>
        </p:txBody>
      </p:sp>
      <p:sp>
        <p:nvSpPr>
          <p:cNvPr id="13" name="Скругленный прямоугольник 12"/>
          <p:cNvSpPr/>
          <p:nvPr/>
        </p:nvSpPr>
        <p:spPr>
          <a:xfrm>
            <a:off x="8592207" y="1735939"/>
            <a:ext cx="3513481" cy="400583"/>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«Развитие образования»</a:t>
            </a:r>
          </a:p>
        </p:txBody>
      </p:sp>
      <p:sp>
        <p:nvSpPr>
          <p:cNvPr id="14" name="Скругленный прямоугольник 13"/>
          <p:cNvSpPr/>
          <p:nvPr/>
        </p:nvSpPr>
        <p:spPr>
          <a:xfrm>
            <a:off x="8587497" y="4105413"/>
            <a:ext cx="3528912" cy="829492"/>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«Развитие транспорта и повышение безопасности дорожного движения в муниципальном образовании город </a:t>
            </a:r>
            <a:r>
              <a:rPr lang="ru-RU" sz="1200" dirty="0" smtClean="0">
                <a:solidFill>
                  <a:schemeClr val="tx1"/>
                </a:solidFill>
                <a:latin typeface="PT Astra Serif" panose="020A0603040505020204" pitchFamily="18" charset="-52"/>
                <a:cs typeface="Times New Roman" panose="02020603050405020304" pitchFamily="18" charset="0"/>
              </a:rPr>
              <a:t>Тула на 2020-2026 годы»</a:t>
            </a:r>
            <a:endParaRPr lang="ru-RU" sz="1200" dirty="0">
              <a:solidFill>
                <a:schemeClr val="tx1"/>
              </a:solidFill>
              <a:latin typeface="PT Astra Serif" panose="020A0603040505020204" pitchFamily="18" charset="-52"/>
              <a:cs typeface="Times New Roman" panose="02020603050405020304" pitchFamily="18" charset="0"/>
            </a:endParaRPr>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0047" y="3494312"/>
            <a:ext cx="3810000" cy="3363688"/>
          </a:xfrm>
          <a:prstGeom prst="rect">
            <a:avLst/>
          </a:prstGeom>
          <a:effectLst>
            <a:softEdge rad="0"/>
          </a:effectLst>
          <a:scene3d>
            <a:camera prst="perspectiveFront"/>
            <a:lightRig rig="threePt" dir="t"/>
          </a:scene3d>
        </p:spPr>
      </p:pic>
      <p:sp>
        <p:nvSpPr>
          <p:cNvPr id="17" name="TextBox 5"/>
          <p:cNvSpPr txBox="1">
            <a:spLocks noChangeArrowheads="1"/>
          </p:cNvSpPr>
          <p:nvPr/>
        </p:nvSpPr>
        <p:spPr bwMode="auto">
          <a:xfrm>
            <a:off x="0" y="750774"/>
            <a:ext cx="8852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ru-RU" altLang="ru-RU" sz="1400" dirty="0">
                <a:latin typeface="PT Astra Serif" panose="020A0603040505020204" pitchFamily="18" charset="-52"/>
                <a:cs typeface="Times New Roman" panose="02020603050405020304" pitchFamily="18" charset="0"/>
              </a:rPr>
              <a:t>млн. руб.</a:t>
            </a:r>
          </a:p>
        </p:txBody>
      </p:sp>
      <p:sp>
        <p:nvSpPr>
          <p:cNvPr id="19" name="Скругленный прямоугольник 18"/>
          <p:cNvSpPr/>
          <p:nvPr/>
        </p:nvSpPr>
        <p:spPr>
          <a:xfrm>
            <a:off x="8569275" y="3140598"/>
            <a:ext cx="3565358" cy="876763"/>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r>
              <a:rPr lang="ru-RU" sz="1200" dirty="0" smtClean="0">
                <a:solidFill>
                  <a:schemeClr val="tx1"/>
                </a:solidFill>
                <a:latin typeface="PT Astra Serif" panose="020A0603040505020204" pitchFamily="18" charset="-52"/>
                <a:cs typeface="Times New Roman" panose="02020603050405020304" pitchFamily="18" charset="0"/>
              </a:rPr>
              <a:t>«Развитие </a:t>
            </a:r>
            <a:r>
              <a:rPr lang="ru-RU" sz="1200" dirty="0">
                <a:solidFill>
                  <a:schemeClr val="tx1"/>
                </a:solidFill>
                <a:latin typeface="PT Astra Serif" panose="020A0603040505020204" pitchFamily="18" charset="-52"/>
                <a:cs typeface="Times New Roman" panose="02020603050405020304" pitchFamily="18" charset="0"/>
              </a:rPr>
              <a:t>градостроительной деятельности на территории муниципального образования город Тула»</a:t>
            </a:r>
          </a:p>
        </p:txBody>
      </p:sp>
      <p:sp>
        <p:nvSpPr>
          <p:cNvPr id="20" name="Овал 19"/>
          <p:cNvSpPr/>
          <p:nvPr/>
        </p:nvSpPr>
        <p:spPr>
          <a:xfrm>
            <a:off x="6027238" y="2003897"/>
            <a:ext cx="1073953" cy="679501"/>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PT Astra Serif" panose="020A0603040505020204" pitchFamily="18" charset="-52"/>
                <a:cs typeface="Times New Roman" panose="02020603050405020304" pitchFamily="18" charset="0"/>
              </a:rPr>
              <a:t>8025,7</a:t>
            </a:r>
            <a:endParaRPr lang="ru-RU" sz="1200" b="1" dirty="0">
              <a:solidFill>
                <a:schemeClr val="tx1"/>
              </a:solidFill>
              <a:latin typeface="PT Astra Serif" panose="020A0603040505020204" pitchFamily="18" charset="-52"/>
              <a:cs typeface="Times New Roman" panose="02020603050405020304" pitchFamily="18" charset="0"/>
            </a:endParaRPr>
          </a:p>
        </p:txBody>
      </p:sp>
      <p:sp>
        <p:nvSpPr>
          <p:cNvPr id="18" name="Скругленный прямоугольник 17"/>
          <p:cNvSpPr/>
          <p:nvPr/>
        </p:nvSpPr>
        <p:spPr>
          <a:xfrm>
            <a:off x="8551052" y="5022955"/>
            <a:ext cx="3565357" cy="727421"/>
          </a:xfrm>
          <a:prstGeom prst="roundRect">
            <a:avLst/>
          </a:prstGeom>
          <a:solidFill>
            <a:schemeClr val="accent5">
              <a:lumMod val="20000"/>
              <a:lumOff val="80000"/>
            </a:schemeClr>
          </a:solidFill>
          <a:ln>
            <a:noFill/>
          </a:ln>
          <a:effectLst>
            <a:outerShdw blurRad="149987" dist="250190" dir="8460000" algn="ctr">
              <a:srgbClr val="000000">
                <a:alpha val="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dirty="0">
                <a:solidFill>
                  <a:schemeClr val="tx1"/>
                </a:solidFill>
                <a:latin typeface="PT Astra Serif" panose="020A0603040505020204" pitchFamily="18" charset="-52"/>
                <a:cs typeface="Times New Roman" panose="02020603050405020304" pitchFamily="18" charset="0"/>
              </a:rPr>
              <a:t>«</a:t>
            </a:r>
            <a:r>
              <a:rPr lang="ru-RU" sz="1200" dirty="0" smtClean="0">
                <a:solidFill>
                  <a:schemeClr val="tx1"/>
                </a:solidFill>
                <a:latin typeface="PT Astra Serif" panose="020A0603040505020204" pitchFamily="18" charset="-52"/>
                <a:cs typeface="Times New Roman" panose="02020603050405020304" pitchFamily="18" charset="0"/>
              </a:rPr>
              <a:t>Развитие и поддержка субъектов малого и среднего предпринимательства муниципального </a:t>
            </a:r>
            <a:r>
              <a:rPr lang="ru-RU" sz="1200" dirty="0">
                <a:solidFill>
                  <a:schemeClr val="tx1"/>
                </a:solidFill>
                <a:latin typeface="PT Astra Serif" panose="020A0603040505020204" pitchFamily="18" charset="-52"/>
                <a:cs typeface="Times New Roman" panose="02020603050405020304" pitchFamily="18" charset="0"/>
              </a:rPr>
              <a:t>образовании город </a:t>
            </a:r>
            <a:r>
              <a:rPr lang="ru-RU" sz="1200" dirty="0" smtClean="0">
                <a:solidFill>
                  <a:schemeClr val="tx1"/>
                </a:solidFill>
                <a:latin typeface="PT Astra Serif" panose="020A0603040505020204" pitchFamily="18" charset="-52"/>
                <a:cs typeface="Times New Roman" panose="02020603050405020304" pitchFamily="18" charset="0"/>
              </a:rPr>
              <a:t>Тула»</a:t>
            </a:r>
            <a:endParaRPr lang="ru-RU" sz="1200" dirty="0">
              <a:solidFill>
                <a:schemeClr val="tx1"/>
              </a:solidFill>
              <a:latin typeface="PT Astra Serif" panose="020A0603040505020204" pitchFamily="18" charset="-52"/>
              <a:cs typeface="Times New Roman" panose="02020603050405020304" pitchFamily="18" charset="0"/>
            </a:endParaRPr>
          </a:p>
        </p:txBody>
      </p:sp>
      <p:sp>
        <p:nvSpPr>
          <p:cNvPr id="3" name="Номер слайда 2"/>
          <p:cNvSpPr>
            <a:spLocks noGrp="1"/>
          </p:cNvSpPr>
          <p:nvPr>
            <p:ph type="sldNum" sz="quarter" idx="12"/>
          </p:nvPr>
        </p:nvSpPr>
        <p:spPr>
          <a:xfrm>
            <a:off x="9293992" y="6327740"/>
            <a:ext cx="2898007" cy="365125"/>
          </a:xfrm>
        </p:spPr>
        <p:txBody>
          <a:bodyPr/>
          <a:lstStyle/>
          <a:p>
            <a:fld id="{4083984F-F6FD-4D94-ACA5-CE09A62595C0}" type="slidenum">
              <a:rPr lang="ru-RU" smtClean="0"/>
              <a:t>23</a:t>
            </a:fld>
            <a:endParaRPr lang="ru-RU" dirty="0"/>
          </a:p>
        </p:txBody>
      </p:sp>
    </p:spTree>
    <p:extLst>
      <p:ext uri="{BB962C8B-B14F-4D97-AF65-F5344CB8AC3E}">
        <p14:creationId xmlns:p14="http://schemas.microsoft.com/office/powerpoint/2010/main" val="234305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732" y="1828618"/>
            <a:ext cx="10878084" cy="797441"/>
          </a:xfrm>
          <a:prstGeom prst="rect">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b="1" i="1" u="sng" dirty="0">
                <a:solidFill>
                  <a:schemeClr val="tx1"/>
                </a:solidFill>
                <a:latin typeface="PT Astra Serif" panose="020A0603040505020204" pitchFamily="18" charset="-52"/>
                <a:cs typeface="Times New Roman" panose="02020603050405020304" pitchFamily="18" charset="0"/>
              </a:rPr>
              <a:t>Муниципальная программа </a:t>
            </a:r>
            <a:r>
              <a:rPr lang="ru-RU" i="1" dirty="0">
                <a:solidFill>
                  <a:schemeClr val="tx1"/>
                </a:solidFill>
                <a:latin typeface="PT Astra Serif" panose="020A0603040505020204" pitchFamily="18" charset="-52"/>
                <a:cs typeface="Times New Roman" panose="02020603050405020304" pitchFamily="18" charset="0"/>
              </a:rPr>
              <a:t>– это совокупность мер, направленных на достижение единой цели, задач и ожидаемого результата, определение и реализацию которых осуществляет </a:t>
            </a:r>
            <a:r>
              <a:rPr lang="ru-RU" i="1" dirty="0" smtClean="0">
                <a:solidFill>
                  <a:schemeClr val="tx1"/>
                </a:solidFill>
                <a:latin typeface="PT Astra Serif" panose="020A0603040505020204" pitchFamily="18" charset="-52"/>
                <a:cs typeface="Times New Roman" panose="02020603050405020304" pitchFamily="18" charset="0"/>
              </a:rPr>
              <a:t>ответственный исполнитель муниципальной программы </a:t>
            </a:r>
            <a:r>
              <a:rPr lang="ru-RU" i="1" dirty="0">
                <a:solidFill>
                  <a:schemeClr val="tx1"/>
                </a:solidFill>
                <a:latin typeface="PT Astra Serif" panose="020A0603040505020204" pitchFamily="18" charset="-52"/>
                <a:cs typeface="Times New Roman" panose="02020603050405020304" pitchFamily="18" charset="0"/>
              </a:rPr>
              <a:t>в соответствии с возложенными на него функциями. </a:t>
            </a:r>
          </a:p>
        </p:txBody>
      </p:sp>
      <p:sp>
        <p:nvSpPr>
          <p:cNvPr id="6" name="Прямоугольник 5"/>
          <p:cNvSpPr/>
          <p:nvPr/>
        </p:nvSpPr>
        <p:spPr>
          <a:xfrm>
            <a:off x="3707027" y="3756466"/>
            <a:ext cx="7620000" cy="1323439"/>
          </a:xfrm>
          <a:prstGeom prst="rect">
            <a:avLst/>
          </a:prstGeom>
        </p:spPr>
        <p:txBody>
          <a:bodyPr wrap="square">
            <a:spAutoFit/>
          </a:bodyPr>
          <a:lstStyle/>
          <a:p>
            <a:pPr algn="just"/>
            <a:r>
              <a:rPr lang="ru-RU" sz="1600" dirty="0">
                <a:latin typeface="PT Astra Serif" panose="020A0603040505020204" pitchFamily="18" charset="-52"/>
                <a:cs typeface="Times New Roman" panose="02020603050405020304" pitchFamily="18" charset="0"/>
              </a:rPr>
              <a:t>	Муниципальным образованием город Тула </a:t>
            </a:r>
            <a:r>
              <a:rPr lang="ru-RU" sz="1600" dirty="0" smtClean="0">
                <a:latin typeface="PT Astra Serif" panose="020A0603040505020204" pitchFamily="18" charset="-52"/>
                <a:cs typeface="Times New Roman" panose="02020603050405020304" pitchFamily="18" charset="0"/>
              </a:rPr>
              <a:t>в 20</a:t>
            </a:r>
            <a:r>
              <a:rPr lang="en-US" sz="1600" dirty="0" smtClean="0">
                <a:latin typeface="PT Astra Serif" panose="020A0603040505020204" pitchFamily="18" charset="-52"/>
                <a:cs typeface="Times New Roman" panose="02020603050405020304" pitchFamily="18" charset="0"/>
              </a:rPr>
              <a:t>2</a:t>
            </a:r>
            <a:r>
              <a:rPr lang="ru-RU" sz="1600" dirty="0" smtClean="0">
                <a:latin typeface="PT Astra Serif" panose="020A0603040505020204" pitchFamily="18" charset="-52"/>
                <a:cs typeface="Times New Roman" panose="02020603050405020304" pitchFamily="18" charset="0"/>
              </a:rPr>
              <a:t>4 </a:t>
            </a:r>
            <a:r>
              <a:rPr lang="ru-RU" sz="1600" dirty="0">
                <a:latin typeface="PT Astra Serif" panose="020A0603040505020204" pitchFamily="18" charset="-52"/>
                <a:cs typeface="Times New Roman" panose="02020603050405020304" pitchFamily="18" charset="0"/>
              </a:rPr>
              <a:t>году реализовывались </a:t>
            </a:r>
            <a:r>
              <a:rPr lang="ru-RU" sz="1600" dirty="0" smtClean="0">
                <a:latin typeface="PT Astra Serif" panose="020A0603040505020204" pitchFamily="18" charset="-52"/>
                <a:cs typeface="Times New Roman" panose="02020603050405020304" pitchFamily="18" charset="0"/>
              </a:rPr>
              <a:t>26 </a:t>
            </a:r>
            <a:r>
              <a:rPr lang="ru-RU" sz="1600" dirty="0">
                <a:latin typeface="PT Astra Serif" panose="020A0603040505020204" pitchFamily="18" charset="-52"/>
                <a:cs typeface="Times New Roman" panose="02020603050405020304" pitchFamily="18" charset="0"/>
              </a:rPr>
              <a:t>муниципальных программ, расходы по которым составили </a:t>
            </a:r>
            <a:r>
              <a:rPr lang="ru-RU" sz="1600" dirty="0" smtClean="0">
                <a:latin typeface="PT Astra Serif" panose="020A0603040505020204" pitchFamily="18" charset="-52"/>
                <a:cs typeface="Times New Roman" panose="02020603050405020304" pitchFamily="18" charset="0"/>
              </a:rPr>
              <a:t>33 824,6 млн</a:t>
            </a:r>
            <a:r>
              <a:rPr lang="ru-RU" sz="1600" dirty="0">
                <a:latin typeface="PT Astra Serif" panose="020A0603040505020204" pitchFamily="18" charset="-52"/>
                <a:cs typeface="Times New Roman" panose="02020603050405020304" pitchFamily="18" charset="0"/>
              </a:rPr>
              <a:t>. руб. или </a:t>
            </a:r>
            <a:r>
              <a:rPr lang="ru-RU" sz="1600" dirty="0" smtClean="0">
                <a:latin typeface="PT Astra Serif" panose="020A0603040505020204" pitchFamily="18" charset="-52"/>
                <a:cs typeface="Times New Roman" panose="02020603050405020304" pitchFamily="18" charset="0"/>
              </a:rPr>
              <a:t>98,7% </a:t>
            </a:r>
            <a:r>
              <a:rPr lang="ru-RU" sz="1600" dirty="0">
                <a:latin typeface="PT Astra Serif" panose="020A0603040505020204" pitchFamily="18" charset="-52"/>
                <a:cs typeface="Times New Roman" panose="02020603050405020304" pitchFamily="18" charset="0"/>
              </a:rPr>
              <a:t>к плану по сводной бюджетной росписи.    	  </a:t>
            </a:r>
            <a:endParaRPr lang="ru-RU" sz="1600" dirty="0" smtClean="0">
              <a:latin typeface="PT Astra Serif" panose="020A0603040505020204" pitchFamily="18" charset="-52"/>
              <a:cs typeface="Times New Roman" panose="02020603050405020304" pitchFamily="18" charset="0"/>
            </a:endParaRPr>
          </a:p>
          <a:p>
            <a:pPr algn="just"/>
            <a:r>
              <a:rPr lang="ru-RU" sz="1600" dirty="0">
                <a:latin typeface="PT Astra Serif" panose="020A0603040505020204" pitchFamily="18" charset="-52"/>
                <a:cs typeface="Times New Roman" panose="02020603050405020304" pitchFamily="18" charset="0"/>
              </a:rPr>
              <a:t>	</a:t>
            </a:r>
            <a:r>
              <a:rPr lang="ru-RU" sz="1600" dirty="0" smtClean="0">
                <a:latin typeface="PT Astra Serif" panose="020A0603040505020204" pitchFamily="18" charset="-52"/>
                <a:cs typeface="Times New Roman" panose="02020603050405020304" pitchFamily="18" charset="0"/>
              </a:rPr>
              <a:t>По 18 </a:t>
            </a:r>
            <a:r>
              <a:rPr lang="ru-RU" sz="1600" dirty="0">
                <a:latin typeface="PT Astra Serif" panose="020A0603040505020204" pitchFamily="18" charset="-52"/>
                <a:cs typeface="Times New Roman" panose="02020603050405020304" pitchFamily="18" charset="0"/>
              </a:rPr>
              <a:t>муниципальным программам </a:t>
            </a:r>
            <a:r>
              <a:rPr lang="ru-RU" sz="1600" dirty="0" smtClean="0">
                <a:latin typeface="PT Astra Serif" panose="020A0603040505020204" pitchFamily="18" charset="-52"/>
                <a:cs typeface="Times New Roman" panose="02020603050405020304" pitchFamily="18" charset="0"/>
              </a:rPr>
              <a:t>кассовое исполнение бюджета муниципального образования город Тула составило </a:t>
            </a:r>
            <a:r>
              <a:rPr lang="ru-RU" sz="1600" dirty="0">
                <a:latin typeface="PT Astra Serif" panose="020A0603040505020204" pitchFamily="18" charset="-52"/>
                <a:cs typeface="Times New Roman" panose="02020603050405020304" pitchFamily="18" charset="0"/>
              </a:rPr>
              <a:t>выше </a:t>
            </a:r>
            <a:r>
              <a:rPr lang="ru-RU" sz="1600" dirty="0" smtClean="0">
                <a:latin typeface="PT Astra Serif" panose="020A0603040505020204" pitchFamily="18" charset="-52"/>
                <a:cs typeface="Times New Roman" panose="02020603050405020304" pitchFamily="18" charset="0"/>
              </a:rPr>
              <a:t>98,7 %.</a:t>
            </a:r>
            <a:endParaRPr lang="ru-RU" sz="1600" dirty="0">
              <a:latin typeface="PT Astra Serif" panose="020A0603040505020204" pitchFamily="18" charset="-52"/>
              <a:cs typeface="Times New Roman" panose="02020603050405020304" pitchFamily="18" charset="0"/>
            </a:endParaRPr>
          </a:p>
        </p:txBody>
      </p:sp>
      <p:pic>
        <p:nvPicPr>
          <p:cNvPr id="9" name="Рисунок 8"/>
          <p:cNvPicPr>
            <a:picLocks noChangeAspect="1"/>
          </p:cNvPicPr>
          <p:nvPr/>
        </p:nvPicPr>
        <p:blipFill>
          <a:blip r:embed="rId2"/>
          <a:stretch>
            <a:fillRect/>
          </a:stretch>
        </p:blipFill>
        <p:spPr>
          <a:xfrm>
            <a:off x="0" y="14875"/>
            <a:ext cx="12192000" cy="971850"/>
          </a:xfrm>
          <a:prstGeom prst="rect">
            <a:avLst/>
          </a:prstGeom>
          <a:ln>
            <a:solidFill>
              <a:srgbClr val="00B050"/>
            </a:solidFill>
          </a:ln>
          <a:effectLst>
            <a:glow rad="12700">
              <a:schemeClr val="accent1">
                <a:alpha val="40000"/>
              </a:schemeClr>
            </a:glow>
          </a:effectLst>
        </p:spPr>
      </p:pic>
      <p:sp>
        <p:nvSpPr>
          <p:cNvPr id="10" name="Прямоугольник 9"/>
          <p:cNvSpPr/>
          <p:nvPr/>
        </p:nvSpPr>
        <p:spPr>
          <a:xfrm>
            <a:off x="382771" y="257307"/>
            <a:ext cx="11173045" cy="461665"/>
          </a:xfrm>
          <a:prstGeom prst="rect">
            <a:avLst/>
          </a:prstGeom>
        </p:spPr>
        <p:txBody>
          <a:bodyPr wrap="square">
            <a:spAutoFit/>
          </a:bodyPr>
          <a:lstStyle/>
          <a:p>
            <a:pPr algn="ctr"/>
            <a:r>
              <a:rPr lang="ru-RU" sz="2400" b="1" dirty="0">
                <a:latin typeface="PT Astra Serif" panose="020A0603040505020204" pitchFamily="18" charset="-52"/>
                <a:cs typeface="Times New Roman" panose="02020603050405020304" pitchFamily="18" charset="0"/>
              </a:rPr>
              <a:t>Муниципальные программы</a:t>
            </a:r>
          </a:p>
        </p:txBody>
      </p:sp>
      <p:pic>
        <p:nvPicPr>
          <p:cNvPr id="7" name="Рисунок 6"/>
          <p:cNvPicPr>
            <a:picLocks noChangeAspect="1"/>
          </p:cNvPicPr>
          <p:nvPr/>
        </p:nvPicPr>
        <p:blipFill>
          <a:blip r:embed="rId3"/>
          <a:stretch>
            <a:fillRect/>
          </a:stretch>
        </p:blipFill>
        <p:spPr>
          <a:xfrm>
            <a:off x="609295" y="3053700"/>
            <a:ext cx="2490778" cy="3538176"/>
          </a:xfrm>
          <a:prstGeom prst="rect">
            <a:avLst/>
          </a:prstGeom>
        </p:spPr>
      </p:pic>
      <p:sp>
        <p:nvSpPr>
          <p:cNvPr id="3" name="Номер слайда 2"/>
          <p:cNvSpPr>
            <a:spLocks noGrp="1"/>
          </p:cNvSpPr>
          <p:nvPr>
            <p:ph type="sldNum" sz="quarter" idx="12"/>
          </p:nvPr>
        </p:nvSpPr>
        <p:spPr>
          <a:xfrm>
            <a:off x="8610600" y="6356352"/>
            <a:ext cx="3411354" cy="365125"/>
          </a:xfrm>
        </p:spPr>
        <p:txBody>
          <a:bodyPr/>
          <a:lstStyle/>
          <a:p>
            <a:fld id="{4083984F-F6FD-4D94-ACA5-CE09A62595C0}" type="slidenum">
              <a:rPr lang="ru-RU" smtClean="0"/>
              <a:t>24</a:t>
            </a:fld>
            <a:endParaRPr lang="ru-RU" dirty="0"/>
          </a:p>
        </p:txBody>
      </p:sp>
    </p:spTree>
    <p:extLst>
      <p:ext uri="{BB962C8B-B14F-4D97-AF65-F5344CB8AC3E}">
        <p14:creationId xmlns:p14="http://schemas.microsoft.com/office/powerpoint/2010/main" val="2942835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2324142978"/>
              </p:ext>
            </p:extLst>
          </p:nvPr>
        </p:nvGraphicFramePr>
        <p:xfrm>
          <a:off x="-25941" y="1108462"/>
          <a:ext cx="12191997" cy="5907136"/>
        </p:xfrm>
        <a:graphic>
          <a:graphicData uri="http://schemas.openxmlformats.org/drawingml/2006/table">
            <a:tbl>
              <a:tblPr firstRow="1" bandRow="1">
                <a:tableStyleId>{5C22544A-7EE6-4342-B048-85BDC9FD1C3A}</a:tableStyleId>
              </a:tblPr>
              <a:tblGrid>
                <a:gridCol w="490482">
                  <a:extLst>
                    <a:ext uri="{9D8B030D-6E8A-4147-A177-3AD203B41FA5}">
                      <a16:colId xmlns:a16="http://schemas.microsoft.com/office/drawing/2014/main" xmlns="" val="20000"/>
                    </a:ext>
                  </a:extLst>
                </a:gridCol>
                <a:gridCol w="8777803">
                  <a:extLst>
                    <a:ext uri="{9D8B030D-6E8A-4147-A177-3AD203B41FA5}">
                      <a16:colId xmlns:a16="http://schemas.microsoft.com/office/drawing/2014/main" xmlns="" val="20001"/>
                    </a:ext>
                  </a:extLst>
                </a:gridCol>
                <a:gridCol w="971345">
                  <a:extLst>
                    <a:ext uri="{9D8B030D-6E8A-4147-A177-3AD203B41FA5}">
                      <a16:colId xmlns:a16="http://schemas.microsoft.com/office/drawing/2014/main" xmlns="" val="20002"/>
                    </a:ext>
                  </a:extLst>
                </a:gridCol>
                <a:gridCol w="1013254">
                  <a:extLst>
                    <a:ext uri="{9D8B030D-6E8A-4147-A177-3AD203B41FA5}">
                      <a16:colId xmlns:a16="http://schemas.microsoft.com/office/drawing/2014/main" xmlns="" val="20003"/>
                    </a:ext>
                  </a:extLst>
                </a:gridCol>
                <a:gridCol w="939113">
                  <a:extLst>
                    <a:ext uri="{9D8B030D-6E8A-4147-A177-3AD203B41FA5}">
                      <a16:colId xmlns:a16="http://schemas.microsoft.com/office/drawing/2014/main" xmlns="" val="20004"/>
                    </a:ext>
                  </a:extLst>
                </a:gridCol>
              </a:tblGrid>
              <a:tr h="1030336">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296612">
                <a:tc>
                  <a:txBody>
                    <a:bodyPr/>
                    <a:lstStyle/>
                    <a:p>
                      <a:pPr algn="ctr"/>
                      <a:r>
                        <a:rPr lang="ru-RU" sz="1400" b="1" i="1" dirty="0" smtClean="0">
                          <a:latin typeface="PT Astra Serif" panose="020A0603040505020204" pitchFamily="18" charset="-52"/>
                          <a:cs typeface="Times New Roman" panose="02020603050405020304" pitchFamily="18" charset="0"/>
                        </a:rPr>
                        <a:t>1</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образования»</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12</a:t>
                      </a:r>
                      <a:r>
                        <a:rPr lang="ru-RU" sz="1300" baseline="0" dirty="0" smtClean="0">
                          <a:latin typeface="PT Astra Serif" panose="020A0603040505020204" pitchFamily="18" charset="-52"/>
                          <a:cs typeface="Times New Roman" panose="02020603050405020304" pitchFamily="18" charset="0"/>
                        </a:rPr>
                        <a:t> 098,3</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13 705,5</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13 695,3</a:t>
                      </a:r>
                      <a:endParaRPr lang="ru-RU" sz="1300" dirty="0">
                        <a:latin typeface="PT Astra Serif" panose="020A0603040505020204" pitchFamily="18" charset="-52"/>
                        <a:cs typeface="Times New Roman" panose="02020603050405020304" pitchFamily="18" charset="0"/>
                      </a:endParaRPr>
                    </a:p>
                  </a:txBody>
                  <a:tcPr anchor="b"/>
                </a:tc>
                <a:extLst>
                  <a:ext uri="{0D108BD9-81ED-4DB2-BD59-A6C34878D82A}">
                    <a16:rowId xmlns:a16="http://schemas.microsoft.com/office/drawing/2014/main" xmlns="" val="10001"/>
                  </a:ext>
                </a:extLst>
              </a:tr>
              <a:tr h="225412">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42,3%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40,0%</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40,5%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2154340">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Рост доступности и качества дошкольного, общего и дополнительного образования на территории муниципального образования город Тула в соответствии с меняющимися запросами населения и перспективными задачами развития общества и экономики.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Внедрение на уровнях основного общего и среднего общего образования новых методов обучения и воспитания, образовательных технологий, обеспечивающих освоение обучающимися базовых навыков и умений, повышение их мотивации к обучению и вовлеченности в образовательный процесс, а также обновление содержания и совершенствование методов обучения предметной области «Технология».</a:t>
                      </a:r>
                    </a:p>
                    <a:p>
                      <a:pPr algn="just"/>
                      <a:r>
                        <a:rPr lang="ru-RU" sz="1200" dirty="0" smtClean="0">
                          <a:latin typeface="PT Astra Serif" panose="020A0603040505020204" pitchFamily="18" charset="-52"/>
                          <a:cs typeface="Times New Roman" panose="02020603050405020304" pitchFamily="18" charset="0"/>
                        </a:rPr>
                        <a:t>2. Создание современной и безопасной цифровой образовательной среды, обеспечивающей высокое качество и доступность образования всех видов и уровней.</a:t>
                      </a:r>
                    </a:p>
                    <a:p>
                      <a:pPr algn="just"/>
                      <a:r>
                        <a:rPr lang="ru-RU" sz="1200" dirty="0" smtClean="0">
                          <a:latin typeface="PT Astra Serif" panose="020A0603040505020204" pitchFamily="18" charset="-52"/>
                          <a:cs typeface="Times New Roman" panose="02020603050405020304" pitchFamily="18" charset="0"/>
                        </a:rPr>
                        <a:t>3. Обеспечение функционирования системы патриотического воспитания граждан Российской Федерации.</a:t>
                      </a:r>
                    </a:p>
                    <a:p>
                      <a:pPr algn="just"/>
                      <a:r>
                        <a:rPr lang="ru-RU" sz="1200" dirty="0" smtClean="0">
                          <a:latin typeface="PT Astra Serif" panose="020A0603040505020204" pitchFamily="18" charset="-52"/>
                          <a:cs typeface="Times New Roman" panose="02020603050405020304" pitchFamily="18" charset="0"/>
                        </a:rPr>
                        <a:t>4. Приведение в соответствие нормативным требованиям зданий общеобразовательных организаций.</a:t>
                      </a:r>
                    </a:p>
                    <a:p>
                      <a:pPr algn="just"/>
                      <a:r>
                        <a:rPr lang="ru-RU" sz="1200" dirty="0" smtClean="0">
                          <a:latin typeface="PT Astra Serif" panose="020A0603040505020204" pitchFamily="18" charset="-52"/>
                          <a:cs typeface="Times New Roman" panose="02020603050405020304" pitchFamily="18" charset="0"/>
                        </a:rPr>
                        <a:t>5.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организация предоставления дополнительного образования детей.</a:t>
                      </a:r>
                    </a:p>
                    <a:p>
                      <a:pPr algn="just"/>
                      <a:r>
                        <a:rPr lang="ru-RU" sz="1200" dirty="0" smtClean="0">
                          <a:latin typeface="PT Astra Serif" panose="020A0603040505020204" pitchFamily="18" charset="-52"/>
                          <a:cs typeface="Times New Roman" panose="02020603050405020304" pitchFamily="18" charset="0"/>
                        </a:rPr>
                        <a:t>6. Обеспечение содержания зданий и сооружений муниципальных учреждений, находящихся в подведомственном подчинении управления образования администрации города Тулы, обустройства прилегающих к ним территорий, создание условий для содержания детей.</a:t>
                      </a:r>
                    </a:p>
                    <a:p>
                      <a:pPr algn="just"/>
                      <a:r>
                        <a:rPr lang="ru-RU" sz="1200" dirty="0" smtClean="0">
                          <a:latin typeface="PT Astra Serif" panose="020A0603040505020204" pitchFamily="18" charset="-52"/>
                          <a:cs typeface="Times New Roman" panose="02020603050405020304" pitchFamily="18" charset="0"/>
                        </a:rPr>
                        <a:t>7. Обеспечение получения дошкольного, начального общего, основного общего и среднего общего образования в частных образовательных организациях.</a:t>
                      </a:r>
                    </a:p>
                    <a:p>
                      <a:pPr algn="just"/>
                      <a:r>
                        <a:rPr lang="ru-RU" sz="1200" dirty="0" smtClean="0">
                          <a:latin typeface="PT Astra Serif" panose="020A0603040505020204" pitchFamily="18" charset="-52"/>
                          <a:cs typeface="Times New Roman" panose="02020603050405020304" pitchFamily="18" charset="0"/>
                        </a:rPr>
                        <a:t>8. Обеспечение социальной поддержки и стимулирования обучающихся и работников муниципальных образовательных учреждений.</a:t>
                      </a:r>
                    </a:p>
                    <a:p>
                      <a:pPr algn="just"/>
                      <a:endParaRPr lang="ru-RU" sz="1200" dirty="0">
                        <a:latin typeface="PT Astra Serif" panose="020A0603040505020204" pitchFamily="18" charset="-52"/>
                        <a:cs typeface="Times New Roman" panose="02020603050405020304" pitchFamily="18" charset="0"/>
                      </a:endParaRPr>
                    </a:p>
                  </a:txBody>
                  <a:tcPr anchor="b"/>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bl>
          </a:graphicData>
        </a:graphic>
      </p:graphicFrame>
      <p:sp>
        <p:nvSpPr>
          <p:cNvPr id="7" name="Прямоугольник 6"/>
          <p:cNvSpPr/>
          <p:nvPr/>
        </p:nvSpPr>
        <p:spPr>
          <a:xfrm>
            <a:off x="11080377" y="800685"/>
            <a:ext cx="1022068" cy="307777"/>
          </a:xfrm>
          <a:prstGeom prst="rect">
            <a:avLst/>
          </a:prstGeom>
        </p:spPr>
        <p:txBody>
          <a:bodyPr wrap="squar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pic>
        <p:nvPicPr>
          <p:cNvPr id="8" name="Рисунок 7"/>
          <p:cNvPicPr>
            <a:picLocks noChangeAspect="1"/>
          </p:cNvPicPr>
          <p:nvPr/>
        </p:nvPicPr>
        <p:blipFill>
          <a:blip r:embed="rId2"/>
          <a:stretch>
            <a:fillRect/>
          </a:stretch>
        </p:blipFill>
        <p:spPr>
          <a:xfrm>
            <a:off x="-1" y="2485"/>
            <a:ext cx="12192000" cy="815096"/>
          </a:xfrm>
          <a:prstGeom prst="rect">
            <a:avLst/>
          </a:prstGeom>
          <a:ln>
            <a:solidFill>
              <a:srgbClr val="00B050"/>
            </a:solidFill>
          </a:ln>
          <a:effectLst>
            <a:glow rad="12700">
              <a:schemeClr val="accent1">
                <a:alpha val="40000"/>
              </a:schemeClr>
            </a:glow>
          </a:effectLst>
        </p:spPr>
      </p:pic>
      <p:sp>
        <p:nvSpPr>
          <p:cNvPr id="9" name="Прямоугольник 8"/>
          <p:cNvSpPr/>
          <p:nvPr/>
        </p:nvSpPr>
        <p:spPr>
          <a:xfrm>
            <a:off x="1515291" y="14877"/>
            <a:ext cx="10946674" cy="923330"/>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Исполнение муниципальных программ муниципального образования </a:t>
            </a:r>
          </a:p>
          <a:p>
            <a:pPr algn="ctr"/>
            <a:r>
              <a:rPr lang="ru-RU" b="1" dirty="0">
                <a:latin typeface="PT Astra Serif" panose="020A0603040505020204" pitchFamily="18" charset="-52"/>
                <a:cs typeface="Times New Roman" panose="02020603050405020304" pitchFamily="18" charset="0"/>
              </a:rPr>
              <a:t>город Тула в </a:t>
            </a:r>
            <a:r>
              <a:rPr lang="ru-RU" b="1" dirty="0" smtClean="0">
                <a:latin typeface="PT Astra Serif" panose="020A0603040505020204" pitchFamily="18" charset="-52"/>
                <a:cs typeface="Times New Roman" panose="02020603050405020304" pitchFamily="18" charset="0"/>
              </a:rPr>
              <a:t>2024 </a:t>
            </a:r>
            <a:r>
              <a:rPr lang="ru-RU" b="1" dirty="0">
                <a:latin typeface="PT Astra Serif" panose="020A0603040505020204" pitchFamily="18" charset="-52"/>
                <a:cs typeface="Times New Roman" panose="02020603050405020304" pitchFamily="18" charset="0"/>
              </a:rPr>
              <a:t>году </a:t>
            </a:r>
            <a:r>
              <a:rPr lang="ru-RU" b="1" dirty="0" smtClean="0">
                <a:latin typeface="PT Astra Serif" panose="020A0603040505020204" pitchFamily="18" charset="-52"/>
                <a:cs typeface="Times New Roman" panose="02020603050405020304" pitchFamily="18" charset="0"/>
              </a:rPr>
              <a:t>(решение </a:t>
            </a:r>
            <a:r>
              <a:rPr lang="ru-RU" b="1" dirty="0">
                <a:latin typeface="PT Astra Serif" panose="020A0603040505020204" pitchFamily="18" charset="-52"/>
                <a:cs typeface="Times New Roman" panose="02020603050405020304" pitchFamily="18" charset="0"/>
              </a:rPr>
              <a:t>Тульской городской </a:t>
            </a:r>
            <a:r>
              <a:rPr lang="ru-RU" b="1" dirty="0" smtClean="0">
                <a:latin typeface="PT Astra Serif" panose="020A0603040505020204" pitchFamily="18" charset="-52"/>
                <a:cs typeface="Times New Roman" panose="02020603050405020304" pitchFamily="18" charset="0"/>
              </a:rPr>
              <a:t>Думы №9/191 от 28.05.2025)</a:t>
            </a:r>
            <a:endParaRPr lang="ru-RU" b="1" dirty="0">
              <a:latin typeface="PT Astra Serif" panose="020A0603040505020204" pitchFamily="18" charset="-52"/>
              <a:cs typeface="Times New Roman" panose="02020603050405020304" pitchFamily="18" charset="0"/>
            </a:endParaRPr>
          </a:p>
          <a:p>
            <a:pPr algn="ctr"/>
            <a:endParaRPr lang="ru-RU" dirty="0">
              <a:solidFill>
                <a:srgbClr val="FF0000"/>
              </a:solidFill>
              <a:latin typeface="PT Astra Serif" panose="020A0603040505020204" pitchFamily="18" charset="-52"/>
              <a:cs typeface="Times New Roman" panose="02020603050405020304" pitchFamily="18" charset="0"/>
            </a:endParaRPr>
          </a:p>
        </p:txBody>
      </p:sp>
      <p:sp>
        <p:nvSpPr>
          <p:cNvPr id="4" name="Номер слайда 3"/>
          <p:cNvSpPr>
            <a:spLocks noGrp="1"/>
          </p:cNvSpPr>
          <p:nvPr>
            <p:ph type="sldNum" sz="quarter" idx="12"/>
          </p:nvPr>
        </p:nvSpPr>
        <p:spPr>
          <a:xfrm>
            <a:off x="8610600" y="6356352"/>
            <a:ext cx="3411354" cy="365125"/>
          </a:xfrm>
        </p:spPr>
        <p:txBody>
          <a:bodyPr/>
          <a:lstStyle/>
          <a:p>
            <a:fld id="{4083984F-F6FD-4D94-ACA5-CE09A62595C0}" type="slidenum">
              <a:rPr lang="ru-RU" smtClean="0"/>
              <a:t>25</a:t>
            </a:fld>
            <a:endParaRPr lang="ru-RU" dirty="0"/>
          </a:p>
        </p:txBody>
      </p:sp>
    </p:spTree>
    <p:extLst>
      <p:ext uri="{BB962C8B-B14F-4D97-AF65-F5344CB8AC3E}">
        <p14:creationId xmlns:p14="http://schemas.microsoft.com/office/powerpoint/2010/main" val="881333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072240949"/>
              </p:ext>
            </p:extLst>
          </p:nvPr>
        </p:nvGraphicFramePr>
        <p:xfrm>
          <a:off x="0" y="14878"/>
          <a:ext cx="12192000" cy="6843122"/>
        </p:xfrm>
        <a:graphic>
          <a:graphicData uri="http://schemas.openxmlformats.org/drawingml/2006/table">
            <a:tbl>
              <a:tblPr firstRow="1" bandRow="1">
                <a:tableStyleId>{5C22544A-7EE6-4342-B048-85BDC9FD1C3A}</a:tableStyleId>
              </a:tblPr>
              <a:tblGrid>
                <a:gridCol w="490483">
                  <a:extLst>
                    <a:ext uri="{9D8B030D-6E8A-4147-A177-3AD203B41FA5}">
                      <a16:colId xmlns:a16="http://schemas.microsoft.com/office/drawing/2014/main" xmlns="" val="20000"/>
                    </a:ext>
                  </a:extLst>
                </a:gridCol>
                <a:gridCol w="8777805">
                  <a:extLst>
                    <a:ext uri="{9D8B030D-6E8A-4147-A177-3AD203B41FA5}">
                      <a16:colId xmlns:a16="http://schemas.microsoft.com/office/drawing/2014/main" xmlns="" val="20001"/>
                    </a:ext>
                  </a:extLst>
                </a:gridCol>
                <a:gridCol w="971345">
                  <a:extLst>
                    <a:ext uri="{9D8B030D-6E8A-4147-A177-3AD203B41FA5}">
                      <a16:colId xmlns:a16="http://schemas.microsoft.com/office/drawing/2014/main" xmlns="" val="20002"/>
                    </a:ext>
                  </a:extLst>
                </a:gridCol>
                <a:gridCol w="1013254">
                  <a:extLst>
                    <a:ext uri="{9D8B030D-6E8A-4147-A177-3AD203B41FA5}">
                      <a16:colId xmlns:a16="http://schemas.microsoft.com/office/drawing/2014/main" xmlns="" val="20003"/>
                    </a:ext>
                  </a:extLst>
                </a:gridCol>
                <a:gridCol w="939113">
                  <a:extLst>
                    <a:ext uri="{9D8B030D-6E8A-4147-A177-3AD203B41FA5}">
                      <a16:colId xmlns:a16="http://schemas.microsoft.com/office/drawing/2014/main" xmlns="" val="20004"/>
                    </a:ext>
                  </a:extLst>
                </a:gridCol>
              </a:tblGrid>
              <a:tr h="1139392">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910066">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9. Обеспечение детей организованными формами отдыха и оздоровления, содействие в организации временного трудоустройства несовершеннолетних граждан.</a:t>
                      </a:r>
                    </a:p>
                    <a:p>
                      <a:pPr algn="just"/>
                      <a:r>
                        <a:rPr lang="ru-RU" sz="1200" dirty="0" smtClean="0">
                          <a:latin typeface="PT Astra Serif" panose="020A0603040505020204" pitchFamily="18" charset="-52"/>
                          <a:cs typeface="Times New Roman" panose="02020603050405020304" pitchFamily="18" charset="0"/>
                        </a:rPr>
                        <a:t>10. Обеспечение и создание условий для реализации муниципальной программы муниципального образования город Тула «Развитие образования» в соответствии с установленными сроками (нормами).</a:t>
                      </a:r>
                      <a:endParaRPr lang="ru-RU" sz="1200" dirty="0">
                        <a:latin typeface="PT Astra Serif" panose="020A0603040505020204" pitchFamily="18" charset="-52"/>
                        <a:cs typeface="Times New Roman" panose="02020603050405020304" pitchFamily="18" charset="0"/>
                      </a:endParaRPr>
                    </a:p>
                  </a:txBody>
                  <a:tcPr anchor="b"/>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337062">
                <a:tc>
                  <a:txBody>
                    <a:bodyPr/>
                    <a:lstStyle/>
                    <a:p>
                      <a:pPr algn="ctr"/>
                      <a:r>
                        <a:rPr lang="ru-RU" sz="1400" b="1" i="1" dirty="0" smtClean="0">
                          <a:latin typeface="PT Astra Serif" panose="020A0603040505020204" pitchFamily="18" charset="-52"/>
                          <a:cs typeface="Times New Roman" panose="02020603050405020304" pitchFamily="18" charset="0"/>
                        </a:rPr>
                        <a:t>2</a:t>
                      </a:r>
                      <a:endParaRPr lang="ru-RU" sz="1400" b="1" i="1" dirty="0">
                        <a:latin typeface="PT Astra Serif" panose="020A0603040505020204" pitchFamily="18" charset="-52"/>
                        <a:cs typeface="Times New Roman" panose="02020603050405020304" pitchFamily="18" charset="0"/>
                      </a:endParaRPr>
                    </a:p>
                  </a:txBody>
                  <a:tcP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культуры</a:t>
                      </a:r>
                      <a:r>
                        <a:rPr lang="en-US" sz="1400" b="1" i="1" dirty="0" smtClean="0">
                          <a:latin typeface="PT Astra Serif" panose="020A0603040505020204" pitchFamily="18" charset="-52"/>
                          <a:cs typeface="Times New Roman" panose="02020603050405020304" pitchFamily="18" charset="0"/>
                        </a:rPr>
                        <a:t> </a:t>
                      </a:r>
                      <a:r>
                        <a:rPr lang="ru-RU" sz="1400" b="1" i="1" dirty="0" smtClean="0">
                          <a:latin typeface="PT Astra Serif" panose="020A0603040505020204" pitchFamily="18" charset="-52"/>
                          <a:cs typeface="Times New Roman" panose="02020603050405020304" pitchFamily="18" charset="0"/>
                        </a:rPr>
                        <a:t>и</a:t>
                      </a:r>
                      <a:r>
                        <a:rPr lang="ru-RU" sz="1400" b="1" i="1" baseline="0" dirty="0" smtClean="0">
                          <a:latin typeface="PT Astra Serif" panose="020A0603040505020204" pitchFamily="18" charset="-52"/>
                          <a:cs typeface="Times New Roman" panose="02020603050405020304" pitchFamily="18" charset="0"/>
                        </a:rPr>
                        <a:t> туризма</a:t>
                      </a:r>
                      <a:r>
                        <a:rPr lang="ru-RU" sz="1400" b="1" i="1" dirty="0" smtClean="0">
                          <a:latin typeface="PT Astra Serif" panose="020A0603040505020204" pitchFamily="18" charset="-52"/>
                          <a:cs typeface="Times New Roman" panose="02020603050405020304" pitchFamily="18" charset="0"/>
                        </a:rPr>
                        <a:t>»</a:t>
                      </a:r>
                      <a:endParaRPr lang="ru-RU" sz="1400" b="1" i="1"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1 238,5</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1 309,3</a:t>
                      </a:r>
                      <a:endParaRPr lang="ru-RU" sz="1300" dirty="0">
                        <a:latin typeface="PT Astra Serif" panose="020A0603040505020204" pitchFamily="18" charset="-52"/>
                        <a:cs typeface="Times New Roman" panose="02020603050405020304" pitchFamily="18" charset="0"/>
                      </a:endParaRPr>
                    </a:p>
                  </a:txBody>
                  <a:tcPr anchor="b"/>
                </a:tc>
                <a:tc>
                  <a:txBody>
                    <a:bodyPr/>
                    <a:lstStyle/>
                    <a:p>
                      <a:pPr algn="ctr"/>
                      <a:r>
                        <a:rPr lang="ru-RU" sz="1300" dirty="0" smtClean="0">
                          <a:latin typeface="PT Astra Serif" panose="020A0603040505020204" pitchFamily="18" charset="-52"/>
                          <a:cs typeface="Times New Roman" panose="02020603050405020304" pitchFamily="18" charset="0"/>
                        </a:rPr>
                        <a:t>1 309,1</a:t>
                      </a:r>
                      <a:endParaRPr lang="ru-RU" sz="1300" dirty="0">
                        <a:latin typeface="PT Astra Serif" panose="020A0603040505020204" pitchFamily="18" charset="-52"/>
                        <a:cs typeface="Times New Roman" panose="02020603050405020304" pitchFamily="18" charset="0"/>
                      </a:endParaRPr>
                    </a:p>
                  </a:txBody>
                  <a:tcPr anchor="b"/>
                </a:tc>
                <a:extLst>
                  <a:ext uri="{0D108BD9-81ED-4DB2-BD59-A6C34878D82A}">
                    <a16:rowId xmlns:a16="http://schemas.microsoft.com/office/drawing/2014/main" xmlns="" val="10004"/>
                  </a:ext>
                </a:extLst>
              </a:tr>
              <a:tr h="310743">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4,3%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3,8%</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3,9%</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5"/>
                  </a:ext>
                </a:extLst>
              </a:tr>
              <a:tr h="41458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r>
                        <a:rPr lang="ru-RU" sz="1200" dirty="0" smtClean="0">
                          <a:latin typeface="PT Astra Serif" panose="020A0603040505020204" pitchFamily="18" charset="-52"/>
                          <a:cs typeface="Times New Roman" panose="02020603050405020304" pitchFamily="18" charset="0"/>
                        </a:rPr>
                        <a:t>Обеспечение граждан доступными и качественными услугами в сфере культуры и событийного туризма </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Обеспечение развития муниципальных библиотек.</a:t>
                      </a:r>
                    </a:p>
                    <a:p>
                      <a:pPr algn="just"/>
                      <a:r>
                        <a:rPr lang="ru-RU" sz="1200" dirty="0" smtClean="0">
                          <a:latin typeface="PT Astra Serif" panose="020A0603040505020204" pitchFamily="18" charset="-52"/>
                          <a:cs typeface="Times New Roman" panose="02020603050405020304" pitchFamily="18" charset="0"/>
                        </a:rPr>
                        <a:t>2. Техническое оснащение муниципальных музеев.</a:t>
                      </a:r>
                    </a:p>
                    <a:p>
                      <a:pPr algn="just"/>
                      <a:r>
                        <a:rPr lang="ru-RU" sz="1200" dirty="0" smtClean="0">
                          <a:latin typeface="PT Astra Serif" panose="020A0603040505020204" pitchFamily="18" charset="-52"/>
                          <a:cs typeface="Times New Roman" panose="02020603050405020304" pitchFamily="18" charset="0"/>
                        </a:rPr>
                        <a:t>3. Государственная поддержка отрасли культуры (оснащение образовательных учреждений в сфере культуры (детских школ искусств и училищ) музыкальными инструментами, оборудованием и учебными материалами).</a:t>
                      </a:r>
                    </a:p>
                    <a:p>
                      <a:pPr algn="just"/>
                      <a:r>
                        <a:rPr lang="ru-RU" sz="1200" dirty="0" smtClean="0">
                          <a:latin typeface="PT Astra Serif" panose="020A0603040505020204" pitchFamily="18" charset="-52"/>
                          <a:cs typeface="Times New Roman" panose="02020603050405020304" pitchFamily="18" charset="0"/>
                        </a:rPr>
                        <a:t>4. Государственная поддержка региональных программ по проектированию туристского кода центра города</a:t>
                      </a:r>
                    </a:p>
                    <a:p>
                      <a:pPr algn="just"/>
                      <a:r>
                        <a:rPr lang="ru-RU" sz="1200" dirty="0" smtClean="0">
                          <a:latin typeface="PT Astra Serif" panose="020A0603040505020204" pitchFamily="18" charset="-52"/>
                          <a:cs typeface="Times New Roman" panose="02020603050405020304" pitchFamily="18" charset="0"/>
                        </a:rPr>
                        <a:t>5. Модернизация библиотек в части комплектования книжных фондов.</a:t>
                      </a:r>
                    </a:p>
                    <a:p>
                      <a:pPr algn="just"/>
                      <a:r>
                        <a:rPr lang="ru-RU" sz="1200" dirty="0" smtClean="0">
                          <a:latin typeface="PT Astra Serif" panose="020A0603040505020204" pitchFamily="18" charset="-52"/>
                          <a:cs typeface="Times New Roman" panose="02020603050405020304" pitchFamily="18" charset="0"/>
                        </a:rPr>
                        <a:t>6. Обеспечение развития и укрепления </a:t>
                      </a:r>
                      <a:r>
                        <a:rPr lang="ru-RU" sz="1200" dirty="0" err="1" smtClean="0">
                          <a:latin typeface="PT Astra Serif" panose="020A0603040505020204" pitchFamily="18" charset="-52"/>
                          <a:cs typeface="Times New Roman" panose="02020603050405020304" pitchFamily="18" charset="0"/>
                        </a:rPr>
                        <a:t>материальнотехнической</a:t>
                      </a:r>
                      <a:r>
                        <a:rPr lang="ru-RU" sz="1200" dirty="0" smtClean="0">
                          <a:latin typeface="PT Astra Serif" panose="020A0603040505020204" pitchFamily="18" charset="-52"/>
                          <a:cs typeface="Times New Roman" panose="02020603050405020304" pitchFamily="18" charset="0"/>
                        </a:rPr>
                        <a:t> базы домов культуры в населенных пунктах с числом жителей до 50 тысяч человек.</a:t>
                      </a:r>
                    </a:p>
                    <a:p>
                      <a:pPr algn="just"/>
                      <a:r>
                        <a:rPr lang="ru-RU" sz="1200" dirty="0" smtClean="0">
                          <a:latin typeface="PT Astra Serif" panose="020A0603040505020204" pitchFamily="18" charset="-52"/>
                          <a:cs typeface="Times New Roman" panose="02020603050405020304" pitchFamily="18" charset="0"/>
                        </a:rPr>
                        <a:t>7. Оказание муниципальных услуг (выполнение работ).</a:t>
                      </a:r>
                    </a:p>
                    <a:p>
                      <a:pPr algn="just"/>
                      <a:r>
                        <a:rPr lang="ru-RU" sz="1200" dirty="0" smtClean="0">
                          <a:latin typeface="PT Astra Serif" panose="020A0603040505020204" pitchFamily="18" charset="-52"/>
                          <a:cs typeface="Times New Roman" panose="02020603050405020304" pitchFamily="18" charset="0"/>
                        </a:rPr>
                        <a:t>8. Организация и проведение мероприятий.</a:t>
                      </a:r>
                    </a:p>
                    <a:p>
                      <a:pPr algn="just"/>
                      <a:r>
                        <a:rPr lang="ru-RU" sz="1200" dirty="0" smtClean="0">
                          <a:latin typeface="PT Astra Serif" panose="020A0603040505020204" pitchFamily="18" charset="-52"/>
                          <a:cs typeface="Times New Roman" panose="02020603050405020304" pitchFamily="18" charset="0"/>
                        </a:rPr>
                        <a:t>9. Обеспечение благоприятных условий для повышения доступности и улучшения качества предоставления муниципальных услуг, предоставляемых муниципальными учреждениями.</a:t>
                      </a:r>
                    </a:p>
                    <a:p>
                      <a:pPr algn="just"/>
                      <a:r>
                        <a:rPr lang="ru-RU" sz="1200" dirty="0" smtClean="0">
                          <a:latin typeface="PT Astra Serif" panose="020A0603040505020204" pitchFamily="18" charset="-52"/>
                          <a:cs typeface="Times New Roman" panose="02020603050405020304" pitchFamily="18" charset="0"/>
                        </a:rPr>
                        <a:t>10. Реализация законов Тульской области.</a:t>
                      </a:r>
                    </a:p>
                    <a:p>
                      <a:pPr algn="just"/>
                      <a:r>
                        <a:rPr lang="ru-RU" sz="1200" dirty="0" smtClean="0">
                          <a:latin typeface="PT Astra Serif" panose="020A0603040505020204" pitchFamily="18" charset="-52"/>
                          <a:cs typeface="Times New Roman" panose="02020603050405020304" pitchFamily="18" charset="0"/>
                        </a:rPr>
                        <a:t>11. Обеспечение и создание условий для реализации муниципальной программы в соответствии с установленными сроками и задачами.</a:t>
                      </a:r>
                    </a:p>
                    <a:p>
                      <a:pPr algn="just"/>
                      <a:r>
                        <a:rPr lang="ru-RU" sz="1200" dirty="0" smtClean="0">
                          <a:latin typeface="PT Astra Serif" panose="020A0603040505020204" pitchFamily="18" charset="-52"/>
                          <a:cs typeface="Times New Roman" panose="02020603050405020304" pitchFamily="18" charset="0"/>
                        </a:rPr>
                        <a:t>12. Разработка и внедрение туристского кода центра города Тулы в целях роста туристской привлекательности исторического центра города Тулы за счет развития общественной территории.</a:t>
                      </a:r>
                      <a:endParaRPr lang="ru-RU" sz="1200" dirty="0">
                        <a:latin typeface="PT Astra Serif" panose="020A0603040505020204" pitchFamily="18" charset="-52"/>
                        <a:cs typeface="Times New Roman" panose="02020603050405020304" pitchFamily="18" charset="0"/>
                      </a:endParaRPr>
                    </a:p>
                  </a:txBody>
                  <a:tcPr anchor="b"/>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6"/>
                  </a:ext>
                </a:extLst>
              </a:tr>
            </a:tbl>
          </a:graphicData>
        </a:graphic>
      </p:graphicFrame>
      <p:sp>
        <p:nvSpPr>
          <p:cNvPr id="7" name="Прямоугольник 6"/>
          <p:cNvSpPr/>
          <p:nvPr/>
        </p:nvSpPr>
        <p:spPr>
          <a:xfrm>
            <a:off x="11080377" y="800685"/>
            <a:ext cx="1022068" cy="307777"/>
          </a:xfrm>
          <a:prstGeom prst="rect">
            <a:avLst/>
          </a:prstGeom>
        </p:spPr>
        <p:txBody>
          <a:bodyPr wrap="square">
            <a:spAutoFit/>
          </a:bodyPr>
          <a:lstStyle/>
          <a:p>
            <a:r>
              <a:rPr lang="ru-RU" sz="1400" dirty="0">
                <a:solidFill>
                  <a:srgbClr val="000000"/>
                </a:solidFill>
                <a:latin typeface="PT Astra Serif" panose="020A0603040505020204" pitchFamily="18" charset="-52"/>
              </a:rPr>
              <a:t>(млн. руб</a:t>
            </a:r>
            <a:r>
              <a:rPr lang="ru-RU" sz="1400" dirty="0">
                <a:solidFill>
                  <a:srgbClr val="000000"/>
                </a:solidFill>
                <a:latin typeface="Corbel" panose="020B0503020204020204" pitchFamily="34" charset="0"/>
              </a:rPr>
              <a:t>.)</a:t>
            </a:r>
            <a:endParaRPr lang="ru-RU" sz="1400" dirty="0">
              <a:latin typeface="PT Astra Serif" panose="020A0603040505020204" pitchFamily="18" charset="-52"/>
              <a:ea typeface="PT Astra Serif" panose="020A0603040505020204" pitchFamily="18" charset="-52"/>
            </a:endParaRPr>
          </a:p>
        </p:txBody>
      </p:sp>
      <p:sp>
        <p:nvSpPr>
          <p:cNvPr id="4" name="Номер слайда 3"/>
          <p:cNvSpPr>
            <a:spLocks noGrp="1"/>
          </p:cNvSpPr>
          <p:nvPr>
            <p:ph type="sldNum" sz="quarter" idx="12"/>
          </p:nvPr>
        </p:nvSpPr>
        <p:spPr>
          <a:xfrm>
            <a:off x="8610599" y="6356352"/>
            <a:ext cx="3420979" cy="365125"/>
          </a:xfrm>
        </p:spPr>
        <p:txBody>
          <a:bodyPr/>
          <a:lstStyle/>
          <a:p>
            <a:fld id="{4083984F-F6FD-4D94-ACA5-CE09A62595C0}" type="slidenum">
              <a:rPr lang="ru-RU" smtClean="0"/>
              <a:t>26</a:t>
            </a:fld>
            <a:endParaRPr lang="ru-RU" dirty="0"/>
          </a:p>
        </p:txBody>
      </p:sp>
    </p:spTree>
    <p:extLst>
      <p:ext uri="{BB962C8B-B14F-4D97-AF65-F5344CB8AC3E}">
        <p14:creationId xmlns:p14="http://schemas.microsoft.com/office/powerpoint/2010/main" val="3931375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6781735"/>
              </p:ext>
            </p:extLst>
          </p:nvPr>
        </p:nvGraphicFramePr>
        <p:xfrm>
          <a:off x="133350" y="-228601"/>
          <a:ext cx="11944349" cy="6848475"/>
        </p:xfrm>
        <a:graphic>
          <a:graphicData uri="http://schemas.openxmlformats.org/drawingml/2006/table">
            <a:tbl>
              <a:tblPr firstRow="1" bandRow="1">
                <a:tableStyleId>{5C22544A-7EE6-4342-B048-85BDC9FD1C3A}</a:tableStyleId>
              </a:tblPr>
              <a:tblGrid>
                <a:gridCol w="255289">
                  <a:extLst>
                    <a:ext uri="{9D8B030D-6E8A-4147-A177-3AD203B41FA5}">
                      <a16:colId xmlns:a16="http://schemas.microsoft.com/office/drawing/2014/main" xmlns="" val="20000"/>
                    </a:ext>
                  </a:extLst>
                </a:gridCol>
                <a:gridCol w="8792703">
                  <a:extLst>
                    <a:ext uri="{9D8B030D-6E8A-4147-A177-3AD203B41FA5}">
                      <a16:colId xmlns:a16="http://schemas.microsoft.com/office/drawing/2014/main" xmlns="" val="20001"/>
                    </a:ext>
                  </a:extLst>
                </a:gridCol>
                <a:gridCol w="972737">
                  <a:extLst>
                    <a:ext uri="{9D8B030D-6E8A-4147-A177-3AD203B41FA5}">
                      <a16:colId xmlns:a16="http://schemas.microsoft.com/office/drawing/2014/main" xmlns="" val="20002"/>
                    </a:ext>
                  </a:extLst>
                </a:gridCol>
                <a:gridCol w="941346">
                  <a:extLst>
                    <a:ext uri="{9D8B030D-6E8A-4147-A177-3AD203B41FA5}">
                      <a16:colId xmlns:a16="http://schemas.microsoft.com/office/drawing/2014/main" xmlns="" val="20003"/>
                    </a:ext>
                  </a:extLst>
                </a:gridCol>
                <a:gridCol w="982274">
                  <a:extLst>
                    <a:ext uri="{9D8B030D-6E8A-4147-A177-3AD203B41FA5}">
                      <a16:colId xmlns:a16="http://schemas.microsoft.com/office/drawing/2014/main" xmlns="" val="20004"/>
                    </a:ext>
                  </a:extLst>
                </a:gridCol>
              </a:tblGrid>
              <a:tr h="1076189">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2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326118">
                <a:tc>
                  <a:txBody>
                    <a:bodyPr/>
                    <a:lstStyle/>
                    <a:p>
                      <a:pPr algn="ctr"/>
                      <a:r>
                        <a:rPr lang="ru-RU" sz="1300" dirty="0" smtClean="0">
                          <a:latin typeface="PT Astra Serif" panose="020A0603040505020204" pitchFamily="18" charset="-52"/>
                          <a:cs typeface="Times New Roman" panose="02020603050405020304" pitchFamily="18" charset="0"/>
                        </a:rPr>
                        <a:t>3</a:t>
                      </a: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физической культуры и спорта»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741,6</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977,0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975,9</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1"/>
                  </a:ext>
                </a:extLst>
              </a:tr>
              <a:tr h="293506">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2,6%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2,8%</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2,9%</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2250213">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Создание условий, обеспечивающих возможность  и доступность различным категориям  и возрастным группам населения для регулярных занятий  физической  культурой  и спортом, повышение  качества  предоставления муниципальных услуг в сфере физической культуры и спорта.</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Развитие массовой физической культуры и спорта, совершенствование системы физического воспитания населения.</a:t>
                      </a:r>
                    </a:p>
                    <a:p>
                      <a:pPr algn="just"/>
                      <a:r>
                        <a:rPr lang="ru-RU" sz="1200" dirty="0" smtClean="0">
                          <a:latin typeface="PT Astra Serif" panose="020A0603040505020204" pitchFamily="18" charset="-52"/>
                          <a:cs typeface="Times New Roman" panose="02020603050405020304" pitchFamily="18" charset="0"/>
                        </a:rPr>
                        <a:t>2. Организация физкультурно-спортивных мероприятий, пропаганда физической культуры и спорта как важнейшей составляющей здорового образа жизни.</a:t>
                      </a:r>
                    </a:p>
                    <a:p>
                      <a:pPr algn="just"/>
                      <a:r>
                        <a:rPr lang="ru-RU" sz="1200" dirty="0" smtClean="0">
                          <a:latin typeface="PT Astra Serif" panose="020A0603040505020204" pitchFamily="18" charset="-52"/>
                          <a:cs typeface="Times New Roman" panose="02020603050405020304" pitchFamily="18" charset="0"/>
                        </a:rPr>
                        <a:t>3. Сохранение и развитие материально-технической базы муниципальных учреждений физической культуры и спорта.</a:t>
                      </a:r>
                    </a:p>
                    <a:p>
                      <a:pPr algn="just"/>
                      <a:r>
                        <a:rPr lang="ru-RU" sz="1200" dirty="0" smtClean="0">
                          <a:latin typeface="PT Astra Serif" panose="020A0603040505020204" pitchFamily="18" charset="-52"/>
                          <a:cs typeface="Times New Roman" panose="02020603050405020304" pitchFamily="18" charset="0"/>
                        </a:rPr>
                        <a:t>4. Обеспечение условий для реализации муниципальной программы муниципального образования город Тула «Развитие физической культуры и спорта». </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554400">
                <a:tc>
                  <a:txBody>
                    <a:bodyPr/>
                    <a:lstStyle/>
                    <a:p>
                      <a:pPr algn="ctr"/>
                      <a:r>
                        <a:rPr lang="ru-RU" sz="1300" dirty="0" smtClean="0">
                          <a:latin typeface="PT Astra Serif" panose="020A0603040505020204" pitchFamily="18" charset="-52"/>
                          <a:cs typeface="Times New Roman" panose="02020603050405020304" pitchFamily="18" charset="0"/>
                        </a:rPr>
                        <a:t>4</a:t>
                      </a: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«Обеспечение доступным, комфортным жильем отдельных категорий граждан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425,0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512,0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512,0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4"/>
                  </a:ext>
                </a:extLst>
              </a:tr>
              <a:tr h="293506">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5"/>
                  </a:ext>
                </a:extLst>
              </a:tr>
              <a:tr h="2054543">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r>
                        <a:rPr lang="ru-RU" sz="1200" b="1" dirty="0" smtClean="0">
                          <a:latin typeface="PT Astra Serif" panose="020A0603040505020204" pitchFamily="18" charset="-52"/>
                          <a:cs typeface="Times New Roman" panose="02020603050405020304" pitchFamily="18" charset="0"/>
                        </a:rPr>
                        <a:t>Цель муниципальной программы: </a:t>
                      </a:r>
                    </a:p>
                    <a:p>
                      <a:r>
                        <a:rPr lang="ru-RU" sz="1200" dirty="0" smtClean="0">
                          <a:latin typeface="PT Astra Serif" panose="020A0603040505020204" pitchFamily="18" charset="-52"/>
                          <a:cs typeface="Times New Roman" panose="02020603050405020304" pitchFamily="18" charset="0"/>
                        </a:rPr>
                        <a:t>Обеспечение доступным и комфортным жильем отдельных категорий граждан муниципального образования город Тула. </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Обеспечение жилыми помещениями малоимущих граждан, признанных нуждающимися в жилых помещениях в установленном порядке, и граждан, проживающих в домах, признанных непригодными для проживания.</a:t>
                      </a:r>
                    </a:p>
                    <a:p>
                      <a:pPr algn="just"/>
                      <a:r>
                        <a:rPr lang="ru-RU" sz="1200" dirty="0" smtClean="0">
                          <a:latin typeface="PT Astra Serif" panose="020A0603040505020204" pitchFamily="18" charset="-52"/>
                          <a:cs typeface="Times New Roman" panose="02020603050405020304" pitchFamily="18" charset="0"/>
                        </a:rPr>
                        <a:t>2. Выкуп жилых помещений у собственников при изъятии земельных участков под аварийными многоквартирными домами.</a:t>
                      </a:r>
                    </a:p>
                    <a:p>
                      <a:pPr algn="just"/>
                      <a:r>
                        <a:rPr lang="ru-RU" sz="1200" dirty="0" smtClean="0">
                          <a:latin typeface="PT Astra Serif" panose="020A0603040505020204" pitchFamily="18" charset="-52"/>
                          <a:cs typeface="Times New Roman" panose="02020603050405020304" pitchFamily="18" charset="0"/>
                        </a:rPr>
                        <a:t>3. Обеспечение жильем отдельных категорий граждан в целях реализации полномочий органов местного самоуправления.</a:t>
                      </a:r>
                    </a:p>
                    <a:p>
                      <a:pPr algn="just"/>
                      <a:r>
                        <a:rPr lang="ru-RU" sz="1200" dirty="0" smtClean="0">
                          <a:latin typeface="PT Astra Serif" panose="020A0603040505020204" pitchFamily="18" charset="-52"/>
                          <a:cs typeface="Times New Roman" panose="02020603050405020304" pitchFamily="18" charset="0"/>
                        </a:rPr>
                        <a:t>4. Переселение граждан, проживающих в аварийном жилом фонде.</a:t>
                      </a:r>
                    </a:p>
                    <a:p>
                      <a:pPr algn="just"/>
                      <a:r>
                        <a:rPr lang="ru-RU" sz="1200" dirty="0" smtClean="0">
                          <a:latin typeface="PT Astra Serif" panose="020A0603040505020204" pitchFamily="18" charset="-52"/>
                          <a:cs typeface="Times New Roman" panose="02020603050405020304" pitchFamily="18" charset="0"/>
                        </a:rPr>
                        <a:t>5. Поддержка в решении жилищной проблемы молодых семей, признанных в установленном порядке нуждающимися в улучшении жилищных условий.</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6"/>
                  </a:ext>
                </a:extLst>
              </a:tr>
            </a:tbl>
          </a:graphicData>
        </a:graphic>
      </p:graphicFrame>
      <p:sp>
        <p:nvSpPr>
          <p:cNvPr id="4" name="Номер слайда 3"/>
          <p:cNvSpPr>
            <a:spLocks noGrp="1"/>
          </p:cNvSpPr>
          <p:nvPr>
            <p:ph type="sldNum" sz="quarter" idx="12"/>
          </p:nvPr>
        </p:nvSpPr>
        <p:spPr>
          <a:xfrm>
            <a:off x="8610599" y="6356352"/>
            <a:ext cx="3467099" cy="365125"/>
          </a:xfrm>
        </p:spPr>
        <p:txBody>
          <a:bodyPr/>
          <a:lstStyle/>
          <a:p>
            <a:fld id="{4083984F-F6FD-4D94-ACA5-CE09A62595C0}" type="slidenum">
              <a:rPr lang="ru-RU" smtClean="0"/>
              <a:t>27</a:t>
            </a:fld>
            <a:endParaRPr lang="ru-RU" dirty="0"/>
          </a:p>
        </p:txBody>
      </p:sp>
    </p:spTree>
    <p:extLst>
      <p:ext uri="{BB962C8B-B14F-4D97-AF65-F5344CB8AC3E}">
        <p14:creationId xmlns:p14="http://schemas.microsoft.com/office/powerpoint/2010/main" val="1139692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86639190"/>
              </p:ext>
            </p:extLst>
          </p:nvPr>
        </p:nvGraphicFramePr>
        <p:xfrm>
          <a:off x="133350" y="247649"/>
          <a:ext cx="11944349" cy="5906419"/>
        </p:xfrm>
        <a:graphic>
          <a:graphicData uri="http://schemas.openxmlformats.org/drawingml/2006/table">
            <a:tbl>
              <a:tblPr firstRow="1" bandRow="1">
                <a:tableStyleId>{5C22544A-7EE6-4342-B048-85BDC9FD1C3A}</a:tableStyleId>
              </a:tblPr>
              <a:tblGrid>
                <a:gridCol w="255289">
                  <a:extLst>
                    <a:ext uri="{9D8B030D-6E8A-4147-A177-3AD203B41FA5}">
                      <a16:colId xmlns:a16="http://schemas.microsoft.com/office/drawing/2014/main" xmlns="" val="20000"/>
                    </a:ext>
                  </a:extLst>
                </a:gridCol>
                <a:gridCol w="8792703">
                  <a:extLst>
                    <a:ext uri="{9D8B030D-6E8A-4147-A177-3AD203B41FA5}">
                      <a16:colId xmlns:a16="http://schemas.microsoft.com/office/drawing/2014/main" xmlns="" val="20001"/>
                    </a:ext>
                  </a:extLst>
                </a:gridCol>
                <a:gridCol w="972737">
                  <a:extLst>
                    <a:ext uri="{9D8B030D-6E8A-4147-A177-3AD203B41FA5}">
                      <a16:colId xmlns:a16="http://schemas.microsoft.com/office/drawing/2014/main" xmlns="" val="20002"/>
                    </a:ext>
                  </a:extLst>
                </a:gridCol>
                <a:gridCol w="941346">
                  <a:extLst>
                    <a:ext uri="{9D8B030D-6E8A-4147-A177-3AD203B41FA5}">
                      <a16:colId xmlns:a16="http://schemas.microsoft.com/office/drawing/2014/main" xmlns="" val="20003"/>
                    </a:ext>
                  </a:extLst>
                </a:gridCol>
                <a:gridCol w="982274">
                  <a:extLst>
                    <a:ext uri="{9D8B030D-6E8A-4147-A177-3AD203B41FA5}">
                      <a16:colId xmlns:a16="http://schemas.microsoft.com/office/drawing/2014/main" xmlns="" val="20004"/>
                    </a:ext>
                  </a:extLst>
                </a:gridCol>
              </a:tblGrid>
              <a:tr h="1290787">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2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1214389">
                <a:tc>
                  <a:txBody>
                    <a:bodyPr/>
                    <a:lstStyle/>
                    <a:p>
                      <a:pPr algn="ctr"/>
                      <a:r>
                        <a:rPr lang="ru-RU" sz="1300" dirty="0" smtClean="0">
                          <a:latin typeface="PT Astra Serif" panose="020A0603040505020204" pitchFamily="18" charset="-52"/>
                          <a:cs typeface="Times New Roman" panose="02020603050405020304" pitchFamily="18" charset="0"/>
                        </a:rPr>
                        <a:t>5</a:t>
                      </a: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транспорта и повышение безопасности дорожного движения в муниципальном образовании город Тула на 2020-2026 годы»</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3 461,7</a:t>
                      </a:r>
                      <a:endParaRPr lang="en-US" sz="1300" dirty="0" smtClean="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5 498,5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5 390,4</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7"/>
                  </a:ext>
                </a:extLst>
              </a:tr>
              <a:tr h="3401243">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r>
                        <a:rPr lang="ru-RU" sz="1200" b="1" dirty="0" smtClean="0">
                          <a:latin typeface="PT Astra Serif" panose="020A0603040505020204" pitchFamily="18" charset="-52"/>
                          <a:cs typeface="Times New Roman" panose="02020603050405020304" pitchFamily="18" charset="0"/>
                        </a:rPr>
                        <a:t>Удельный вес в общем объеме расходов:</a:t>
                      </a:r>
                    </a:p>
                    <a:p>
                      <a:r>
                        <a:rPr lang="ru-RU" sz="1200" b="1" dirty="0" smtClean="0">
                          <a:latin typeface="PT Astra Serif" panose="020A0603040505020204" pitchFamily="18" charset="-52"/>
                          <a:cs typeface="Times New Roman" panose="02020603050405020304" pitchFamily="18" charset="0"/>
                        </a:rPr>
                        <a:t>Цели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1. Создание условий для предоставления транспортных услуг населению и организация транспортного обслуживания населения в границах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Реализация полномочий органов местного самоуправления в сфере дорожной деятельности и обеспечения безопасности дорожного движения в границах муниципального образования город Тула.</a:t>
                      </a:r>
                    </a:p>
                    <a:p>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Обеспечение гарантий законных прав населения на безопасное дорожное движение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Приведение в нормативное состояние автомобильных дорог общего пользования местного значения.</a:t>
                      </a:r>
                    </a:p>
                    <a:p>
                      <a:pPr algn="just"/>
                      <a:r>
                        <a:rPr lang="ru-RU" sz="1200" dirty="0" smtClean="0">
                          <a:latin typeface="PT Astra Serif" panose="020A0603040505020204" pitchFamily="18" charset="-52"/>
                          <a:cs typeface="Times New Roman" panose="02020603050405020304" pitchFamily="18" charset="0"/>
                        </a:rPr>
                        <a:t>3. Обеспечение транспортного обслуживания населения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Обеспечение перевозчиков Субсидией на возмещение выпадающих доходов, недополученных в результате предоставления льгот по оплате проезда учащихся общеобразовательных учреждений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5. Обеспечение безопасности дорожного движения посредством совершенствования улично-дорожной сети.</a:t>
                      </a:r>
                    </a:p>
                    <a:p>
                      <a:pPr algn="just"/>
                      <a:r>
                        <a:rPr lang="ru-RU" sz="1200" dirty="0" smtClean="0">
                          <a:latin typeface="PT Astra Serif" panose="020A0603040505020204" pitchFamily="18" charset="-52"/>
                          <a:cs typeface="Times New Roman" panose="02020603050405020304" pitchFamily="18" charset="0"/>
                        </a:rPr>
                        <a:t>6. Обеспечение управления реализацией муниципальной программы муниципального образования города Тула «Развитие транспорта и повышение безопасности дорожного движения в муниципальном образовании город Тула на 2020 - 2026 годы».</a:t>
                      </a:r>
                    </a:p>
                    <a:p>
                      <a:pPr algn="just"/>
                      <a:r>
                        <a:rPr lang="ru-RU" sz="1200" dirty="0" smtClean="0">
                          <a:latin typeface="PT Astra Serif" panose="020A0603040505020204" pitchFamily="18" charset="-52"/>
                          <a:cs typeface="Times New Roman" panose="02020603050405020304" pitchFamily="18" charset="0"/>
                        </a:rPr>
                        <a:t>7. Участие в реализации муниципальной программы и достижение предусмотренных муниципальной программой показателей результативности и эффективности.</a:t>
                      </a:r>
                      <a:endParaRPr lang="ru-RU" sz="1200" dirty="0">
                        <a:latin typeface="PT Astra Serif" panose="020A0603040505020204" pitchFamily="18" charset="-52"/>
                        <a:cs typeface="Times New Roman" panose="02020603050405020304" pitchFamily="18" charset="0"/>
                      </a:endParaRPr>
                    </a:p>
                  </a:txBody>
                  <a:tcPr/>
                </a:tc>
                <a:tc>
                  <a:txBody>
                    <a:bodyPr/>
                    <a:lstStyle/>
                    <a:p>
                      <a:pPr algn="l"/>
                      <a:r>
                        <a:rPr lang="ru-RU" sz="1200" dirty="0" smtClean="0">
                          <a:latin typeface="PT Astra Serif" panose="020A0603040505020204" pitchFamily="18" charset="-52"/>
                          <a:cs typeface="Times New Roman" panose="02020603050405020304" pitchFamily="18" charset="0"/>
                        </a:rPr>
                        <a:t>12,1%</a:t>
                      </a:r>
                      <a:endParaRPr lang="ru-RU" sz="1200" dirty="0">
                        <a:latin typeface="PT Astra Serif" panose="020A0603040505020204" pitchFamily="18" charset="-52"/>
                        <a:cs typeface="Times New Roman" panose="02020603050405020304" pitchFamily="18" charset="0"/>
                      </a:endParaRPr>
                    </a:p>
                  </a:txBody>
                  <a:tcPr/>
                </a:tc>
                <a:tc>
                  <a:txBody>
                    <a:bodyPr/>
                    <a:lstStyle/>
                    <a:p>
                      <a:pPr algn="ctr"/>
                      <a:r>
                        <a:rPr lang="ru-RU" sz="1200" dirty="0" smtClean="0">
                          <a:latin typeface="PT Astra Serif" panose="020A0603040505020204" pitchFamily="18" charset="-52"/>
                          <a:cs typeface="Times New Roman" panose="02020603050405020304" pitchFamily="18" charset="0"/>
                        </a:rPr>
                        <a:t>16,0%</a:t>
                      </a:r>
                      <a:endParaRPr lang="ru-RU" sz="1200" dirty="0">
                        <a:latin typeface="PT Astra Serif" panose="020A0603040505020204" pitchFamily="18" charset="-52"/>
                        <a:cs typeface="Times New Roman" panose="02020603050405020304" pitchFamily="18" charset="0"/>
                      </a:endParaRPr>
                    </a:p>
                  </a:txBody>
                  <a:tcPr/>
                </a:tc>
                <a:tc>
                  <a:txBody>
                    <a:bodyPr/>
                    <a:lstStyle/>
                    <a:p>
                      <a:pPr algn="ctr"/>
                      <a:r>
                        <a:rPr lang="ru-RU" sz="1200" dirty="0" smtClean="0">
                          <a:latin typeface="PT Astra Serif" panose="020A0603040505020204" pitchFamily="18" charset="-52"/>
                          <a:cs typeface="Times New Roman" panose="02020603050405020304" pitchFamily="18" charset="0"/>
                        </a:rPr>
                        <a:t>15,9%</a:t>
                      </a:r>
                      <a:endParaRPr lang="ru-RU" sz="1200" dirty="0">
                        <a:latin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8"/>
                  </a:ext>
                </a:extLst>
              </a:tr>
            </a:tbl>
          </a:graphicData>
        </a:graphic>
      </p:graphicFrame>
      <p:sp>
        <p:nvSpPr>
          <p:cNvPr id="4" name="Номер слайда 3"/>
          <p:cNvSpPr>
            <a:spLocks noGrp="1"/>
          </p:cNvSpPr>
          <p:nvPr>
            <p:ph type="sldNum" sz="quarter" idx="12"/>
          </p:nvPr>
        </p:nvSpPr>
        <p:spPr>
          <a:xfrm>
            <a:off x="8610599" y="6356352"/>
            <a:ext cx="3459481" cy="365125"/>
          </a:xfrm>
        </p:spPr>
        <p:txBody>
          <a:bodyPr/>
          <a:lstStyle/>
          <a:p>
            <a:fld id="{4083984F-F6FD-4D94-ACA5-CE09A62595C0}" type="slidenum">
              <a:rPr lang="ru-RU" smtClean="0"/>
              <a:t>28</a:t>
            </a:fld>
            <a:endParaRPr lang="ru-RU" dirty="0"/>
          </a:p>
        </p:txBody>
      </p:sp>
    </p:spTree>
    <p:extLst>
      <p:ext uri="{BB962C8B-B14F-4D97-AF65-F5344CB8AC3E}">
        <p14:creationId xmlns:p14="http://schemas.microsoft.com/office/powerpoint/2010/main" val="350731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02063822"/>
              </p:ext>
            </p:extLst>
          </p:nvPr>
        </p:nvGraphicFramePr>
        <p:xfrm>
          <a:off x="173254" y="317633"/>
          <a:ext cx="11829449" cy="5794409"/>
        </p:xfrm>
        <a:graphic>
          <a:graphicData uri="http://schemas.openxmlformats.org/drawingml/2006/table">
            <a:tbl>
              <a:tblPr firstRow="1" bandRow="1">
                <a:tableStyleId>{5C22544A-7EE6-4342-B048-85BDC9FD1C3A}</a:tableStyleId>
              </a:tblPr>
              <a:tblGrid>
                <a:gridCol w="431614">
                  <a:extLst>
                    <a:ext uri="{9D8B030D-6E8A-4147-A177-3AD203B41FA5}">
                      <a16:colId xmlns:a16="http://schemas.microsoft.com/office/drawing/2014/main" xmlns="" val="20000"/>
                    </a:ext>
                  </a:extLst>
                </a:gridCol>
                <a:gridCol w="8629974">
                  <a:extLst>
                    <a:ext uri="{9D8B030D-6E8A-4147-A177-3AD203B41FA5}">
                      <a16:colId xmlns:a16="http://schemas.microsoft.com/office/drawing/2014/main" xmlns="" val="20001"/>
                    </a:ext>
                  </a:extLst>
                </a:gridCol>
                <a:gridCol w="973344">
                  <a:extLst>
                    <a:ext uri="{9D8B030D-6E8A-4147-A177-3AD203B41FA5}">
                      <a16:colId xmlns:a16="http://schemas.microsoft.com/office/drawing/2014/main" xmlns="" val="20002"/>
                    </a:ext>
                  </a:extLst>
                </a:gridCol>
                <a:gridCol w="895823">
                  <a:extLst>
                    <a:ext uri="{9D8B030D-6E8A-4147-A177-3AD203B41FA5}">
                      <a16:colId xmlns:a16="http://schemas.microsoft.com/office/drawing/2014/main" xmlns="" val="20003"/>
                    </a:ext>
                  </a:extLst>
                </a:gridCol>
                <a:gridCol w="898694">
                  <a:extLst>
                    <a:ext uri="{9D8B030D-6E8A-4147-A177-3AD203B41FA5}">
                      <a16:colId xmlns:a16="http://schemas.microsoft.com/office/drawing/2014/main" xmlns="" val="20004"/>
                    </a:ext>
                  </a:extLst>
                </a:gridCol>
              </a:tblGrid>
              <a:tr h="1493871">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543226">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extLst>
                  <a:ext uri="{0D108BD9-81ED-4DB2-BD59-A6C34878D82A}">
                    <a16:rowId xmlns:a16="http://schemas.microsoft.com/office/drawing/2014/main" xmlns="" val="10001"/>
                  </a:ext>
                </a:extLst>
              </a:tr>
              <a:tr h="769570">
                <a:tc>
                  <a:txBody>
                    <a:bodyPr/>
                    <a:lstStyle/>
                    <a:p>
                      <a:pPr algn="ctr"/>
                      <a:r>
                        <a:rPr lang="ru-RU" sz="1400" b="1" i="1" dirty="0" smtClean="0">
                          <a:latin typeface="PT Astra Serif" panose="020A0603040505020204" pitchFamily="18" charset="-52"/>
                          <a:cs typeface="Times New Roman" panose="02020603050405020304" pitchFamily="18" charset="0"/>
                        </a:rPr>
                        <a:t>6</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«Энергосбережение и повышение энергетической эффективности в муниципальном образовании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8,4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40741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0,02%</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0,01%</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0,01%</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258032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Повышение эффективности использования энергетических ресурсов в муниципальном образовании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Снижение потребления энергоресурсов.</a:t>
                      </a:r>
                    </a:p>
                    <a:p>
                      <a:pPr algn="just"/>
                      <a:r>
                        <a:rPr lang="ru-RU" sz="1200" dirty="0" smtClean="0">
                          <a:latin typeface="PT Astra Serif" panose="020A0603040505020204" pitchFamily="18" charset="-52"/>
                          <a:cs typeface="Times New Roman" panose="02020603050405020304" pitchFamily="18" charset="0"/>
                        </a:rPr>
                        <a:t>2. Обеспечение энергосбережения в муниципальных учреждениях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Выявление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p>
                    <a:p>
                      <a:pPr algn="just"/>
                      <a:r>
                        <a:rPr lang="ru-RU" sz="1200" dirty="0" smtClean="0">
                          <a:latin typeface="PT Astra Serif" panose="020A0603040505020204" pitchFamily="18" charset="-52"/>
                          <a:cs typeface="Times New Roman" panose="02020603050405020304" pitchFamily="18" charset="0"/>
                        </a:rPr>
                        <a:t>4. Сокращение на территории муниципального образования город Тула количества бесхозяйных объектов недвижимого имущества, используемых для передачи энергетических ресурсов (включая газоснабжение, тепло и электроснабжение).</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4"/>
                  </a:ext>
                </a:extLst>
              </a:tr>
            </a:tbl>
          </a:graphicData>
        </a:graphic>
      </p:graphicFrame>
      <p:sp>
        <p:nvSpPr>
          <p:cNvPr id="4" name="Номер слайда 3"/>
          <p:cNvSpPr>
            <a:spLocks noGrp="1"/>
          </p:cNvSpPr>
          <p:nvPr>
            <p:ph type="sldNum" sz="quarter" idx="12"/>
          </p:nvPr>
        </p:nvSpPr>
        <p:spPr>
          <a:xfrm>
            <a:off x="8610599" y="6356352"/>
            <a:ext cx="3392103" cy="365125"/>
          </a:xfrm>
        </p:spPr>
        <p:txBody>
          <a:bodyPr/>
          <a:lstStyle/>
          <a:p>
            <a:fld id="{4083984F-F6FD-4D94-ACA5-CE09A62595C0}" type="slidenum">
              <a:rPr lang="ru-RU" smtClean="0"/>
              <a:t>29</a:t>
            </a:fld>
            <a:endParaRPr lang="ru-RU" dirty="0"/>
          </a:p>
        </p:txBody>
      </p:sp>
    </p:spTree>
    <p:extLst>
      <p:ext uri="{BB962C8B-B14F-4D97-AF65-F5344CB8AC3E}">
        <p14:creationId xmlns:p14="http://schemas.microsoft.com/office/powerpoint/2010/main" val="31538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7728" y="435785"/>
            <a:ext cx="11174023" cy="5632311"/>
          </a:xfrm>
          <a:prstGeom prst="rect">
            <a:avLst/>
          </a:prstGeom>
        </p:spPr>
        <p:txBody>
          <a:bodyPr wrap="square">
            <a:spAutoFit/>
          </a:bodyPr>
          <a:lstStyle/>
          <a:p>
            <a:pPr algn="ctr"/>
            <a:r>
              <a:rPr lang="ru-RU" b="1" dirty="0">
                <a:latin typeface="PT Astra Serif" panose="020A0603040505020204" pitchFamily="18" charset="-52"/>
                <a:cs typeface="Times New Roman" panose="02020603050405020304" pitchFamily="18" charset="0"/>
              </a:rPr>
              <a:t>Уважаемые жители </a:t>
            </a:r>
          </a:p>
          <a:p>
            <a:pPr algn="ctr"/>
            <a:r>
              <a:rPr lang="ru-RU" b="1" dirty="0">
                <a:latin typeface="PT Astra Serif" panose="020A0603040505020204" pitchFamily="18" charset="-52"/>
                <a:cs typeface="Times New Roman" panose="02020603050405020304" pitchFamily="18" charset="0"/>
              </a:rPr>
              <a:t>муниципального образования город Тула!</a:t>
            </a:r>
          </a:p>
          <a:p>
            <a:endParaRPr lang="ru-RU" dirty="0">
              <a:latin typeface="PT Astra Serif" panose="020A0603040505020204" pitchFamily="18" charset="-52"/>
              <a:cs typeface="Times New Roman" panose="02020603050405020304" pitchFamily="18" charset="0"/>
            </a:endParaRPr>
          </a:p>
          <a:p>
            <a:pPr algn="just"/>
            <a:r>
              <a:rPr lang="ru-RU" dirty="0" smtClean="0">
                <a:latin typeface="PT Astra Serif" panose="020A0603040505020204" pitchFamily="18" charset="-52"/>
                <a:cs typeface="Times New Roman" panose="02020603050405020304" pitchFamily="18" charset="0"/>
              </a:rPr>
              <a:t>           </a:t>
            </a:r>
            <a:r>
              <a:rPr lang="ru-RU" dirty="0">
                <a:latin typeface="PT Astra Serif" panose="020A0603040505020204" pitchFamily="18" charset="-52"/>
                <a:cs typeface="Times New Roman" panose="02020603050405020304" pitchFamily="18" charset="0"/>
              </a:rPr>
              <a:t>	Исполнение бюджета – это этап бюджетного процесса, который начинается с момента утверждения решения о бюджете и продолжается в течение всего финансового года.</a:t>
            </a:r>
          </a:p>
          <a:p>
            <a:pPr algn="just"/>
            <a:r>
              <a:rPr lang="ru-RU"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	Бюджет </a:t>
            </a:r>
            <a:r>
              <a:rPr lang="ru-RU" dirty="0">
                <a:latin typeface="PT Astra Serif" panose="020A0603040505020204" pitchFamily="18" charset="-52"/>
                <a:cs typeface="Times New Roman" panose="02020603050405020304" pitchFamily="18" charset="0"/>
              </a:rPr>
              <a:t>для граждан, составленный на основе отчета об исполнении бюджета муниципального образования город Тула за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 – документ, содержащий основные положения решения Тульской городской Думы о бюджете муниципального образования город Тула и отчета о его исполнении в виде открытой и понятной гражданам информации.</a:t>
            </a:r>
          </a:p>
          <a:p>
            <a:pPr algn="just"/>
            <a:r>
              <a:rPr lang="ru-RU"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	 </a:t>
            </a:r>
            <a:r>
              <a:rPr lang="ru-RU" dirty="0">
                <a:latin typeface="PT Astra Serif" panose="020A0603040505020204" pitchFamily="18" charset="-52"/>
                <a:cs typeface="Times New Roman" panose="02020603050405020304" pitchFamily="18" charset="0"/>
              </a:rPr>
              <a:t>Итоги исполнения бюджета муниципального образования город Тула за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 свидетельствуют о том, что большая часть бюджетных средств направлялась на финансирование расходов социального характера.</a:t>
            </a:r>
          </a:p>
          <a:p>
            <a:pPr algn="just"/>
            <a:r>
              <a:rPr lang="ru-RU" dirty="0">
                <a:latin typeface="PT Astra Serif" panose="020A0603040505020204" pitchFamily="18" charset="-52"/>
                <a:cs typeface="Times New Roman" panose="02020603050405020304" pitchFamily="18" charset="0"/>
              </a:rPr>
              <a:t>       </a:t>
            </a:r>
            <a:r>
              <a:rPr lang="ru-RU" dirty="0" smtClean="0">
                <a:latin typeface="PT Astra Serif" panose="020A0603040505020204" pitchFamily="18" charset="-52"/>
                <a:cs typeface="Times New Roman" panose="02020603050405020304" pitchFamily="18" charset="0"/>
              </a:rPr>
              <a:t>	 Расходы </a:t>
            </a:r>
            <a:r>
              <a:rPr lang="ru-RU" dirty="0">
                <a:latin typeface="PT Astra Serif" panose="020A0603040505020204" pitchFamily="18" charset="-52"/>
                <a:cs typeface="Times New Roman" panose="02020603050405020304" pitchFamily="18" charset="0"/>
              </a:rPr>
              <a:t>бюджета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муниципального образования город Тула за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20</a:t>
            </a:r>
            <a:r>
              <a:rPr lang="en-US" dirty="0" smtClean="0">
                <a:solidFill>
                  <a:schemeClr val="tx1">
                    <a:lumMod val="95000"/>
                    <a:lumOff val="5000"/>
                  </a:schemeClr>
                </a:solidFill>
                <a:latin typeface="PT Astra Serif" panose="020A0603040505020204" pitchFamily="18" charset="-52"/>
                <a:cs typeface="Times New Roman" panose="02020603050405020304" pitchFamily="18" charset="0"/>
              </a:rPr>
              <a:t>2</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4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год на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94,6% реализованы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программно-целевым методом</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a:t>
            </a:r>
          </a:p>
          <a:p>
            <a:pPr algn="just"/>
            <a:r>
              <a:rPr lang="ru-RU" dirty="0" smtClean="0">
                <a:solidFill>
                  <a:srgbClr val="FF0000"/>
                </a:solidFill>
                <a:latin typeface="PT Astra Serif" panose="020A0603040505020204" pitchFamily="18" charset="-52"/>
                <a:cs typeface="Times New Roman" panose="02020603050405020304" pitchFamily="18" charset="0"/>
              </a:rPr>
              <a:t>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 Муниципальное образование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город Тула в 20</a:t>
            </a:r>
            <a:r>
              <a:rPr lang="en-US" dirty="0" smtClean="0">
                <a:solidFill>
                  <a:schemeClr val="tx1">
                    <a:lumMod val="95000"/>
                    <a:lumOff val="5000"/>
                  </a:schemeClr>
                </a:solidFill>
                <a:latin typeface="PT Astra Serif" panose="020A0603040505020204" pitchFamily="18" charset="-52"/>
                <a:cs typeface="Times New Roman" panose="02020603050405020304" pitchFamily="18" charset="0"/>
              </a:rPr>
              <a:t>2</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4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году участвовало в реализации </a:t>
            </a:r>
            <a:r>
              <a:rPr lang="en-US" dirty="0">
                <a:solidFill>
                  <a:schemeClr val="tx1">
                    <a:lumMod val="95000"/>
                    <a:lumOff val="5000"/>
                  </a:schemeClr>
                </a:solidFill>
                <a:latin typeface="PT Astra Serif" panose="020A0603040505020204" pitchFamily="18" charset="-52"/>
                <a:cs typeface="Times New Roman" panose="02020603050405020304" pitchFamily="18" charset="0"/>
              </a:rPr>
              <a:t> </a:t>
            </a:r>
            <a:r>
              <a:rPr lang="ru-RU" dirty="0" smtClean="0">
                <a:solidFill>
                  <a:schemeClr val="tx1">
                    <a:lumMod val="95000"/>
                    <a:lumOff val="5000"/>
                  </a:schemeClr>
                </a:solidFill>
                <a:latin typeface="PT Astra Serif" panose="020A0603040505020204" pitchFamily="18" charset="-52"/>
                <a:cs typeface="Times New Roman" panose="02020603050405020304" pitchFamily="18" charset="0"/>
              </a:rPr>
              <a:t>4 национальных </a:t>
            </a:r>
            <a:r>
              <a:rPr lang="ru-RU" dirty="0">
                <a:solidFill>
                  <a:schemeClr val="tx1">
                    <a:lumMod val="95000"/>
                    <a:lumOff val="5000"/>
                  </a:schemeClr>
                </a:solidFill>
                <a:latin typeface="PT Astra Serif" panose="020A0603040505020204" pitchFamily="18" charset="-52"/>
                <a:cs typeface="Times New Roman" panose="02020603050405020304" pitchFamily="18" charset="0"/>
              </a:rPr>
              <a:t>проектов </a:t>
            </a:r>
            <a:r>
              <a:rPr lang="ru-RU" i="1" dirty="0">
                <a:latin typeface="PT Astra Serif" panose="020A0603040505020204" pitchFamily="18" charset="-52"/>
                <a:ea typeface="PT Astra Serif" panose="020A0603040505020204" pitchFamily="18" charset="-52"/>
              </a:rPr>
              <a:t>(«Культура»,</a:t>
            </a:r>
            <a:r>
              <a:rPr lang="ru-RU" dirty="0">
                <a:latin typeface="PT Astra Serif" panose="020A0603040505020204" pitchFamily="18" charset="-52"/>
                <a:ea typeface="PT Astra Serif" panose="020A0603040505020204" pitchFamily="18" charset="-52"/>
              </a:rPr>
              <a:t> </a:t>
            </a:r>
            <a:r>
              <a:rPr lang="ru-RU" i="1" dirty="0">
                <a:latin typeface="PT Astra Serif" panose="020A0603040505020204" pitchFamily="18" charset="-52"/>
                <a:ea typeface="PT Astra Serif" panose="020A0603040505020204" pitchFamily="18" charset="-52"/>
              </a:rPr>
              <a:t>«Образование», «Жилье и городская среда», «Безопасные качественные дороги»</a:t>
            </a:r>
            <a:r>
              <a:rPr lang="ru-RU" dirty="0">
                <a:latin typeface="PT Astra Serif" panose="020A0603040505020204" pitchFamily="18" charset="-52"/>
                <a:ea typeface="PT Astra Serif" panose="020A0603040505020204" pitchFamily="18" charset="-52"/>
              </a:rPr>
              <a:t>)</a:t>
            </a:r>
            <a:r>
              <a:rPr lang="ru-RU" b="1" dirty="0">
                <a:latin typeface="PT Astra Serif" panose="020A0603040505020204" pitchFamily="18" charset="-52"/>
                <a:ea typeface="PT Astra Serif" panose="020A0603040505020204" pitchFamily="18" charset="-52"/>
              </a:rPr>
              <a:t> </a:t>
            </a:r>
            <a:r>
              <a:rPr lang="ru-RU" dirty="0">
                <a:latin typeface="PT Astra Serif" panose="020A0603040505020204" pitchFamily="18" charset="-52"/>
                <a:ea typeface="PT Astra Serif" panose="020A0603040505020204" pitchFamily="18" charset="-52"/>
              </a:rPr>
              <a:t>и</a:t>
            </a:r>
            <a:r>
              <a:rPr lang="ru-RU" b="1" dirty="0">
                <a:latin typeface="PT Astra Serif" panose="020A0603040505020204" pitchFamily="18" charset="-52"/>
                <a:ea typeface="PT Astra Serif" panose="020A0603040505020204" pitchFamily="18" charset="-52"/>
              </a:rPr>
              <a:t> </a:t>
            </a:r>
            <a:r>
              <a:rPr lang="ru-RU" dirty="0">
                <a:latin typeface="PT Astra Serif" panose="020A0603040505020204" pitchFamily="18" charset="-52"/>
                <a:ea typeface="PT Astra Serif" panose="020A0603040505020204" pitchFamily="18" charset="-52"/>
              </a:rPr>
              <a:t>10 региональных </a:t>
            </a:r>
            <a:r>
              <a:rPr lang="ru-RU" i="1" dirty="0">
                <a:latin typeface="PT Astra Serif" panose="020A0603040505020204" pitchFamily="18" charset="-52"/>
                <a:ea typeface="PT Astra Serif" panose="020A0603040505020204" pitchFamily="18" charset="-52"/>
              </a:rPr>
              <a:t>(«Обеспечение качественно нового уровня развития инфраструктуры культуры («Культурная среда»)», «Современная школа», «Успех каждого ребенка», «Цифровая образовательная среда», «Патриотическое воспитание граждан Российской Федерации», «Развитие системы поддержки молодежи («Молодежь России»)», «Жилье», «Формирование комфортной городской среды», «Обеспечение устойчивого сокращения непригодного для проживания жилищного фонда», «Региональная и местная дорожная сеть»). </a:t>
            </a:r>
            <a:r>
              <a:rPr lang="ru-RU" dirty="0">
                <a:latin typeface="PT Astra Serif" panose="020A0603040505020204" pitchFamily="18" charset="-52"/>
                <a:ea typeface="PT Astra Serif" panose="020A0603040505020204" pitchFamily="18" charset="-52"/>
              </a:rPr>
              <a:t> </a:t>
            </a:r>
            <a:endParaRPr lang="ru-RU" dirty="0">
              <a:latin typeface="PT Astra Serif" panose="020A0603040505020204" pitchFamily="18" charset="-52"/>
              <a:ea typeface="PT Astra Serif" panose="020A0603040505020204" pitchFamily="18" charset="-52"/>
              <a:cs typeface="Times New Roman" panose="02020603050405020304" pitchFamily="18" charset="0"/>
            </a:endParaRPr>
          </a:p>
        </p:txBody>
      </p:sp>
      <p:sp>
        <p:nvSpPr>
          <p:cNvPr id="4" name="Номер слайда 3"/>
          <p:cNvSpPr>
            <a:spLocks noGrp="1"/>
          </p:cNvSpPr>
          <p:nvPr>
            <p:ph type="sldNum" sz="quarter" idx="12"/>
          </p:nvPr>
        </p:nvSpPr>
        <p:spPr>
          <a:xfrm>
            <a:off x="8610600" y="6356352"/>
            <a:ext cx="3466070" cy="365125"/>
          </a:xfrm>
        </p:spPr>
        <p:txBody>
          <a:bodyPr/>
          <a:lstStyle/>
          <a:p>
            <a:fld id="{4083984F-F6FD-4D94-ACA5-CE09A62595C0}" type="slidenum">
              <a:rPr lang="ru-RU" smtClean="0"/>
              <a:t>3</a:t>
            </a:fld>
            <a:endParaRPr lang="ru-RU" dirty="0"/>
          </a:p>
        </p:txBody>
      </p:sp>
    </p:spTree>
    <p:extLst>
      <p:ext uri="{BB962C8B-B14F-4D97-AF65-F5344CB8AC3E}">
        <p14:creationId xmlns:p14="http://schemas.microsoft.com/office/powerpoint/2010/main" val="1251957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73678042"/>
              </p:ext>
            </p:extLst>
          </p:nvPr>
        </p:nvGraphicFramePr>
        <p:xfrm>
          <a:off x="1" y="0"/>
          <a:ext cx="12191999" cy="6172199"/>
        </p:xfrm>
        <a:graphic>
          <a:graphicData uri="http://schemas.openxmlformats.org/drawingml/2006/table">
            <a:tbl>
              <a:tblPr firstRow="1" bandRow="1">
                <a:tableStyleId>{5C22544A-7EE6-4342-B048-85BDC9FD1C3A}</a:tableStyleId>
              </a:tblPr>
              <a:tblGrid>
                <a:gridCol w="444842">
                  <a:extLst>
                    <a:ext uri="{9D8B030D-6E8A-4147-A177-3AD203B41FA5}">
                      <a16:colId xmlns:a16="http://schemas.microsoft.com/office/drawing/2014/main" xmlns="" val="20000"/>
                    </a:ext>
                  </a:extLst>
                </a:gridCol>
                <a:gridCol w="8894466">
                  <a:extLst>
                    <a:ext uri="{9D8B030D-6E8A-4147-A177-3AD203B41FA5}">
                      <a16:colId xmlns:a16="http://schemas.microsoft.com/office/drawing/2014/main" xmlns="" val="20001"/>
                    </a:ext>
                  </a:extLst>
                </a:gridCol>
                <a:gridCol w="1003176">
                  <a:extLst>
                    <a:ext uri="{9D8B030D-6E8A-4147-A177-3AD203B41FA5}">
                      <a16:colId xmlns:a16="http://schemas.microsoft.com/office/drawing/2014/main" xmlns="" val="20002"/>
                    </a:ext>
                  </a:extLst>
                </a:gridCol>
                <a:gridCol w="923278">
                  <a:extLst>
                    <a:ext uri="{9D8B030D-6E8A-4147-A177-3AD203B41FA5}">
                      <a16:colId xmlns:a16="http://schemas.microsoft.com/office/drawing/2014/main" xmlns="" val="20003"/>
                    </a:ext>
                  </a:extLst>
                </a:gridCol>
                <a:gridCol w="926237">
                  <a:extLst>
                    <a:ext uri="{9D8B030D-6E8A-4147-A177-3AD203B41FA5}">
                      <a16:colId xmlns:a16="http://schemas.microsoft.com/office/drawing/2014/main" xmlns="" val="20004"/>
                    </a:ext>
                  </a:extLst>
                </a:gridCol>
              </a:tblGrid>
              <a:tr h="1444557">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787940">
                <a:tc>
                  <a:txBody>
                    <a:bodyPr/>
                    <a:lstStyle/>
                    <a:p>
                      <a:pPr algn="ctr"/>
                      <a:r>
                        <a:rPr lang="ru-RU" sz="1300" b="1" dirty="0" smtClean="0">
                          <a:latin typeface="PT Astra Serif" panose="020A0603040505020204" pitchFamily="18" charset="-52"/>
                          <a:cs typeface="Times New Roman" panose="02020603050405020304" pitchFamily="18" charset="0"/>
                        </a:rPr>
                        <a:t>7</a:t>
                      </a:r>
                      <a:endParaRPr lang="ru-RU" sz="1300" b="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a:t>
                      </a:r>
                      <a:r>
                        <a:rPr lang="ru-RU" sz="1400" b="1" i="1" kern="1200" dirty="0" smtClean="0">
                          <a:solidFill>
                            <a:schemeClr val="dk1"/>
                          </a:solidFill>
                          <a:effectLst/>
                          <a:latin typeface="PT Astra Serif" panose="020A0603040505020204" pitchFamily="18" charset="-52"/>
                          <a:ea typeface="+mn-ea"/>
                          <a:cs typeface="Times New Roman" panose="02020603050405020304" pitchFamily="18" charset="0"/>
                        </a:rPr>
                        <a:t>Поддержка и развитие социально ориентированных некоммерческих организаций и территориального общественного самоуправления в муниципальном образовании город Тула</a:t>
                      </a:r>
                      <a:r>
                        <a:rPr lang="ru-RU" sz="1400" b="1" i="1" dirty="0" smtClean="0">
                          <a:latin typeface="PT Astra Serif" panose="020A0603040505020204" pitchFamily="18" charset="-52"/>
                          <a:cs typeface="Times New Roman" panose="02020603050405020304" pitchFamily="18" charset="0"/>
                        </a:rPr>
                        <a:t>»</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20,0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20,1</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20,0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5"/>
                  </a:ext>
                </a:extLst>
              </a:tr>
              <a:tr h="393970">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6"/>
                  </a:ext>
                </a:extLst>
              </a:tr>
              <a:tr h="3545732">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solidFill>
                            <a:schemeClr val="tx1"/>
                          </a:solidFill>
                          <a:latin typeface="PT Astra Serif" panose="020A0603040505020204" pitchFamily="18" charset="-52"/>
                          <a:cs typeface="Times New Roman" panose="02020603050405020304" pitchFamily="18" charset="0"/>
                        </a:rPr>
                        <a:t>Развитие института территориальных общественных самоуправлений, социально ориентированных некоммерческих организаций, вовлечение большего количества жителей муниципального образования город Тула в деятельность местного самоуправления.</a:t>
                      </a:r>
                    </a:p>
                    <a:p>
                      <a:pPr algn="just"/>
                      <a:r>
                        <a:rPr lang="ru-RU" sz="1200" b="1" dirty="0" smtClean="0">
                          <a:solidFill>
                            <a:schemeClr val="tx1"/>
                          </a:solidFill>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solidFill>
                            <a:schemeClr val="tx1"/>
                          </a:solidFill>
                          <a:latin typeface="PT Astra Serif" panose="020A0603040505020204" pitchFamily="18" charset="-52"/>
                          <a:cs typeface="Times New Roman" panose="02020603050405020304" pitchFamily="18" charset="0"/>
                        </a:rPr>
                        <a:t>1. Повышение эффективности взаимодействия администрации города Тулы, социально ориентированных некоммерческих организаций и территориальных общественных самоуправлений посредством информированности населения о деятельности органов местного самоуправления.</a:t>
                      </a:r>
                    </a:p>
                    <a:p>
                      <a:pPr algn="just"/>
                      <a:r>
                        <a:rPr lang="ru-RU" sz="1200" dirty="0" smtClean="0">
                          <a:solidFill>
                            <a:schemeClr val="tx1"/>
                          </a:solidFill>
                          <a:latin typeface="PT Astra Serif" panose="020A0603040505020204" pitchFamily="18" charset="-52"/>
                          <a:cs typeface="Times New Roman" panose="02020603050405020304" pitchFamily="18" charset="0"/>
                        </a:rPr>
                        <a:t>2. Реализация механизма муниципальной поддержки социально ориентированных некоммерческих организаций и территориальных общественных самоуправлений на конкурсной основе с целью широкого использования интеллектуального, научного, культурного потенциала жителей муниципального образования город Тула для решения вопросов местного значения.</a:t>
                      </a:r>
                    </a:p>
                    <a:p>
                      <a:pPr algn="just"/>
                      <a:r>
                        <a:rPr lang="ru-RU" sz="1200" dirty="0" smtClean="0">
                          <a:solidFill>
                            <a:schemeClr val="tx1"/>
                          </a:solidFill>
                          <a:latin typeface="PT Astra Serif" panose="020A0603040505020204" pitchFamily="18" charset="-52"/>
                          <a:cs typeface="Times New Roman" panose="02020603050405020304" pitchFamily="18" charset="0"/>
                        </a:rPr>
                        <a:t>3. Создание условий для развития территориальных общественных самоуправлений для решения проблем местного сообщества.</a:t>
                      </a:r>
                    </a:p>
                    <a:p>
                      <a:pPr algn="just"/>
                      <a:r>
                        <a:rPr lang="ru-RU" sz="1200" dirty="0" smtClean="0">
                          <a:solidFill>
                            <a:schemeClr val="tx1"/>
                          </a:solidFill>
                          <a:latin typeface="PT Astra Serif" panose="020A0603040505020204" pitchFamily="18" charset="-52"/>
                          <a:cs typeface="Times New Roman" panose="02020603050405020304" pitchFamily="18" charset="0"/>
                        </a:rPr>
                        <a:t>4. Повышение активности деятельности социально ориентированных некоммерческих организаций и территориальных общественных самоуправлений посредством создания условий для ведения их деятельности.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7"/>
                  </a:ext>
                </a:extLst>
              </a:tr>
            </a:tbl>
          </a:graphicData>
        </a:graphic>
      </p:graphicFrame>
      <p:sp>
        <p:nvSpPr>
          <p:cNvPr id="4" name="Номер слайда 3"/>
          <p:cNvSpPr>
            <a:spLocks noGrp="1"/>
          </p:cNvSpPr>
          <p:nvPr>
            <p:ph type="sldNum" sz="quarter" idx="12"/>
          </p:nvPr>
        </p:nvSpPr>
        <p:spPr>
          <a:xfrm>
            <a:off x="8610600" y="6356352"/>
            <a:ext cx="3430604" cy="365125"/>
          </a:xfrm>
        </p:spPr>
        <p:txBody>
          <a:bodyPr/>
          <a:lstStyle/>
          <a:p>
            <a:fld id="{4083984F-F6FD-4D94-ACA5-CE09A62595C0}" type="slidenum">
              <a:rPr lang="ru-RU" smtClean="0"/>
              <a:t>30</a:t>
            </a:fld>
            <a:endParaRPr lang="ru-RU" dirty="0"/>
          </a:p>
        </p:txBody>
      </p:sp>
    </p:spTree>
    <p:extLst>
      <p:ext uri="{BB962C8B-B14F-4D97-AF65-F5344CB8AC3E}">
        <p14:creationId xmlns:p14="http://schemas.microsoft.com/office/powerpoint/2010/main" val="1979041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59424277"/>
              </p:ext>
            </p:extLst>
          </p:nvPr>
        </p:nvGraphicFramePr>
        <p:xfrm>
          <a:off x="1" y="-409576"/>
          <a:ext cx="12191999" cy="7000875"/>
        </p:xfrm>
        <a:graphic>
          <a:graphicData uri="http://schemas.openxmlformats.org/drawingml/2006/table">
            <a:tbl>
              <a:tblPr firstRow="1" bandRow="1">
                <a:tableStyleId>{5C22544A-7EE6-4342-B048-85BDC9FD1C3A}</a:tableStyleId>
              </a:tblPr>
              <a:tblGrid>
                <a:gridCol w="444842">
                  <a:extLst>
                    <a:ext uri="{9D8B030D-6E8A-4147-A177-3AD203B41FA5}">
                      <a16:colId xmlns:a16="http://schemas.microsoft.com/office/drawing/2014/main" xmlns="" val="20000"/>
                    </a:ext>
                  </a:extLst>
                </a:gridCol>
                <a:gridCol w="8929893">
                  <a:extLst>
                    <a:ext uri="{9D8B030D-6E8A-4147-A177-3AD203B41FA5}">
                      <a16:colId xmlns:a16="http://schemas.microsoft.com/office/drawing/2014/main" xmlns="" val="20001"/>
                    </a:ext>
                  </a:extLst>
                </a:gridCol>
                <a:gridCol w="985505">
                  <a:extLst>
                    <a:ext uri="{9D8B030D-6E8A-4147-A177-3AD203B41FA5}">
                      <a16:colId xmlns:a16="http://schemas.microsoft.com/office/drawing/2014/main" xmlns="" val="20002"/>
                    </a:ext>
                  </a:extLst>
                </a:gridCol>
                <a:gridCol w="932155">
                  <a:extLst>
                    <a:ext uri="{9D8B030D-6E8A-4147-A177-3AD203B41FA5}">
                      <a16:colId xmlns:a16="http://schemas.microsoft.com/office/drawing/2014/main" xmlns="" val="20003"/>
                    </a:ext>
                  </a:extLst>
                </a:gridCol>
                <a:gridCol w="899604">
                  <a:extLst>
                    <a:ext uri="{9D8B030D-6E8A-4147-A177-3AD203B41FA5}">
                      <a16:colId xmlns:a16="http://schemas.microsoft.com/office/drawing/2014/main" xmlns="" val="20004"/>
                    </a:ext>
                  </a:extLst>
                </a:gridCol>
              </a:tblGrid>
              <a:tr h="1070508">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574009">
                <a:tc>
                  <a:txBody>
                    <a:bodyPr/>
                    <a:lstStyle/>
                    <a:p>
                      <a:pPr algn="ctr"/>
                      <a:r>
                        <a:rPr lang="ru-RU" sz="1400" b="1" i="1" dirty="0" smtClean="0">
                          <a:latin typeface="PT Astra Serif" panose="020A0603040505020204" pitchFamily="18" charset="-52"/>
                          <a:cs typeface="Times New Roman" panose="02020603050405020304" pitchFamily="18" charset="0"/>
                        </a:rPr>
                        <a:t>8</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«Развитие муниципальной службы в администрации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1,8</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en-US" sz="1300" dirty="0" smtClean="0">
                          <a:latin typeface="PT Astra Serif" panose="020A0603040505020204" pitchFamily="18" charset="-52"/>
                          <a:cs typeface="Times New Roman" panose="02020603050405020304" pitchFamily="18" charset="0"/>
                        </a:rPr>
                        <a:t>0,</a:t>
                      </a:r>
                      <a:r>
                        <a:rPr lang="ru-RU" sz="1300" dirty="0" smtClean="0">
                          <a:latin typeface="PT Astra Serif" panose="020A0603040505020204" pitchFamily="18" charset="-52"/>
                          <a:cs typeface="Times New Roman" panose="02020603050405020304" pitchFamily="18" charset="0"/>
                        </a:rPr>
                        <a:t>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en-US" sz="1300" dirty="0" smtClean="0">
                          <a:latin typeface="PT Astra Serif" panose="020A0603040505020204" pitchFamily="18" charset="-52"/>
                          <a:cs typeface="Times New Roman" panose="02020603050405020304" pitchFamily="18" charset="0"/>
                        </a:rPr>
                        <a:t>0,</a:t>
                      </a:r>
                      <a:r>
                        <a:rPr lang="ru-RU" sz="1300" dirty="0" smtClean="0">
                          <a:latin typeface="PT Astra Serif" panose="020A0603040505020204" pitchFamily="18" charset="-52"/>
                          <a:cs typeface="Times New Roman" panose="02020603050405020304" pitchFamily="18" charset="0"/>
                        </a:rPr>
                        <a:t>4</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34110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6%</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1869506">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Формирование квалифицированного кадрового состава муниципальной службы, обеспечивающего эффективное функционирование органов местного самоуправления, создание условий для развития и совершенствования муниципальной службы.</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1.Внедрение эффективных технологий кадровой работы, направленных на подбор квалифицированных кадров для муниципальной службы, оценку эффективности деятельности муниципальных служащих, повышение их профессиональной компетентности, создание условий для результативной профессиональной служебной деятельности и должностного (служебного) роста.</a:t>
                      </a:r>
                    </a:p>
                    <a:p>
                      <a:pPr algn="just"/>
                      <a:r>
                        <a:rPr lang="ru-RU" sz="1200" dirty="0" smtClean="0">
                          <a:latin typeface="PT Astra Serif" panose="020A0603040505020204" pitchFamily="18" charset="-52"/>
                          <a:cs typeface="Times New Roman" panose="02020603050405020304" pitchFamily="18" charset="0"/>
                        </a:rPr>
                        <a:t>2. Обеспечение непрерывного профессионального развития сотрудников администрации.</a:t>
                      </a:r>
                    </a:p>
                    <a:p>
                      <a:pPr algn="just"/>
                      <a:r>
                        <a:rPr lang="ru-RU" sz="1200" dirty="0" smtClean="0">
                          <a:latin typeface="PT Astra Serif" panose="020A0603040505020204" pitchFamily="18" charset="-52"/>
                          <a:cs typeface="Times New Roman" panose="02020603050405020304" pitchFamily="18" charset="0"/>
                        </a:rPr>
                        <a:t>3.</a:t>
                      </a:r>
                      <a:r>
                        <a:rPr lang="ru-RU" sz="1200" baseline="0" dirty="0" smtClean="0">
                          <a:latin typeface="PT Astra Serif" panose="020A0603040505020204" pitchFamily="18" charset="-52"/>
                          <a:cs typeface="Times New Roman" panose="02020603050405020304" pitchFamily="18" charset="0"/>
                        </a:rPr>
                        <a:t> </a:t>
                      </a:r>
                      <a:r>
                        <a:rPr lang="ru-RU" sz="1200" dirty="0" smtClean="0">
                          <a:latin typeface="PT Astra Serif" panose="020A0603040505020204" pitchFamily="18" charset="-52"/>
                          <a:cs typeface="Times New Roman" panose="02020603050405020304" pitchFamily="18" charset="0"/>
                        </a:rPr>
                        <a:t>Осуществление мер противодействия и профилактики коррупционных проявлений на муниципальной службе.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4"/>
                  </a:ext>
                </a:extLst>
              </a:tr>
              <a:tr h="644310">
                <a:tc>
                  <a:txBody>
                    <a:bodyPr/>
                    <a:lstStyle/>
                    <a:p>
                      <a:pPr algn="ctr"/>
                      <a:r>
                        <a:rPr lang="ru-RU" sz="1400" b="1" i="1" dirty="0" smtClean="0">
                          <a:latin typeface="PT Astra Serif" panose="020A0603040505020204" pitchFamily="18" charset="-52"/>
                          <a:cs typeface="Times New Roman" panose="02020603050405020304" pitchFamily="18" charset="0"/>
                        </a:rPr>
                        <a:t>9</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«Развитие и поддержка субъектов малого и среднего предпринимательства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2,6</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2,5</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5"/>
                  </a:ext>
                </a:extLst>
              </a:tr>
              <a:tr h="34110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0,007%</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0,007%</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6"/>
                  </a:ext>
                </a:extLst>
              </a:tr>
              <a:tr h="2160332">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Формирование благоприятных условий для устойчивого развития субъектов малого и среднего предпринимательства и осуществления их деятельности, способствующих созданию новых рабочих мест, развитию реального сектора экономики, пополнению бюджета муниципального образования город Тула .</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Развитие инфраструктуры, информационной и консультационной, имущественной составляющих поддержки малого и среднего предпринимательства, популяризация положительного опыта деятельности субъектов малого и среднего предпринимательства.</a:t>
                      </a:r>
                    </a:p>
                    <a:p>
                      <a:pPr algn="just"/>
                      <a:r>
                        <a:rPr lang="ru-RU" sz="1200" dirty="0" smtClean="0">
                          <a:latin typeface="PT Astra Serif" panose="020A0603040505020204" pitchFamily="18" charset="-52"/>
                          <a:cs typeface="Times New Roman" panose="02020603050405020304" pitchFamily="18" charset="0"/>
                        </a:rPr>
                        <a:t>2. Разработка и внедрение комплексных мероприятий в сфере поддержки малых и средних предприятий муниципального образования город Тула.</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7"/>
                  </a:ext>
                </a:extLst>
              </a:tr>
            </a:tbl>
          </a:graphicData>
        </a:graphic>
      </p:graphicFrame>
      <p:sp>
        <p:nvSpPr>
          <p:cNvPr id="4" name="Номер слайда 3"/>
          <p:cNvSpPr>
            <a:spLocks noGrp="1"/>
          </p:cNvSpPr>
          <p:nvPr>
            <p:ph type="sldNum" sz="quarter" idx="12"/>
          </p:nvPr>
        </p:nvSpPr>
        <p:spPr>
          <a:xfrm>
            <a:off x="8610599" y="6356352"/>
            <a:ext cx="3440229" cy="365125"/>
          </a:xfrm>
        </p:spPr>
        <p:txBody>
          <a:bodyPr/>
          <a:lstStyle/>
          <a:p>
            <a:fld id="{4083984F-F6FD-4D94-ACA5-CE09A62595C0}" type="slidenum">
              <a:rPr lang="ru-RU" smtClean="0"/>
              <a:t>31</a:t>
            </a:fld>
            <a:endParaRPr lang="ru-RU" dirty="0"/>
          </a:p>
        </p:txBody>
      </p:sp>
    </p:spTree>
    <p:extLst>
      <p:ext uri="{BB962C8B-B14F-4D97-AF65-F5344CB8AC3E}">
        <p14:creationId xmlns:p14="http://schemas.microsoft.com/office/powerpoint/2010/main" val="1521185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13598393"/>
              </p:ext>
            </p:extLst>
          </p:nvPr>
        </p:nvGraphicFramePr>
        <p:xfrm>
          <a:off x="0" y="58188"/>
          <a:ext cx="12192000" cy="6209608"/>
        </p:xfrm>
        <a:graphic>
          <a:graphicData uri="http://schemas.openxmlformats.org/drawingml/2006/table">
            <a:tbl>
              <a:tblPr firstRow="1" bandRow="1">
                <a:tableStyleId>{5C22544A-7EE6-4342-B048-85BDC9FD1C3A}</a:tableStyleId>
              </a:tblPr>
              <a:tblGrid>
                <a:gridCol w="453081">
                  <a:extLst>
                    <a:ext uri="{9D8B030D-6E8A-4147-A177-3AD203B41FA5}">
                      <a16:colId xmlns:a16="http://schemas.microsoft.com/office/drawing/2014/main" xmlns="" val="20000"/>
                    </a:ext>
                  </a:extLst>
                </a:gridCol>
                <a:gridCol w="8905103">
                  <a:extLst>
                    <a:ext uri="{9D8B030D-6E8A-4147-A177-3AD203B41FA5}">
                      <a16:colId xmlns:a16="http://schemas.microsoft.com/office/drawing/2014/main" xmlns="" val="20001"/>
                    </a:ext>
                  </a:extLst>
                </a:gridCol>
                <a:gridCol w="957668">
                  <a:extLst>
                    <a:ext uri="{9D8B030D-6E8A-4147-A177-3AD203B41FA5}">
                      <a16:colId xmlns:a16="http://schemas.microsoft.com/office/drawing/2014/main" xmlns="" val="20002"/>
                    </a:ext>
                  </a:extLst>
                </a:gridCol>
                <a:gridCol w="949911">
                  <a:extLst>
                    <a:ext uri="{9D8B030D-6E8A-4147-A177-3AD203B41FA5}">
                      <a16:colId xmlns:a16="http://schemas.microsoft.com/office/drawing/2014/main" xmlns="" val="20003"/>
                    </a:ext>
                  </a:extLst>
                </a:gridCol>
                <a:gridCol w="926237">
                  <a:extLst>
                    <a:ext uri="{9D8B030D-6E8A-4147-A177-3AD203B41FA5}">
                      <a16:colId xmlns:a16="http://schemas.microsoft.com/office/drawing/2014/main" xmlns="" val="20004"/>
                    </a:ext>
                  </a:extLst>
                </a:gridCol>
              </a:tblGrid>
              <a:tr h="1146473">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340126">
                <a:tc>
                  <a:txBody>
                    <a:bodyPr/>
                    <a:lstStyle/>
                    <a:p>
                      <a:pPr algn="ctr"/>
                      <a:r>
                        <a:rPr lang="ru-RU" sz="1400" b="1" i="1" dirty="0" smtClean="0">
                          <a:latin typeface="PT Astra Serif" panose="020A0603040505020204" pitchFamily="18" charset="-52"/>
                          <a:cs typeface="Times New Roman" panose="02020603050405020304" pitchFamily="18" charset="0"/>
                        </a:rPr>
                        <a:t>10</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«Комплексное благоустройство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2 984,3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4 147,3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4 121,2</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1"/>
                  </a:ext>
                </a:extLst>
              </a:tr>
              <a:tr h="31267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10,4%</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en-US" sz="1200" dirty="0" smtClean="0">
                          <a:latin typeface="PT Astra Serif" panose="020A0603040505020204" pitchFamily="18" charset="-52"/>
                          <a:cs typeface="Times New Roman" panose="02020603050405020304" pitchFamily="18" charset="0"/>
                        </a:rPr>
                        <a:t>1</a:t>
                      </a:r>
                      <a:r>
                        <a:rPr lang="ru-RU" sz="1200" dirty="0" smtClean="0">
                          <a:latin typeface="PT Astra Serif" panose="020A0603040505020204" pitchFamily="18" charset="-52"/>
                          <a:cs typeface="Times New Roman" panose="02020603050405020304" pitchFamily="18" charset="0"/>
                        </a:rPr>
                        <a:t>2</a:t>
                      </a:r>
                      <a:r>
                        <a:rPr lang="en-US" sz="1200" dirty="0" smtClean="0">
                          <a:latin typeface="PT Astra Serif" panose="020A0603040505020204" pitchFamily="18" charset="-52"/>
                          <a:cs typeface="Times New Roman" panose="02020603050405020304" pitchFamily="18" charset="0"/>
                        </a:rPr>
                        <a:t>,1</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en-US" sz="1200" dirty="0" smtClean="0">
                          <a:latin typeface="PT Astra Serif" panose="020A0603040505020204" pitchFamily="18" charset="-52"/>
                          <a:cs typeface="Times New Roman" panose="02020603050405020304" pitchFamily="18" charset="0"/>
                        </a:rPr>
                        <a:t>1</a:t>
                      </a:r>
                      <a:r>
                        <a:rPr lang="ru-RU" sz="1200" dirty="0" smtClean="0">
                          <a:latin typeface="PT Astra Serif" panose="020A0603040505020204" pitchFamily="18" charset="-52"/>
                          <a:cs typeface="Times New Roman" panose="02020603050405020304" pitchFamily="18" charset="0"/>
                        </a:rPr>
                        <a:t>2,2%</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2005887">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Создание комфортной, благоприятной среды для проживания и отдыха населения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мероприятий по комплексному благоустройству и поддержанию санитарного порядка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Создание гармоничных и благоприятных условий проживания жителей за счет совершенствования внешнего благоустройства в соответствии с социальными и экономическими потребностями населения города Тулы;</a:t>
                      </a:r>
                    </a:p>
                    <a:p>
                      <a:pPr algn="just"/>
                      <a:r>
                        <a:rPr lang="ru-RU" sz="1200" dirty="0" smtClean="0">
                          <a:latin typeface="PT Astra Serif" panose="020A0603040505020204" pitchFamily="18" charset="-52"/>
                          <a:cs typeface="Times New Roman" panose="02020603050405020304" pitchFamily="18" charset="0"/>
                        </a:rPr>
                        <a:t>3. Обеспечение реализации муниципальной программы муниципального образования город Тула «Комплексное благоустройство муниципального образования город Тула».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578215">
                <a:tc>
                  <a:txBody>
                    <a:bodyPr/>
                    <a:lstStyle/>
                    <a:p>
                      <a:pPr algn="ctr"/>
                      <a:r>
                        <a:rPr lang="ru-RU" sz="1400" b="1" i="1" dirty="0" smtClean="0">
                          <a:latin typeface="PT Astra Serif" panose="020A0603040505020204" pitchFamily="18" charset="-52"/>
                          <a:cs typeface="Times New Roman" panose="02020603050405020304" pitchFamily="18" charset="0"/>
                        </a:rPr>
                        <a:t>11</a:t>
                      </a:r>
                      <a:endParaRPr lang="ru-RU" sz="1400" b="1" i="1"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«Управление муниципальным имуществом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149,2</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200,7</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175,4</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xmlns="" val="10004"/>
                  </a:ext>
                </a:extLst>
              </a:tr>
              <a:tr h="31267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0,5%</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0,6%</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0,5%</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extLst>
                  <a:ext uri="{0D108BD9-81ED-4DB2-BD59-A6C34878D82A}">
                    <a16:rowId xmlns:a16="http://schemas.microsoft.com/office/drawing/2014/main" xmlns="" val="10005"/>
                  </a:ext>
                </a:extLst>
              </a:tr>
              <a:tr h="1513561">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150" dirty="0" smtClean="0">
                          <a:latin typeface="PT Astra Serif" panose="020A0603040505020204" pitchFamily="18" charset="-52"/>
                          <a:cs typeface="Times New Roman" panose="02020603050405020304" pitchFamily="18" charset="0"/>
                        </a:rPr>
                        <a:t>Формирование и реализация единой политики в сфере повышения эффективности управления муниципальным имуществом и земельными ресурсами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Повышение эффективности в управлении и распоряжении муниципальным имуществом.</a:t>
                      </a:r>
                    </a:p>
                    <a:p>
                      <a:pPr algn="just"/>
                      <a:r>
                        <a:rPr lang="ru-RU" sz="1200" dirty="0" smtClean="0">
                          <a:latin typeface="PT Astra Serif" panose="020A0603040505020204" pitchFamily="18" charset="-52"/>
                          <a:cs typeface="Times New Roman" panose="02020603050405020304" pitchFamily="18" charset="0"/>
                        </a:rPr>
                        <a:t>2. Создание условий для реализации муниципальной программы муниципального образования город Тула «Управление муниципальным имуществом муниципального образования город Тула».</a:t>
                      </a: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extLst>
                  <a:ext uri="{0D108BD9-81ED-4DB2-BD59-A6C34878D82A}">
                    <a16:rowId xmlns:a16="http://schemas.microsoft.com/office/drawing/2014/main" xmlns="" val="10006"/>
                  </a:ext>
                </a:extLst>
              </a:tr>
            </a:tbl>
          </a:graphicData>
        </a:graphic>
      </p:graphicFrame>
      <p:sp>
        <p:nvSpPr>
          <p:cNvPr id="4" name="Номер слайда 3"/>
          <p:cNvSpPr>
            <a:spLocks noGrp="1"/>
          </p:cNvSpPr>
          <p:nvPr>
            <p:ph type="sldNum" sz="quarter" idx="12"/>
          </p:nvPr>
        </p:nvSpPr>
        <p:spPr>
          <a:xfrm>
            <a:off x="9311244" y="6380103"/>
            <a:ext cx="2743200" cy="365125"/>
          </a:xfrm>
        </p:spPr>
        <p:txBody>
          <a:bodyPr/>
          <a:lstStyle/>
          <a:p>
            <a:fld id="{4083984F-F6FD-4D94-ACA5-CE09A62595C0}" type="slidenum">
              <a:rPr lang="ru-RU" smtClean="0"/>
              <a:t>32</a:t>
            </a:fld>
            <a:endParaRPr lang="ru-RU" dirty="0"/>
          </a:p>
        </p:txBody>
      </p:sp>
    </p:spTree>
    <p:extLst>
      <p:ext uri="{BB962C8B-B14F-4D97-AF65-F5344CB8AC3E}">
        <p14:creationId xmlns:p14="http://schemas.microsoft.com/office/powerpoint/2010/main" val="2469787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379360434"/>
              </p:ext>
            </p:extLst>
          </p:nvPr>
        </p:nvGraphicFramePr>
        <p:xfrm>
          <a:off x="0" y="-228600"/>
          <a:ext cx="12192000" cy="4359394"/>
        </p:xfrm>
        <a:graphic>
          <a:graphicData uri="http://schemas.openxmlformats.org/drawingml/2006/table">
            <a:tbl>
              <a:tblPr firstRow="1" bandRow="1">
                <a:tableStyleId>{5C22544A-7EE6-4342-B048-85BDC9FD1C3A}</a:tableStyleId>
              </a:tblPr>
              <a:tblGrid>
                <a:gridCol w="453081">
                  <a:extLst>
                    <a:ext uri="{9D8B030D-6E8A-4147-A177-3AD203B41FA5}">
                      <a16:colId xmlns:a16="http://schemas.microsoft.com/office/drawing/2014/main" xmlns="" val="20000"/>
                    </a:ext>
                  </a:extLst>
                </a:gridCol>
                <a:gridCol w="8905103">
                  <a:extLst>
                    <a:ext uri="{9D8B030D-6E8A-4147-A177-3AD203B41FA5}">
                      <a16:colId xmlns:a16="http://schemas.microsoft.com/office/drawing/2014/main" xmlns="" val="20001"/>
                    </a:ext>
                  </a:extLst>
                </a:gridCol>
                <a:gridCol w="957668">
                  <a:extLst>
                    <a:ext uri="{9D8B030D-6E8A-4147-A177-3AD203B41FA5}">
                      <a16:colId xmlns:a16="http://schemas.microsoft.com/office/drawing/2014/main" xmlns="" val="20002"/>
                    </a:ext>
                  </a:extLst>
                </a:gridCol>
                <a:gridCol w="949911">
                  <a:extLst>
                    <a:ext uri="{9D8B030D-6E8A-4147-A177-3AD203B41FA5}">
                      <a16:colId xmlns:a16="http://schemas.microsoft.com/office/drawing/2014/main" xmlns="" val="20003"/>
                    </a:ext>
                  </a:extLst>
                </a:gridCol>
                <a:gridCol w="926237">
                  <a:extLst>
                    <a:ext uri="{9D8B030D-6E8A-4147-A177-3AD203B41FA5}">
                      <a16:colId xmlns:a16="http://schemas.microsoft.com/office/drawing/2014/main" xmlns="" val="20004"/>
                    </a:ext>
                  </a:extLst>
                </a:gridCol>
              </a:tblGrid>
              <a:tr h="974589">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295330">
                <a:tc>
                  <a:txBody>
                    <a:bodyPr/>
                    <a:lstStyle/>
                    <a:p>
                      <a:pPr algn="ctr"/>
                      <a:r>
                        <a:rPr lang="ru-RU" sz="1400" b="1" i="1" dirty="0" smtClean="0">
                          <a:latin typeface="PT Astra Serif" panose="020A0603040505020204" pitchFamily="18" charset="-52"/>
                          <a:cs typeface="Times New Roman" panose="02020603050405020304" pitchFamily="18" charset="0"/>
                        </a:rPr>
                        <a:t>12</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«Управление муниципальными финансами»</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640,0</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639,4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519,0</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7"/>
                  </a:ext>
                </a:extLst>
              </a:tr>
              <a:tr h="265797">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2,2%</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1,9%</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1,5%</a:t>
                      </a:r>
                    </a:p>
                  </a:txBody>
                  <a:tcPr anchor="ctr"/>
                </a:tc>
                <a:extLst>
                  <a:ext uri="{0D108BD9-81ED-4DB2-BD59-A6C34878D82A}">
                    <a16:rowId xmlns:a16="http://schemas.microsoft.com/office/drawing/2014/main" xmlns="" val="10008"/>
                  </a:ext>
                </a:extLst>
              </a:tr>
              <a:tr h="2774434">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Обеспечение долгосрочной сбалансированности и устойчивости бюджета муниципального образования город Тула, повышение качества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1. Организация бюджетного процесса в муниципальном образовании город Тула и его нормативно-методическое обеспечение;</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2. Эффективное управление муниципальным долгом;</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3. Обеспечение внутреннего муниципального финансового контроля;</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4. Повышение качества финансового менеджмента главных администраторов бюджетных средств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5. Формирование единого информационного пространства, применение информационных и телекоммуникационных технологий в сфере управления муниципальными финансами;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150" dirty="0" smtClean="0">
                          <a:latin typeface="PT Astra Serif" panose="020A0603040505020204" pitchFamily="18" charset="-52"/>
                          <a:cs typeface="Times New Roman" panose="02020603050405020304" pitchFamily="18" charset="0"/>
                        </a:rPr>
                        <a:t>6. Обеспечение открытости и прозрачности деятельности финансового управления администрации города Тулы и обеспечение управления реализацией муниципальной программы муниципального образования город Тула «Управление муниципальными финансами». </a:t>
                      </a:r>
                    </a:p>
                    <a:p>
                      <a:pPr marL="0" marR="0" indent="0" algn="just" defTabSz="914400" rtl="0" eaLnBrk="1" fontAlgn="auto" latinLnBrk="0" hangingPunct="1">
                        <a:lnSpc>
                          <a:spcPct val="100000"/>
                        </a:lnSpc>
                        <a:spcBef>
                          <a:spcPts val="0"/>
                        </a:spcBef>
                        <a:spcAft>
                          <a:spcPts val="0"/>
                        </a:spcAft>
                        <a:buClrTx/>
                        <a:buSzTx/>
                        <a:buFontTx/>
                        <a:buNone/>
                        <a:tabLst/>
                        <a:defRPr/>
                      </a:pPr>
                      <a:endParaRPr lang="ru-RU" sz="1150" dirty="0" smtClean="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9"/>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1287873689"/>
              </p:ext>
            </p:extLst>
          </p:nvPr>
        </p:nvGraphicFramePr>
        <p:xfrm>
          <a:off x="0" y="4113617"/>
          <a:ext cx="12192001" cy="2545080"/>
        </p:xfrm>
        <a:graphic>
          <a:graphicData uri="http://schemas.openxmlformats.org/drawingml/2006/table">
            <a:tbl>
              <a:tblPr firstRow="1" bandRow="1">
                <a:tableStyleId>{5C22544A-7EE6-4342-B048-85BDC9FD1C3A}</a:tableStyleId>
              </a:tblPr>
              <a:tblGrid>
                <a:gridCol w="457199"/>
                <a:gridCol w="8902932"/>
                <a:gridCol w="964276"/>
                <a:gridCol w="947651"/>
                <a:gridCol w="919943"/>
              </a:tblGrid>
              <a:tr h="484087">
                <a:tc>
                  <a:txBody>
                    <a:bodyPr/>
                    <a:lstStyle/>
                    <a:p>
                      <a:pPr algn="ctr"/>
                      <a:r>
                        <a:rPr lang="ru-RU" sz="1400" i="1" dirty="0" smtClean="0">
                          <a:solidFill>
                            <a:schemeClr val="tx1"/>
                          </a:solidFill>
                          <a:latin typeface="PT Astra Serif" panose="020A0603040505020204" pitchFamily="18" charset="-52"/>
                          <a:cs typeface="Times New Roman" panose="02020603050405020304" pitchFamily="18" charset="0"/>
                        </a:rPr>
                        <a:t>13</a:t>
                      </a:r>
                      <a:endParaRPr lang="ru-RU" sz="14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i="1" dirty="0" smtClean="0">
                          <a:solidFill>
                            <a:schemeClr val="tx1"/>
                          </a:solidFill>
                          <a:latin typeface="PT Astra Serif" panose="020A0603040505020204" pitchFamily="18" charset="-52"/>
                          <a:cs typeface="Times New Roman" panose="02020603050405020304" pitchFamily="18" charset="0"/>
                        </a:rPr>
                        <a:t>Муниципальная программа «</a:t>
                      </a:r>
                      <a:r>
                        <a:rPr lang="ru-RU" sz="1400" i="1" kern="1200" dirty="0" smtClean="0">
                          <a:solidFill>
                            <a:schemeClr val="tx1"/>
                          </a:solidFill>
                          <a:effectLst/>
                          <a:latin typeface="PT Astra Serif" panose="020A0603040505020204" pitchFamily="18" charset="-52"/>
                          <a:ea typeface="+mn-ea"/>
                          <a:cs typeface="Times New Roman" panose="02020603050405020304" pitchFamily="18" charset="0"/>
                        </a:rPr>
                        <a:t>Обеспечение общественной безопасности, профилактика правонарушений, террористических и экстремистских проявлений на территории муниципального образования город Тула</a:t>
                      </a:r>
                      <a:r>
                        <a:rPr lang="ru-RU" sz="1400" i="1" dirty="0" smtClean="0">
                          <a:solidFill>
                            <a:schemeClr val="tx1"/>
                          </a:solidFill>
                          <a:latin typeface="PT Astra Serif" panose="020A0603040505020204" pitchFamily="18" charset="-52"/>
                          <a:cs typeface="Times New Roman" panose="02020603050405020304" pitchFamily="18" charset="0"/>
                        </a:rPr>
                        <a:t>» </a:t>
                      </a: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PT Astra Serif" panose="020A0603040505020204" pitchFamily="18" charset="-52"/>
                          <a:cs typeface="Times New Roman" panose="02020603050405020304" pitchFamily="18" charset="0"/>
                        </a:rPr>
                        <a:t>67,4</a:t>
                      </a:r>
                    </a:p>
                  </a:txBody>
                  <a:tcPr anchor="ctr">
                    <a:solidFill>
                      <a:schemeClr val="accent5">
                        <a:lumMod val="20000"/>
                        <a:lumOff val="80000"/>
                      </a:schemeClr>
                    </a:solidFill>
                  </a:tcPr>
                </a:tc>
                <a:tc>
                  <a:txBody>
                    <a:bodyPr/>
                    <a:lstStyle/>
                    <a:p>
                      <a:pPr algn="ctr"/>
                      <a:r>
                        <a:rPr lang="ru-RU" sz="1400" b="0" dirty="0" smtClean="0">
                          <a:solidFill>
                            <a:schemeClr val="tx1"/>
                          </a:solidFill>
                          <a:latin typeface="PT Astra Serif" panose="020A0603040505020204" pitchFamily="18" charset="-52"/>
                          <a:cs typeface="Times New Roman" panose="02020603050405020304" pitchFamily="18" charset="0"/>
                        </a:rPr>
                        <a:t>44,8</a:t>
                      </a:r>
                      <a:endParaRPr lang="ru-RU" sz="14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0" dirty="0" smtClean="0">
                          <a:solidFill>
                            <a:schemeClr val="tx1"/>
                          </a:solidFill>
                          <a:latin typeface="PT Astra Serif" panose="020A0603040505020204" pitchFamily="18" charset="-52"/>
                          <a:cs typeface="Times New Roman" panose="02020603050405020304" pitchFamily="18" charset="0"/>
                        </a:rPr>
                        <a:t>44,8</a:t>
                      </a:r>
                      <a:endParaRPr lang="en-US" sz="1400" b="0" dirty="0" smtClean="0">
                        <a:solidFill>
                          <a:schemeClr val="tx1"/>
                        </a:solidFill>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r>
              <a:tr h="287427">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0,2%</a:t>
                      </a: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0,1%</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0,1%</a:t>
                      </a:r>
                    </a:p>
                  </a:txBody>
                  <a:tcPr anchor="ctr">
                    <a:solidFill>
                      <a:srgbClr val="F8F8F8"/>
                    </a:solidFill>
                  </a:tcPr>
                </a:tc>
              </a:tr>
              <a:tr h="154302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ru-RU" sz="1200" b="1" dirty="0" smtClean="0">
                        <a:latin typeface="PT Astra Serif" panose="020A0603040505020204" pitchFamily="18" charset="-52"/>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Совершенствование системы профилактики правонарушений на территории муниципального образования город Тула, участие в профилактике терроризма и экстремизма, а также в минимизации и (или) ликвидации их последствий.</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1. Реализация мер по профилактике правонарушений, терроризма и экстремизма, а также минимизации и (или) ликвидации их последствий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2. Совершенствование работы по предупреждению и профилактике преступлений и правонарушений, совершаемых на улицах и других общественных местах (в том числе, развитие правоохранительного сегмента АПК «Безопасный город»).</a:t>
                      </a: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r>
            </a:tbl>
          </a:graphicData>
        </a:graphic>
      </p:graphicFrame>
      <p:sp>
        <p:nvSpPr>
          <p:cNvPr id="5" name="Номер слайда 4"/>
          <p:cNvSpPr>
            <a:spLocks noGrp="1"/>
          </p:cNvSpPr>
          <p:nvPr>
            <p:ph type="sldNum" sz="quarter" idx="12"/>
          </p:nvPr>
        </p:nvSpPr>
        <p:spPr/>
        <p:txBody>
          <a:bodyPr/>
          <a:lstStyle/>
          <a:p>
            <a:fld id="{4083984F-F6FD-4D94-ACA5-CE09A62595C0}" type="slidenum">
              <a:rPr lang="ru-RU" smtClean="0"/>
              <a:t>33</a:t>
            </a:fld>
            <a:endParaRPr lang="ru-RU" dirty="0"/>
          </a:p>
        </p:txBody>
      </p:sp>
    </p:spTree>
    <p:extLst>
      <p:ext uri="{BB962C8B-B14F-4D97-AF65-F5344CB8AC3E}">
        <p14:creationId xmlns:p14="http://schemas.microsoft.com/office/powerpoint/2010/main" val="4184588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89072872"/>
              </p:ext>
            </p:extLst>
          </p:nvPr>
        </p:nvGraphicFramePr>
        <p:xfrm>
          <a:off x="0" y="2"/>
          <a:ext cx="12191999" cy="4923660"/>
        </p:xfrm>
        <a:graphic>
          <a:graphicData uri="http://schemas.openxmlformats.org/drawingml/2006/table">
            <a:tbl>
              <a:tblPr firstRow="1" bandRow="1">
                <a:tableStyleId>{5C22544A-7EE6-4342-B048-85BDC9FD1C3A}</a:tableStyleId>
              </a:tblPr>
              <a:tblGrid>
                <a:gridCol w="478564">
                  <a:extLst>
                    <a:ext uri="{9D8B030D-6E8A-4147-A177-3AD203B41FA5}">
                      <a16:colId xmlns:a16="http://schemas.microsoft.com/office/drawing/2014/main" xmlns="" val="20000"/>
                    </a:ext>
                  </a:extLst>
                </a:gridCol>
                <a:gridCol w="8807479">
                  <a:extLst>
                    <a:ext uri="{9D8B030D-6E8A-4147-A177-3AD203B41FA5}">
                      <a16:colId xmlns:a16="http://schemas.microsoft.com/office/drawing/2014/main" xmlns="" val="20001"/>
                    </a:ext>
                  </a:extLst>
                </a:gridCol>
                <a:gridCol w="985421">
                  <a:extLst>
                    <a:ext uri="{9D8B030D-6E8A-4147-A177-3AD203B41FA5}">
                      <a16:colId xmlns:a16="http://schemas.microsoft.com/office/drawing/2014/main" xmlns="" val="20002"/>
                    </a:ext>
                  </a:extLst>
                </a:gridCol>
                <a:gridCol w="991893">
                  <a:extLst>
                    <a:ext uri="{9D8B030D-6E8A-4147-A177-3AD203B41FA5}">
                      <a16:colId xmlns:a16="http://schemas.microsoft.com/office/drawing/2014/main" xmlns="" val="20003"/>
                    </a:ext>
                  </a:extLst>
                </a:gridCol>
                <a:gridCol w="928642">
                  <a:extLst>
                    <a:ext uri="{9D8B030D-6E8A-4147-A177-3AD203B41FA5}">
                      <a16:colId xmlns:a16="http://schemas.microsoft.com/office/drawing/2014/main" xmlns="" val="20004"/>
                    </a:ext>
                  </a:extLst>
                </a:gridCol>
              </a:tblGrid>
              <a:tr h="387178">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540237">
                <a:tc>
                  <a:txBody>
                    <a:bodyPr/>
                    <a:lstStyle/>
                    <a:p>
                      <a:pPr algn="ctr"/>
                      <a:r>
                        <a:rPr lang="ru-RU" sz="1400" b="1" i="1" dirty="0" smtClean="0">
                          <a:latin typeface="PT Astra Serif" panose="020A0603040505020204" pitchFamily="18" charset="-52"/>
                          <a:cs typeface="Times New Roman" panose="02020603050405020304" pitchFamily="18" charset="0"/>
                        </a:rPr>
                        <a:t>14</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«Комплексные меры противодействия злоупотреблению наркотиками и их незаконному обороту в муниципальном  образовании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0,5</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4"/>
                  </a:ext>
                </a:extLst>
              </a:tr>
              <a:tr h="267318">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0,0</a:t>
                      </a:r>
                      <a:r>
                        <a:rPr lang="en-US" sz="1200" dirty="0" smtClean="0">
                          <a:latin typeface="PT Astra Serif" panose="020A0603040505020204" pitchFamily="18" charset="-52"/>
                          <a:cs typeface="Times New Roman" panose="02020603050405020304" pitchFamily="18" charset="0"/>
                        </a:rPr>
                        <a:t>0</a:t>
                      </a:r>
                      <a:r>
                        <a:rPr lang="ru-RU" sz="1200" dirty="0" smtClean="0">
                          <a:latin typeface="PT Astra Serif" panose="020A0603040505020204" pitchFamily="18" charset="-52"/>
                          <a:cs typeface="Times New Roman" panose="02020603050405020304" pitchFamily="18" charset="0"/>
                        </a:rPr>
                        <a:t>1%</a:t>
                      </a:r>
                    </a:p>
                  </a:txBody>
                  <a:tcPr anchor="ctr"/>
                </a:tc>
                <a:extLst>
                  <a:ext uri="{0D108BD9-81ED-4DB2-BD59-A6C34878D82A}">
                    <a16:rowId xmlns:a16="http://schemas.microsoft.com/office/drawing/2014/main" xmlns="" val="10005"/>
                  </a:ext>
                </a:extLst>
              </a:tr>
              <a:tr h="21665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Снижение уровня незаконного употребления наркотических и других </a:t>
                      </a:r>
                      <a:r>
                        <a:rPr lang="ru-RU" sz="1200" dirty="0" err="1" smtClean="0">
                          <a:latin typeface="PT Astra Serif" panose="020A0603040505020204" pitchFamily="18" charset="-52"/>
                          <a:cs typeface="Times New Roman" panose="02020603050405020304" pitchFamily="18" charset="0"/>
                        </a:rPr>
                        <a:t>психоактивных</a:t>
                      </a:r>
                      <a:r>
                        <a:rPr lang="ru-RU" sz="1200" dirty="0" smtClean="0">
                          <a:latin typeface="PT Astra Serif" panose="020A0603040505020204" pitchFamily="18" charset="-52"/>
                          <a:cs typeface="Times New Roman" panose="02020603050405020304" pitchFamily="18" charset="0"/>
                        </a:rPr>
                        <a:t> веществ, психотропных и (или) одурманивающих веществ, алкогольной и спиртосодержащей продукции, пива и напитков, изготавливаемых на его основе, на территории муниципального образования город Тула.</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1. Повышение эффективности противодействия и профилактики незаконного употребления наркотиков и других </a:t>
                      </a:r>
                      <a:r>
                        <a:rPr lang="ru-RU" sz="1200" dirty="0" err="1" smtClean="0">
                          <a:latin typeface="PT Astra Serif" panose="020A0603040505020204" pitchFamily="18" charset="-52"/>
                          <a:cs typeface="Times New Roman" panose="02020603050405020304" pitchFamily="18" charset="0"/>
                        </a:rPr>
                        <a:t>психоактивных</a:t>
                      </a:r>
                      <a:r>
                        <a:rPr lang="ru-RU" sz="1200" dirty="0" smtClean="0">
                          <a:latin typeface="PT Astra Serif" panose="020A0603040505020204" pitchFamily="18" charset="-52"/>
                          <a:cs typeface="Times New Roman" panose="02020603050405020304" pitchFamily="18" charset="0"/>
                        </a:rPr>
                        <a:t> веществ среди подростков и молодежи.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2. Пропаганда здорового образа жизни, привлечение подростков и молодежи к различным культурно-массовым, спортивным мероприятиям, наглядно пропагандирующим активный и здоровый образ жизни.</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3. Реализация мероприятий, в том числе в рамках межведомственного </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взаимодействия по выявлению, предупреждению и противодействию</a:t>
                      </a:r>
                    </a:p>
                    <a:p>
                      <a:pPr marL="0" marR="0" indent="0" algn="just" defTabSz="914400" rtl="0" eaLnBrk="1" fontAlgn="auto" latinLnBrk="0" hangingPunct="1">
                        <a:lnSpc>
                          <a:spcPct val="100000"/>
                        </a:lnSpc>
                        <a:spcBef>
                          <a:spcPts val="0"/>
                        </a:spcBef>
                        <a:spcAft>
                          <a:spcPts val="0"/>
                        </a:spcAft>
                        <a:buClrTx/>
                        <a:buSzTx/>
                        <a:buFontTx/>
                        <a:buNone/>
                        <a:tabLst/>
                        <a:defRPr/>
                      </a:pPr>
                      <a:r>
                        <a:rPr lang="ru-RU" sz="1200" dirty="0" smtClean="0">
                          <a:latin typeface="PT Astra Serif" panose="020A0603040505020204" pitchFamily="18" charset="-52"/>
                          <a:cs typeface="Times New Roman" panose="02020603050405020304" pitchFamily="18" charset="0"/>
                        </a:rPr>
                        <a:t>злоупотреблению наркотиками и их независимому обороту.</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6"/>
                  </a:ext>
                </a:extLst>
              </a:tr>
              <a:tr h="323031">
                <a:tc>
                  <a:txBody>
                    <a:bodyPr/>
                    <a:lstStyle/>
                    <a:p>
                      <a:pPr algn="ctr"/>
                      <a:r>
                        <a:rPr lang="ru-RU" sz="1400" b="1" i="1" dirty="0" smtClean="0">
                          <a:latin typeface="PT Astra Serif" panose="020A0603040505020204" pitchFamily="18" charset="-52"/>
                          <a:cs typeface="Times New Roman" panose="02020603050405020304" pitchFamily="18" charset="0"/>
                        </a:rPr>
                        <a:t>15</a:t>
                      </a:r>
                      <a:endParaRPr lang="ru-RU" sz="1400" b="1" i="1"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i="1" dirty="0" smtClean="0">
                          <a:latin typeface="PT Astra Serif" panose="020A0603040505020204" pitchFamily="18" charset="-52"/>
                          <a:cs typeface="Times New Roman" panose="02020603050405020304" pitchFamily="18" charset="0"/>
                        </a:rPr>
                        <a:t>Муниципальная программа «Реализация проекта «Народный бюджет» в муниципальном образовании город Тула»</a:t>
                      </a: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0,0</a:t>
                      </a: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227,4</a:t>
                      </a:r>
                      <a:endParaRPr lang="ru-RU" sz="13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177,8</a:t>
                      </a:r>
                    </a:p>
                  </a:txBody>
                  <a:tcPr anchor="ctr">
                    <a:solidFill>
                      <a:schemeClr val="accent5">
                        <a:lumMod val="20000"/>
                        <a:lumOff val="80000"/>
                      </a:schemeClr>
                    </a:solidFill>
                  </a:tcPr>
                </a:tc>
                <a:extLst>
                  <a:ext uri="{0D108BD9-81ED-4DB2-BD59-A6C34878D82A}">
                    <a16:rowId xmlns:a16="http://schemas.microsoft.com/office/drawing/2014/main" xmlns="" val="10007"/>
                  </a:ext>
                </a:extLst>
              </a:tr>
              <a:tr h="29910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0,0%</a:t>
                      </a: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0,7%</a:t>
                      </a:r>
                      <a:endParaRPr lang="ru-RU" sz="1200" dirty="0">
                        <a:latin typeface="PT Astra Serif" panose="020A0603040505020204" pitchFamily="18" charset="-52"/>
                        <a:cs typeface="Times New Roman" panose="02020603050405020304" pitchFamily="18" charset="0"/>
                      </a:endParaRPr>
                    </a:p>
                  </a:txBody>
                  <a:tcPr anchor="ctr">
                    <a:solidFill>
                      <a:srgbClr val="F8F8F8"/>
                    </a:solidFill>
                  </a:tcPr>
                </a:tc>
                <a:tc>
                  <a:txBody>
                    <a:bodyPr/>
                    <a:lstStyle/>
                    <a:p>
                      <a:pPr algn="ctr"/>
                      <a:r>
                        <a:rPr lang="ru-RU" sz="1200" dirty="0" smtClean="0">
                          <a:latin typeface="PT Astra Serif" panose="020A0603040505020204" pitchFamily="18" charset="-52"/>
                          <a:cs typeface="Times New Roman" panose="02020603050405020304" pitchFamily="18" charset="0"/>
                        </a:rPr>
                        <a:t>0,5%</a:t>
                      </a:r>
                    </a:p>
                  </a:txBody>
                  <a:tcPr anchor="ctr">
                    <a:solidFill>
                      <a:srgbClr val="F8F8F8"/>
                    </a:solidFill>
                  </a:tcPr>
                </a:tc>
                <a:extLst>
                  <a:ext uri="{0D108BD9-81ED-4DB2-BD59-A6C34878D82A}">
                    <a16:rowId xmlns:a16="http://schemas.microsoft.com/office/drawing/2014/main" xmlns="" val="10008"/>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759861111"/>
              </p:ext>
            </p:extLst>
          </p:nvPr>
        </p:nvGraphicFramePr>
        <p:xfrm>
          <a:off x="2" y="4923662"/>
          <a:ext cx="12191997" cy="1629538"/>
        </p:xfrm>
        <a:graphic>
          <a:graphicData uri="http://schemas.openxmlformats.org/drawingml/2006/table">
            <a:tbl>
              <a:tblPr firstRow="1" bandRow="1">
                <a:tableStyleId>{5C22544A-7EE6-4342-B048-85BDC9FD1C3A}</a:tableStyleId>
              </a:tblPr>
              <a:tblGrid>
                <a:gridCol w="485773"/>
                <a:gridCol w="8801100"/>
                <a:gridCol w="981075"/>
                <a:gridCol w="942145"/>
                <a:gridCol w="981904"/>
              </a:tblGrid>
              <a:tr h="1629538">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just">
                        <a:lnSpc>
                          <a:spcPct val="100000"/>
                        </a:lnSpc>
                      </a:pPr>
                      <a:r>
                        <a:rPr lang="ru-RU" sz="1200" b="1" dirty="0" smtClean="0">
                          <a:solidFill>
                            <a:schemeClr val="tx1"/>
                          </a:solidFill>
                          <a:latin typeface="PT Astra Serif" panose="020A0603040505020204" pitchFamily="18" charset="-52"/>
                          <a:cs typeface="Times New Roman" panose="02020603050405020304" pitchFamily="18" charset="0"/>
                        </a:rPr>
                        <a:t>Цель муниципальной программы</a:t>
                      </a:r>
                      <a:r>
                        <a:rPr lang="ru-RU" sz="1200" b="0" dirty="0" smtClean="0">
                          <a:solidFill>
                            <a:schemeClr val="tx1"/>
                          </a:solidFill>
                          <a:latin typeface="PT Astra Serif" panose="020A0603040505020204" pitchFamily="18" charset="-52"/>
                          <a:cs typeface="Times New Roman" panose="02020603050405020304" pitchFamily="18" charset="0"/>
                        </a:rPr>
                        <a:t>: </a:t>
                      </a:r>
                    </a:p>
                    <a:p>
                      <a:pPr algn="just">
                        <a:lnSpc>
                          <a:spcPct val="100000"/>
                        </a:lnSpc>
                      </a:pPr>
                      <a:r>
                        <a:rPr lang="ru-RU" sz="1200" b="0" dirty="0" smtClean="0">
                          <a:solidFill>
                            <a:schemeClr val="tx1"/>
                          </a:solidFill>
                          <a:latin typeface="PT Astra Serif" panose="020A0603040505020204" pitchFamily="18" charset="-52"/>
                          <a:cs typeface="Times New Roman" panose="02020603050405020304" pitchFamily="18" charset="0"/>
                        </a:rPr>
                        <a:t>Реализация социально значимых проектов, на территории муниципального образования город Тула, путем привлечения граждан и организаций к деятельности органов местного самоуправления в решении проблем местного значения.</a:t>
                      </a:r>
                    </a:p>
                    <a:p>
                      <a:pPr algn="just">
                        <a:lnSpc>
                          <a:spcPct val="100000"/>
                        </a:lnSpc>
                      </a:pPr>
                      <a:r>
                        <a:rPr lang="ru-RU" sz="1200" b="1" dirty="0" smtClean="0">
                          <a:solidFill>
                            <a:schemeClr val="tx1"/>
                          </a:solidFill>
                          <a:latin typeface="PT Astra Serif" panose="020A0603040505020204" pitchFamily="18" charset="-52"/>
                          <a:cs typeface="Times New Roman" panose="02020603050405020304" pitchFamily="18" charset="0"/>
                        </a:rPr>
                        <a:t>Задачи муниципальной программы:</a:t>
                      </a:r>
                    </a:p>
                    <a:p>
                      <a:pPr algn="just">
                        <a:lnSpc>
                          <a:spcPct val="100000"/>
                        </a:lnSpc>
                      </a:pPr>
                      <a:r>
                        <a:rPr lang="ru-RU" sz="1200" b="0" dirty="0" smtClean="0">
                          <a:solidFill>
                            <a:schemeClr val="tx1"/>
                          </a:solidFill>
                          <a:latin typeface="PT Astra Serif" panose="020A0603040505020204" pitchFamily="18" charset="-52"/>
                          <a:cs typeface="Times New Roman" panose="02020603050405020304" pitchFamily="18" charset="0"/>
                        </a:rPr>
                        <a:t>Привлечение населения муниципального образования город Тула к активному участию в выявлении и определении степени приоритетности проблем местного значения, в подготовке, реализации, контроле качества и в приемке работ, выполняемых в рамках программы, а также в последующем содержании и обеспечении сохранности объектов.</a:t>
                      </a:r>
                      <a:r>
                        <a:rPr lang="ru-RU" sz="1100" b="0" dirty="0" smtClean="0">
                          <a:latin typeface="PT Astra Serif" panose="020A0603040505020204" pitchFamily="18" charset="-52"/>
                          <a:cs typeface="Times New Roman" panose="02020603050405020304" pitchFamily="18" charset="0"/>
                        </a:rPr>
                        <a:t>.</a:t>
                      </a:r>
                    </a:p>
                  </a:txBody>
                  <a:tcPr anchor="ctr">
                    <a:solidFill>
                      <a:schemeClr val="accent5">
                        <a:lumMod val="20000"/>
                        <a:lumOff val="80000"/>
                      </a:schemeClr>
                    </a:solidFill>
                  </a:tcPr>
                </a:tc>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c>
                  <a:txBody>
                    <a:bodyPr/>
                    <a:lstStyle/>
                    <a:p>
                      <a:pPr algn="ctr"/>
                      <a:endParaRPr lang="ru-RU" sz="1100" dirty="0">
                        <a:latin typeface="PT Astra Serif" panose="020A0603040505020204" pitchFamily="18" charset="-52"/>
                        <a:cs typeface="Times New Roman" panose="02020603050405020304" pitchFamily="18" charset="0"/>
                      </a:endParaRPr>
                    </a:p>
                  </a:txBody>
                  <a:tcPr anchor="ctr">
                    <a:solidFill>
                      <a:schemeClr val="accent5">
                        <a:lumMod val="20000"/>
                        <a:lumOff val="80000"/>
                      </a:schemeClr>
                    </a:solidFill>
                  </a:tcPr>
                </a:tc>
              </a:tr>
            </a:tbl>
          </a:graphicData>
        </a:graphic>
      </p:graphicFrame>
      <p:sp>
        <p:nvSpPr>
          <p:cNvPr id="5" name="Номер слайда 4"/>
          <p:cNvSpPr>
            <a:spLocks noGrp="1"/>
          </p:cNvSpPr>
          <p:nvPr>
            <p:ph type="sldNum" sz="quarter" idx="12"/>
          </p:nvPr>
        </p:nvSpPr>
        <p:spPr/>
        <p:txBody>
          <a:bodyPr/>
          <a:lstStyle/>
          <a:p>
            <a:fld id="{4083984F-F6FD-4D94-ACA5-CE09A62595C0}" type="slidenum">
              <a:rPr lang="ru-RU" smtClean="0"/>
              <a:t>34</a:t>
            </a:fld>
            <a:endParaRPr lang="ru-RU" dirty="0"/>
          </a:p>
        </p:txBody>
      </p:sp>
    </p:spTree>
    <p:extLst>
      <p:ext uri="{BB962C8B-B14F-4D97-AF65-F5344CB8AC3E}">
        <p14:creationId xmlns:p14="http://schemas.microsoft.com/office/powerpoint/2010/main" val="13435772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694630389"/>
              </p:ext>
            </p:extLst>
          </p:nvPr>
        </p:nvGraphicFramePr>
        <p:xfrm>
          <a:off x="3" y="-72468"/>
          <a:ext cx="12191997" cy="6783893"/>
        </p:xfrm>
        <a:graphic>
          <a:graphicData uri="http://schemas.openxmlformats.org/drawingml/2006/table">
            <a:tbl>
              <a:tblPr firstRow="1" bandRow="1">
                <a:tableStyleId>{5C22544A-7EE6-4342-B048-85BDC9FD1C3A}</a:tableStyleId>
              </a:tblPr>
              <a:tblGrid>
                <a:gridCol w="461470">
                  <a:extLst>
                    <a:ext uri="{9D8B030D-6E8A-4147-A177-3AD203B41FA5}">
                      <a16:colId xmlns:a16="http://schemas.microsoft.com/office/drawing/2014/main" xmlns="" val="20000"/>
                    </a:ext>
                  </a:extLst>
                </a:gridCol>
                <a:gridCol w="8895591">
                  <a:extLst>
                    <a:ext uri="{9D8B030D-6E8A-4147-A177-3AD203B41FA5}">
                      <a16:colId xmlns:a16="http://schemas.microsoft.com/office/drawing/2014/main" xmlns="" val="20001"/>
                    </a:ext>
                  </a:extLst>
                </a:gridCol>
                <a:gridCol w="967666">
                  <a:extLst>
                    <a:ext uri="{9D8B030D-6E8A-4147-A177-3AD203B41FA5}">
                      <a16:colId xmlns:a16="http://schemas.microsoft.com/office/drawing/2014/main" xmlns="" val="20002"/>
                    </a:ext>
                  </a:extLst>
                </a:gridCol>
                <a:gridCol w="964264">
                  <a:extLst>
                    <a:ext uri="{9D8B030D-6E8A-4147-A177-3AD203B41FA5}">
                      <a16:colId xmlns:a16="http://schemas.microsoft.com/office/drawing/2014/main" xmlns="" val="20003"/>
                    </a:ext>
                  </a:extLst>
                </a:gridCol>
                <a:gridCol w="903006">
                  <a:extLst>
                    <a:ext uri="{9D8B030D-6E8A-4147-A177-3AD203B41FA5}">
                      <a16:colId xmlns:a16="http://schemas.microsoft.com/office/drawing/2014/main" xmlns="" val="20004"/>
                    </a:ext>
                  </a:extLst>
                </a:gridCol>
              </a:tblGrid>
              <a:tr h="1149137">
                <a:tc>
                  <a:txBody>
                    <a:bodyPr/>
                    <a:lstStyle/>
                    <a:p>
                      <a:pPr algn="ctr"/>
                      <a:endParaRPr lang="ru-RU" sz="1400" b="1" dirty="0" smtClean="0">
                        <a:latin typeface="PT Astra Serif" panose="020A0603040505020204" pitchFamily="18" charset="-52"/>
                        <a:cs typeface="Times New Roman" panose="02020603050405020304" pitchFamily="18" charset="0"/>
                      </a:endParaRPr>
                    </a:p>
                    <a:p>
                      <a:pPr algn="ctr"/>
                      <a:r>
                        <a:rPr lang="ru-RU" sz="1400" b="1" dirty="0" smtClean="0">
                          <a:latin typeface="PT Astra Serif" panose="020A0603040505020204" pitchFamily="18" charset="-52"/>
                          <a:cs typeface="Times New Roman" panose="02020603050405020304" pitchFamily="18" charset="0"/>
                        </a:rPr>
                        <a:t>№ п/п</a:t>
                      </a:r>
                      <a:endParaRPr lang="ru-RU" sz="14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557157">
                <a:tc>
                  <a:txBody>
                    <a:bodyPr/>
                    <a:lstStyle/>
                    <a:p>
                      <a:pPr algn="ctr"/>
                      <a:r>
                        <a:rPr lang="ru-RU" sz="1400" b="1" i="1" dirty="0" smtClean="0">
                          <a:latin typeface="PT Astra Serif" panose="020A0603040505020204" pitchFamily="18" charset="-52"/>
                          <a:cs typeface="Times New Roman" panose="02020603050405020304" pitchFamily="18" charset="0"/>
                        </a:rPr>
                        <a:t>16</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82,9</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101,4</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98,9</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313401">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a:t>
                      </a:r>
                      <a:r>
                        <a:rPr lang="en-US" sz="1200" dirty="0" smtClean="0">
                          <a:latin typeface="PT Astra Serif" panose="020A0603040505020204" pitchFamily="18" charset="-52"/>
                          <a:cs typeface="Times New Roman" panose="02020603050405020304" pitchFamily="18" charset="0"/>
                        </a:rPr>
                        <a:t>3</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282060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lnSpc>
                          <a:spcPct val="100000"/>
                        </a:lnSpc>
                      </a:pPr>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lnSpc>
                          <a:spcPct val="100000"/>
                        </a:lnSpc>
                      </a:pPr>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Центрального территориального округа муниципального образования город Тула.</a:t>
                      </a:r>
                    </a:p>
                    <a:p>
                      <a:pPr algn="just">
                        <a:lnSpc>
                          <a:spcPct val="100000"/>
                        </a:lnSpc>
                      </a:pPr>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lnSpc>
                          <a:spcPct val="100000"/>
                        </a:lnSpc>
                      </a:pPr>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Центрального территориального округа муниципального образования город Тула.</a:t>
                      </a:r>
                    </a:p>
                    <a:p>
                      <a:pPr algn="just">
                        <a:lnSpc>
                          <a:spcPct val="100000"/>
                        </a:lnSpc>
                      </a:pPr>
                      <a:r>
                        <a:rPr lang="ru-RU" sz="1200" dirty="0" smtClean="0">
                          <a:latin typeface="PT Astra Serif" panose="020A0603040505020204" pitchFamily="18" charset="-52"/>
                          <a:cs typeface="Times New Roman" panose="02020603050405020304" pitchFamily="18" charset="0"/>
                        </a:rPr>
                        <a:t>2. Ликвидация (снос) аварийного жилищного фонда и нежилых строений на территории Центрального  территориального округа муниципального образования город Тула.</a:t>
                      </a:r>
                    </a:p>
                    <a:p>
                      <a:pPr algn="just">
                        <a:lnSpc>
                          <a:spcPct val="100000"/>
                        </a:lnSpc>
                      </a:pPr>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Центрального территориального округа муниципального образования город Тула.</a:t>
                      </a:r>
                    </a:p>
                    <a:p>
                      <a:pPr algn="just">
                        <a:lnSpc>
                          <a:spcPct val="100000"/>
                        </a:lnSpc>
                      </a:pPr>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Центрального территориального округа муниципального образования город Тула».</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4"/>
                  </a:ext>
                </a:extLst>
              </a:tr>
              <a:tr h="557157">
                <a:tc>
                  <a:txBody>
                    <a:bodyPr/>
                    <a:lstStyle/>
                    <a:p>
                      <a:pPr algn="ctr"/>
                      <a:r>
                        <a:rPr lang="ru-RU" sz="1400" b="1" i="1" dirty="0" smtClean="0">
                          <a:latin typeface="PT Astra Serif" panose="020A0603040505020204" pitchFamily="18" charset="-52"/>
                          <a:cs typeface="Times New Roman" panose="02020603050405020304" pitchFamily="18" charset="0"/>
                        </a:rPr>
                        <a:t>17</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just"/>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Привокзального территориального округа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97,7</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124,3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122,5</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5"/>
                  </a:ext>
                </a:extLst>
              </a:tr>
              <a:tr h="313401">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0,4%</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0,4</a:t>
                      </a:r>
                      <a:r>
                        <a:rPr lang="en-US" sz="1200" dirty="0" smtClean="0">
                          <a:latin typeface="PT Astra Serif" panose="020A0603040505020204" pitchFamily="18" charset="-52"/>
                          <a:cs typeface="Times New Roman" panose="02020603050405020304" pitchFamily="18" charset="0"/>
                        </a:rPr>
                        <a:t> </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6"/>
                  </a:ext>
                </a:extLst>
              </a:tr>
              <a:tr h="72430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Привокзального </a:t>
                      </a:r>
                      <a:r>
                        <a:rPr lang="ru-RU" sz="1160" dirty="0" smtClean="0">
                          <a:latin typeface="PT Astra Serif" panose="020A0603040505020204" pitchFamily="18" charset="-52"/>
                          <a:cs typeface="Times New Roman" panose="02020603050405020304" pitchFamily="18" charset="0"/>
                        </a:rPr>
                        <a:t>территориального округа муниципального образования город Тула.</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7"/>
                  </a:ext>
                </a:extLst>
              </a:tr>
            </a:tbl>
          </a:graphicData>
        </a:graphic>
      </p:graphicFrame>
      <p:sp>
        <p:nvSpPr>
          <p:cNvPr id="4" name="Номер слайда 3"/>
          <p:cNvSpPr>
            <a:spLocks noGrp="1"/>
          </p:cNvSpPr>
          <p:nvPr>
            <p:ph type="sldNum" sz="quarter" idx="12"/>
          </p:nvPr>
        </p:nvSpPr>
        <p:spPr>
          <a:xfrm>
            <a:off x="8610599" y="6356352"/>
            <a:ext cx="3407229" cy="365125"/>
          </a:xfrm>
        </p:spPr>
        <p:txBody>
          <a:bodyPr/>
          <a:lstStyle/>
          <a:p>
            <a:fld id="{4083984F-F6FD-4D94-ACA5-CE09A62595C0}" type="slidenum">
              <a:rPr lang="ru-RU" smtClean="0"/>
              <a:t>35</a:t>
            </a:fld>
            <a:endParaRPr lang="ru-RU" dirty="0"/>
          </a:p>
        </p:txBody>
      </p:sp>
    </p:spTree>
    <p:extLst>
      <p:ext uri="{BB962C8B-B14F-4D97-AF65-F5344CB8AC3E}">
        <p14:creationId xmlns:p14="http://schemas.microsoft.com/office/powerpoint/2010/main" val="3251091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61174467"/>
              </p:ext>
            </p:extLst>
          </p:nvPr>
        </p:nvGraphicFramePr>
        <p:xfrm>
          <a:off x="0" y="-1"/>
          <a:ext cx="12192000" cy="6669729"/>
        </p:xfrm>
        <a:graphic>
          <a:graphicData uri="http://schemas.openxmlformats.org/drawingml/2006/table">
            <a:tbl>
              <a:tblPr firstRow="1" bandRow="1">
                <a:tableStyleId>{5C22544A-7EE6-4342-B048-85BDC9FD1C3A}</a:tableStyleId>
              </a:tblPr>
              <a:tblGrid>
                <a:gridCol w="410198">
                  <a:extLst>
                    <a:ext uri="{9D8B030D-6E8A-4147-A177-3AD203B41FA5}">
                      <a16:colId xmlns:a16="http://schemas.microsoft.com/office/drawing/2014/main" xmlns="" val="20000"/>
                    </a:ext>
                  </a:extLst>
                </a:gridCol>
                <a:gridCol w="8973084">
                  <a:extLst>
                    <a:ext uri="{9D8B030D-6E8A-4147-A177-3AD203B41FA5}">
                      <a16:colId xmlns:a16="http://schemas.microsoft.com/office/drawing/2014/main" xmlns="" val="20001"/>
                    </a:ext>
                  </a:extLst>
                </a:gridCol>
                <a:gridCol w="959203">
                  <a:extLst>
                    <a:ext uri="{9D8B030D-6E8A-4147-A177-3AD203B41FA5}">
                      <a16:colId xmlns:a16="http://schemas.microsoft.com/office/drawing/2014/main" xmlns="" val="20002"/>
                    </a:ext>
                  </a:extLst>
                </a:gridCol>
                <a:gridCol w="937964">
                  <a:extLst>
                    <a:ext uri="{9D8B030D-6E8A-4147-A177-3AD203B41FA5}">
                      <a16:colId xmlns:a16="http://schemas.microsoft.com/office/drawing/2014/main" xmlns="" val="20003"/>
                    </a:ext>
                  </a:extLst>
                </a:gridCol>
                <a:gridCol w="911551">
                  <a:extLst>
                    <a:ext uri="{9D8B030D-6E8A-4147-A177-3AD203B41FA5}">
                      <a16:colId xmlns:a16="http://schemas.microsoft.com/office/drawing/2014/main" xmlns="" val="20004"/>
                    </a:ext>
                  </a:extLst>
                </a:gridCol>
              </a:tblGrid>
              <a:tr h="1040615">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1986630">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Привокзального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Привокзального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Привокзального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Привокзального территориального округа</a:t>
                      </a:r>
                    </a:p>
                    <a:p>
                      <a:pPr algn="just"/>
                      <a:r>
                        <a:rPr lang="ru-RU" sz="1200" dirty="0" smtClean="0">
                          <a:latin typeface="PT Astra Serif" panose="020A0603040505020204" pitchFamily="18" charset="-52"/>
                          <a:cs typeface="Times New Roman" panose="02020603050405020304" pitchFamily="18" charset="0"/>
                        </a:rPr>
                        <a:t>муниципального образования город Тула»». </a:t>
                      </a:r>
                    </a:p>
                  </a:txBody>
                  <a:tcPr anchor="ct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1"/>
                  </a:ext>
                </a:extLst>
              </a:tr>
              <a:tr h="756811">
                <a:tc>
                  <a:txBody>
                    <a:bodyPr/>
                    <a:lstStyle/>
                    <a:p>
                      <a:pPr algn="ctr"/>
                      <a:r>
                        <a:rPr lang="ru-RU" sz="1400" b="1" i="1" dirty="0" smtClean="0">
                          <a:latin typeface="PT Astra Serif" panose="020A0603040505020204" pitchFamily="18" charset="-52"/>
                          <a:cs typeface="Times New Roman" panose="02020603050405020304" pitchFamily="18" charset="0"/>
                        </a:rPr>
                        <a:t>18</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just"/>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49,9</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65,5</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64,6</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331434">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0,2%</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a:t>
                      </a:r>
                      <a:r>
                        <a:rPr lang="en-US" sz="1200" dirty="0" smtClean="0">
                          <a:latin typeface="PT Astra Serif" panose="020A0603040505020204" pitchFamily="18" charset="-52"/>
                          <a:cs typeface="Times New Roman" panose="02020603050405020304" pitchFamily="18" charset="0"/>
                        </a:rPr>
                        <a:t>2</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a:t>
                      </a:r>
                      <a:r>
                        <a:rPr lang="en-US" sz="1200" dirty="0" smtClean="0">
                          <a:latin typeface="PT Astra Serif" panose="020A0603040505020204" pitchFamily="18" charset="-52"/>
                          <a:cs typeface="Times New Roman" panose="02020603050405020304" pitchFamily="18" charset="0"/>
                        </a:rPr>
                        <a:t>2</a:t>
                      </a:r>
                      <a:r>
                        <a:rPr lang="ru-RU" sz="1200" dirty="0" smtClean="0">
                          <a:latin typeface="PT Astra Serif" panose="020A0603040505020204" pitchFamily="18" charset="-52"/>
                          <a:cs typeface="Times New Roman" panose="02020603050405020304" pitchFamily="18" charset="0"/>
                        </a:rPr>
                        <a:t>%</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255423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Советского территориального округа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Советского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Советского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Советского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Советского территориального округа муниципального образования город Тула». </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4"/>
                  </a:ext>
                </a:extLst>
              </a:tr>
            </a:tbl>
          </a:graphicData>
        </a:graphic>
      </p:graphicFrame>
      <p:sp>
        <p:nvSpPr>
          <p:cNvPr id="4" name="Номер слайда 3"/>
          <p:cNvSpPr>
            <a:spLocks noGrp="1"/>
          </p:cNvSpPr>
          <p:nvPr>
            <p:ph type="sldNum" sz="quarter" idx="12"/>
          </p:nvPr>
        </p:nvSpPr>
        <p:spPr>
          <a:xfrm>
            <a:off x="8610600" y="6356352"/>
            <a:ext cx="3419104" cy="365125"/>
          </a:xfrm>
        </p:spPr>
        <p:txBody>
          <a:bodyPr/>
          <a:lstStyle/>
          <a:p>
            <a:fld id="{4083984F-F6FD-4D94-ACA5-CE09A62595C0}" type="slidenum">
              <a:rPr lang="ru-RU" smtClean="0"/>
              <a:t>36</a:t>
            </a:fld>
            <a:endParaRPr lang="ru-RU" dirty="0"/>
          </a:p>
        </p:txBody>
      </p:sp>
    </p:spTree>
    <p:extLst>
      <p:ext uri="{BB962C8B-B14F-4D97-AF65-F5344CB8AC3E}">
        <p14:creationId xmlns:p14="http://schemas.microsoft.com/office/powerpoint/2010/main" val="396426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04371153"/>
              </p:ext>
            </p:extLst>
          </p:nvPr>
        </p:nvGraphicFramePr>
        <p:xfrm>
          <a:off x="1" y="-1"/>
          <a:ext cx="12191999" cy="8220076"/>
        </p:xfrm>
        <a:graphic>
          <a:graphicData uri="http://schemas.openxmlformats.org/drawingml/2006/table">
            <a:tbl>
              <a:tblPr firstRow="1" bandRow="1">
                <a:tableStyleId>{5C22544A-7EE6-4342-B048-85BDC9FD1C3A}</a:tableStyleId>
              </a:tblPr>
              <a:tblGrid>
                <a:gridCol w="504377">
                  <a:extLst>
                    <a:ext uri="{9D8B030D-6E8A-4147-A177-3AD203B41FA5}">
                      <a16:colId xmlns:a16="http://schemas.microsoft.com/office/drawing/2014/main" xmlns="" val="20000"/>
                    </a:ext>
                  </a:extLst>
                </a:gridCol>
                <a:gridCol w="8820597">
                  <a:extLst>
                    <a:ext uri="{9D8B030D-6E8A-4147-A177-3AD203B41FA5}">
                      <a16:colId xmlns:a16="http://schemas.microsoft.com/office/drawing/2014/main" xmlns="" val="20001"/>
                    </a:ext>
                  </a:extLst>
                </a:gridCol>
                <a:gridCol w="964161">
                  <a:extLst>
                    <a:ext uri="{9D8B030D-6E8A-4147-A177-3AD203B41FA5}">
                      <a16:colId xmlns:a16="http://schemas.microsoft.com/office/drawing/2014/main" xmlns="" val="20002"/>
                    </a:ext>
                  </a:extLst>
                </a:gridCol>
                <a:gridCol w="974221">
                  <a:extLst>
                    <a:ext uri="{9D8B030D-6E8A-4147-A177-3AD203B41FA5}">
                      <a16:colId xmlns:a16="http://schemas.microsoft.com/office/drawing/2014/main" xmlns="" val="20003"/>
                    </a:ext>
                  </a:extLst>
                </a:gridCol>
                <a:gridCol w="928643">
                  <a:extLst>
                    <a:ext uri="{9D8B030D-6E8A-4147-A177-3AD203B41FA5}">
                      <a16:colId xmlns:a16="http://schemas.microsoft.com/office/drawing/2014/main" xmlns="" val="20004"/>
                    </a:ext>
                  </a:extLst>
                </a:gridCol>
              </a:tblGrid>
              <a:tr h="1025434">
                <a:tc>
                  <a:txBody>
                    <a:bodyPr/>
                    <a:lstStyle/>
                    <a:p>
                      <a:pPr algn="ctr"/>
                      <a:endParaRPr lang="ru-RU" sz="1200" b="1" dirty="0" smtClean="0">
                        <a:latin typeface="PT Astra Serif" panose="020A0603040505020204" pitchFamily="18" charset="-52"/>
                        <a:cs typeface="Times New Roman" panose="02020603050405020304" pitchFamily="18" charset="0"/>
                      </a:endParaRPr>
                    </a:p>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745770">
                <a:tc>
                  <a:txBody>
                    <a:bodyPr/>
                    <a:lstStyle/>
                    <a:p>
                      <a:pPr algn="ctr"/>
                      <a:r>
                        <a:rPr lang="ru-RU" sz="1400" b="1" i="1" dirty="0" smtClean="0">
                          <a:latin typeface="PT Astra Serif" panose="020A0603040505020204" pitchFamily="18" charset="-52"/>
                          <a:cs typeface="Times New Roman" panose="02020603050405020304" pitchFamily="18" charset="0"/>
                        </a:rPr>
                        <a:t>19</a:t>
                      </a:r>
                      <a:endParaRPr lang="ru-RU" sz="1400" b="1" i="1" dirty="0">
                        <a:latin typeface="PT Astra Serif" panose="020A0603040505020204" pitchFamily="18" charset="-52"/>
                        <a:cs typeface="Times New Roman" panose="02020603050405020304" pitchFamily="18" charset="0"/>
                      </a:endParaRPr>
                    </a:p>
                  </a:txBody>
                  <a:tcPr anchor="ctr"/>
                </a:tc>
                <a:tc>
                  <a:txBody>
                    <a:bodyPr/>
                    <a:lstStyle/>
                    <a:p>
                      <a:pPr algn="just"/>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95,2</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115,1</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113,9</a:t>
                      </a:r>
                      <a:endParaRPr lang="ru-RU" sz="1300" dirty="0">
                        <a:latin typeface="PT Astra Serif" panose="020A0603040505020204" pitchFamily="18" charset="-52"/>
                        <a:cs typeface="Times New Roman" panose="02020603050405020304" pitchFamily="18" charset="0"/>
                      </a:endParaRPr>
                    </a:p>
                  </a:txBody>
                  <a:tcPr anchor="ctr"/>
                </a:tc>
              </a:tr>
              <a:tr h="335495">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 расходов</a:t>
                      </a: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0,3%</a:t>
                      </a:r>
                      <a:endParaRPr lang="ru-RU" sz="1300" dirty="0">
                        <a:latin typeface="PT Astra Serif" panose="020A0603040505020204" pitchFamily="18" charset="-52"/>
                        <a:cs typeface="Times New Roman" panose="02020603050405020304" pitchFamily="18" charset="0"/>
                      </a:endParaRPr>
                    </a:p>
                  </a:txBody>
                  <a:tcPr anchor="ctr"/>
                </a:tc>
              </a:tr>
              <a:tr h="2516975">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Зареченского территориального округа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Зареченского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Зареченского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Зареченского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Зареченского территориального округа муниципального образования город Тула».</a:t>
                      </a:r>
                    </a:p>
                  </a:txBody>
                  <a:tcPr anchor="ctr">
                    <a:solidFill>
                      <a:schemeClr val="accent1">
                        <a:lumMod val="20000"/>
                        <a:lumOff val="80000"/>
                      </a:schemeClr>
                    </a:solidFill>
                  </a:tcP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3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xmlns="" val="10001"/>
                  </a:ext>
                </a:extLst>
              </a:tr>
              <a:tr h="745770">
                <a:tc>
                  <a:txBody>
                    <a:bodyPr/>
                    <a:lstStyle/>
                    <a:p>
                      <a:pPr algn="ctr"/>
                      <a:r>
                        <a:rPr lang="ru-RU" sz="1400" b="1" i="1" dirty="0" smtClean="0">
                          <a:latin typeface="PT Astra Serif" panose="020A0603040505020204" pitchFamily="18" charset="-52"/>
                          <a:cs typeface="Times New Roman" panose="02020603050405020304" pitchFamily="18" charset="0"/>
                        </a:rPr>
                        <a:t>20</a:t>
                      </a:r>
                      <a:endParaRPr lang="ru-RU" sz="1400" b="1" i="1"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r>
                        <a:rPr lang="ru-RU" sz="1400" b="1" i="1" dirty="0" smtClean="0">
                          <a:latin typeface="PT Astra Serif" panose="020A0603040505020204" pitchFamily="18" charset="-52"/>
                          <a:cs typeface="Times New Roman" panose="02020603050405020304" pitchFamily="18" charset="0"/>
                        </a:rPr>
                        <a:t>Муниципальная программа «Благоустройство территории, поддержание жизнедеятельности и удовлетворение потребностей жителей Пролетарского территориального округа муниципального образования город Тула»</a:t>
                      </a:r>
                      <a:endParaRPr lang="ru-RU" sz="1400" b="1" i="1"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83,7</a:t>
                      </a:r>
                      <a:endParaRPr lang="ru-RU" sz="1300"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115,0</a:t>
                      </a:r>
                      <a:endParaRPr lang="ru-RU" sz="1300"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tc>
                  <a:txBody>
                    <a:bodyPr/>
                    <a:lstStyle/>
                    <a:p>
                      <a:pPr algn="ctr"/>
                      <a:r>
                        <a:rPr lang="ru-RU" sz="1300" dirty="0" smtClean="0">
                          <a:latin typeface="PT Astra Serif" panose="020A0603040505020204" pitchFamily="18" charset="-52"/>
                          <a:cs typeface="Times New Roman" panose="02020603050405020304" pitchFamily="18" charset="0"/>
                        </a:rPr>
                        <a:t>114,8</a:t>
                      </a:r>
                      <a:endParaRPr lang="ru-RU" sz="1300" dirty="0">
                        <a:latin typeface="PT Astra Serif" panose="020A0603040505020204" pitchFamily="18" charset="-52"/>
                        <a:cs typeface="Times New Roman" panose="02020603050405020304" pitchFamily="18" charset="0"/>
                      </a:endParaRPr>
                    </a:p>
                  </a:txBody>
                  <a:tcPr anchor="ctr">
                    <a:solidFill>
                      <a:schemeClr val="accent1">
                        <a:lumMod val="40000"/>
                        <a:lumOff val="60000"/>
                      </a:schemeClr>
                    </a:solidFill>
                  </a:tcPr>
                </a:tc>
                <a:extLst>
                  <a:ext uri="{0D108BD9-81ED-4DB2-BD59-A6C34878D82A}">
                    <a16:rowId xmlns:a16="http://schemas.microsoft.com/office/drawing/2014/main" xmlns="" val="10002"/>
                  </a:ext>
                </a:extLst>
              </a:tr>
              <a:tr h="333657">
                <a:tc>
                  <a:txBody>
                    <a:bodyPr/>
                    <a:lstStyle/>
                    <a:p>
                      <a:pPr algn="ctr"/>
                      <a:endParaRPr lang="ru-RU" sz="1200" dirty="0">
                        <a:latin typeface="PT Astra Serif" panose="020A0603040505020204" pitchFamily="18" charset="-52"/>
                        <a:cs typeface="Times New Roman" panose="02020603050405020304" pitchFamily="18" charset="0"/>
                      </a:endParaRPr>
                    </a:p>
                  </a:txBody>
                  <a:tcPr>
                    <a:solidFill>
                      <a:schemeClr val="bg1">
                        <a:lumMod val="95000"/>
                      </a:schemeClr>
                    </a:solidFill>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solidFill>
                      <a:schemeClr val="bg1">
                        <a:lumMod val="95000"/>
                      </a:schemeClr>
                    </a:solidFill>
                  </a:tcP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solidFill>
                      <a:schemeClr val="bg1">
                        <a:lumMod val="95000"/>
                      </a:schemeClr>
                    </a:solidFill>
                  </a:tcPr>
                </a:tc>
                <a:tc>
                  <a:txBody>
                    <a:bodyPr/>
                    <a:lstStyle/>
                    <a:p>
                      <a:pPr algn="ctr"/>
                      <a:r>
                        <a:rPr lang="ru-RU" sz="1200" dirty="0" smtClean="0">
                          <a:latin typeface="PT Astra Serif" panose="020A0603040505020204" pitchFamily="18" charset="-52"/>
                          <a:cs typeface="Times New Roman" panose="02020603050405020304" pitchFamily="18" charset="0"/>
                        </a:rPr>
                        <a:t>0,3%</a:t>
                      </a:r>
                      <a:endParaRPr lang="ru-RU" sz="1200" dirty="0">
                        <a:latin typeface="PT Astra Serif" panose="020A0603040505020204" pitchFamily="18" charset="-52"/>
                        <a:cs typeface="Times New Roman" panose="02020603050405020304" pitchFamily="18" charset="0"/>
                      </a:endParaRPr>
                    </a:p>
                  </a:txBody>
                  <a:tcPr anchor="ctr">
                    <a:solidFill>
                      <a:schemeClr val="bg1">
                        <a:lumMod val="95000"/>
                      </a:schemeClr>
                    </a:solidFill>
                  </a:tcPr>
                </a:tc>
                <a:extLst>
                  <a:ext uri="{0D108BD9-81ED-4DB2-BD59-A6C34878D82A}">
                    <a16:rowId xmlns:a16="http://schemas.microsoft.com/office/drawing/2014/main" xmlns="" val="10003"/>
                  </a:ext>
                </a:extLst>
              </a:tr>
              <a:tr h="2516975">
                <a:tc>
                  <a:txBody>
                    <a:bodyPr/>
                    <a:lstStyle/>
                    <a:p>
                      <a:pPr algn="ctr"/>
                      <a:endParaRPr lang="ru-RU" sz="1200" dirty="0">
                        <a:latin typeface="PT Astra Serif" panose="020A0603040505020204" pitchFamily="18" charset="-52"/>
                        <a:cs typeface="Times New Roman" panose="02020603050405020304" pitchFamily="18" charset="0"/>
                      </a:endParaRPr>
                    </a:p>
                  </a:txBody>
                  <a:tcPr>
                    <a:solidFill>
                      <a:schemeClr val="accent1">
                        <a:lumMod val="20000"/>
                        <a:lumOff val="80000"/>
                      </a:schemeClr>
                    </a:solidFill>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благоустройства, жизнедеятельности и удовлетворение потребностей жителей на территории Пролетарского территориального округа муниципального образования город Тула.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техническому и санитарному содержанию объектов благоустройства на территории Пролетарского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Ликвидация (снос) аварийного (непригодного для проживания) жилищного фонда и нежилых строений (сооружений) на территории Пролетарского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3. Организация и проведение мероприятий для жителей Пролетарского территориального округа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Создание условий для реализации муниципальной программы муниципального образования город Тула «Благоустройство территории, поддержание жизнедеятельности и удовлетворение потребностей жителей Пролетарского территориального округа</a:t>
                      </a:r>
                    </a:p>
                    <a:p>
                      <a:pPr algn="just"/>
                      <a:r>
                        <a:rPr lang="ru-RU" sz="1200" dirty="0" smtClean="0">
                          <a:latin typeface="PT Astra Serif" panose="020A0603040505020204" pitchFamily="18" charset="-52"/>
                          <a:cs typeface="Times New Roman" panose="02020603050405020304" pitchFamily="18" charset="0"/>
                        </a:rPr>
                        <a:t>муниципального образования город Тула».</a:t>
                      </a:r>
                      <a:endParaRPr lang="ru-RU" sz="1200" dirty="0">
                        <a:latin typeface="PT Astra Serif" panose="020A0603040505020204" pitchFamily="18" charset="-52"/>
                        <a:cs typeface="Times New Roman" panose="02020603050405020304" pitchFamily="18" charset="0"/>
                      </a:endParaRPr>
                    </a:p>
                  </a:txBody>
                  <a:tcPr>
                    <a:solidFill>
                      <a:schemeClr val="accent1">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xmlns="" val="10004"/>
                  </a:ext>
                </a:extLst>
              </a:tr>
            </a:tbl>
          </a:graphicData>
        </a:graphic>
      </p:graphicFrame>
      <p:sp>
        <p:nvSpPr>
          <p:cNvPr id="4" name="Номер слайда 3"/>
          <p:cNvSpPr>
            <a:spLocks noGrp="1"/>
          </p:cNvSpPr>
          <p:nvPr>
            <p:ph type="sldNum" sz="quarter" idx="12"/>
          </p:nvPr>
        </p:nvSpPr>
        <p:spPr>
          <a:xfrm>
            <a:off x="9168739" y="7698264"/>
            <a:ext cx="2849089" cy="365125"/>
          </a:xfrm>
        </p:spPr>
        <p:txBody>
          <a:bodyPr/>
          <a:lstStyle/>
          <a:p>
            <a:fld id="{4083984F-F6FD-4D94-ACA5-CE09A62595C0}" type="slidenum">
              <a:rPr lang="ru-RU" smtClean="0"/>
              <a:t>37</a:t>
            </a:fld>
            <a:endParaRPr lang="ru-RU" dirty="0"/>
          </a:p>
        </p:txBody>
      </p:sp>
    </p:spTree>
    <p:extLst>
      <p:ext uri="{BB962C8B-B14F-4D97-AF65-F5344CB8AC3E}">
        <p14:creationId xmlns:p14="http://schemas.microsoft.com/office/powerpoint/2010/main" val="2721616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40321498"/>
              </p:ext>
            </p:extLst>
          </p:nvPr>
        </p:nvGraphicFramePr>
        <p:xfrm>
          <a:off x="1" y="0"/>
          <a:ext cx="12191999" cy="1017761"/>
        </p:xfrm>
        <a:graphic>
          <a:graphicData uri="http://schemas.openxmlformats.org/drawingml/2006/table">
            <a:tbl>
              <a:tblPr firstRow="1" bandRow="1">
                <a:tableStyleId>{5C22544A-7EE6-4342-B048-85BDC9FD1C3A}</a:tableStyleId>
              </a:tblPr>
              <a:tblGrid>
                <a:gridCol w="504377">
                  <a:extLst>
                    <a:ext uri="{9D8B030D-6E8A-4147-A177-3AD203B41FA5}">
                      <a16:colId xmlns:a16="http://schemas.microsoft.com/office/drawing/2014/main" xmlns="" val="20000"/>
                    </a:ext>
                  </a:extLst>
                </a:gridCol>
                <a:gridCol w="8820597">
                  <a:extLst>
                    <a:ext uri="{9D8B030D-6E8A-4147-A177-3AD203B41FA5}">
                      <a16:colId xmlns:a16="http://schemas.microsoft.com/office/drawing/2014/main" xmlns="" val="20001"/>
                    </a:ext>
                  </a:extLst>
                </a:gridCol>
                <a:gridCol w="964161">
                  <a:extLst>
                    <a:ext uri="{9D8B030D-6E8A-4147-A177-3AD203B41FA5}">
                      <a16:colId xmlns:a16="http://schemas.microsoft.com/office/drawing/2014/main" xmlns="" val="20002"/>
                    </a:ext>
                  </a:extLst>
                </a:gridCol>
                <a:gridCol w="974221">
                  <a:extLst>
                    <a:ext uri="{9D8B030D-6E8A-4147-A177-3AD203B41FA5}">
                      <a16:colId xmlns:a16="http://schemas.microsoft.com/office/drawing/2014/main" xmlns="" val="20003"/>
                    </a:ext>
                  </a:extLst>
                </a:gridCol>
                <a:gridCol w="928643">
                  <a:extLst>
                    <a:ext uri="{9D8B030D-6E8A-4147-A177-3AD203B41FA5}">
                      <a16:colId xmlns:a16="http://schemas.microsoft.com/office/drawing/2014/main" xmlns="" val="20004"/>
                    </a:ext>
                  </a:extLst>
                </a:gridCol>
              </a:tblGrid>
              <a:tr h="1017761">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779663484"/>
              </p:ext>
            </p:extLst>
          </p:nvPr>
        </p:nvGraphicFramePr>
        <p:xfrm>
          <a:off x="1" y="1047751"/>
          <a:ext cx="12191999" cy="2143124"/>
        </p:xfrm>
        <a:graphic>
          <a:graphicData uri="http://schemas.openxmlformats.org/drawingml/2006/table">
            <a:tbl>
              <a:tblPr firstRow="1" bandRow="1">
                <a:tableStyleId>{5C22544A-7EE6-4342-B048-85BDC9FD1C3A}</a:tableStyleId>
              </a:tblPr>
              <a:tblGrid>
                <a:gridCol w="504824"/>
                <a:gridCol w="8829675"/>
                <a:gridCol w="962025"/>
                <a:gridCol w="981075"/>
                <a:gridCol w="914400"/>
              </a:tblGrid>
              <a:tr h="907843">
                <a:tc>
                  <a:txBody>
                    <a:bodyPr/>
                    <a:lstStyle/>
                    <a:p>
                      <a:pPr algn="ctr"/>
                      <a:r>
                        <a:rPr lang="ru-RU" sz="1300" i="1" dirty="0" smtClean="0">
                          <a:solidFill>
                            <a:schemeClr val="tx1"/>
                          </a:solidFill>
                          <a:latin typeface="PT Astra Serif" panose="020A0603040505020204" pitchFamily="18" charset="-52"/>
                          <a:cs typeface="Times New Roman" panose="02020603050405020304" pitchFamily="18" charset="0"/>
                        </a:rPr>
                        <a:t>21</a:t>
                      </a:r>
                      <a:endParaRPr lang="ru-RU" sz="13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l"/>
                      <a:r>
                        <a:rPr lang="ru-RU" sz="1300" i="1" dirty="0" smtClean="0">
                          <a:solidFill>
                            <a:schemeClr val="tx1"/>
                          </a:solidFill>
                          <a:latin typeface="PT Astra Serif" panose="020A0603040505020204" pitchFamily="18" charset="-52"/>
                          <a:cs typeface="Times New Roman" panose="02020603050405020304" pitchFamily="18" charset="0"/>
                        </a:rPr>
                        <a:t>Муниципальная программа «Повышение качества жилищного фонда и создание комфортных условий для проживания населения муниципального образования город Тула»</a:t>
                      </a:r>
                      <a:endParaRPr lang="ru-RU" sz="13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dirty="0" smtClean="0">
                          <a:solidFill>
                            <a:schemeClr val="tx1"/>
                          </a:solidFill>
                          <a:latin typeface="PT Astra Serif" panose="020A0603040505020204" pitchFamily="18" charset="-52"/>
                          <a:cs typeface="Times New Roman" panose="02020603050405020304" pitchFamily="18" charset="0"/>
                        </a:rPr>
                        <a:t>491,1</a:t>
                      </a:r>
                      <a:endParaRPr lang="ru-RU" sz="13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dirty="0" smtClean="0">
                          <a:solidFill>
                            <a:schemeClr val="tx1"/>
                          </a:solidFill>
                          <a:latin typeface="PT Astra Serif" panose="020A0603040505020204" pitchFamily="18" charset="-52"/>
                          <a:cs typeface="Times New Roman" panose="02020603050405020304" pitchFamily="18" charset="0"/>
                        </a:rPr>
                        <a:t>545,0</a:t>
                      </a:r>
                      <a:endParaRPr lang="ru-RU" sz="13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dirty="0" smtClean="0">
                          <a:solidFill>
                            <a:schemeClr val="tx1"/>
                          </a:solidFill>
                          <a:latin typeface="PT Astra Serif" panose="020A0603040505020204" pitchFamily="18" charset="-52"/>
                          <a:cs typeface="Times New Roman" panose="02020603050405020304" pitchFamily="18" charset="0"/>
                        </a:rPr>
                        <a:t>541,9</a:t>
                      </a:r>
                      <a:endParaRPr lang="ru-RU" sz="1300" b="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r>
              <a:tr h="287690">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1,7%</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1,6%</a:t>
                      </a:r>
                      <a:endParaRPr lang="ru-RU" sz="1200" dirty="0">
                        <a:latin typeface="PT Astra Serif" panose="020A0603040505020204" pitchFamily="18" charset="-52"/>
                        <a:cs typeface="Times New Roman" panose="02020603050405020304" pitchFamily="18" charset="0"/>
                      </a:endParaRPr>
                    </a:p>
                  </a:txBody>
                  <a:tcPr anchor="ctr"/>
                </a:tc>
              </a:tr>
              <a:tr h="947591">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Создание комфортных условий проживания населения и улучшение качества жилищно-коммунального обслуживания в муниципальном образовании  город Тула.</a:t>
                      </a:r>
                    </a:p>
                  </a:txBody>
                  <a:tcP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752519716"/>
              </p:ext>
            </p:extLst>
          </p:nvPr>
        </p:nvGraphicFramePr>
        <p:xfrm>
          <a:off x="1" y="2933700"/>
          <a:ext cx="12144374" cy="3686174"/>
        </p:xfrm>
        <a:graphic>
          <a:graphicData uri="http://schemas.openxmlformats.org/drawingml/2006/table">
            <a:tbl>
              <a:tblPr firstRow="1" bandRow="1">
                <a:tableStyleId>{5C22544A-7EE6-4342-B048-85BDC9FD1C3A}</a:tableStyleId>
              </a:tblPr>
              <a:tblGrid>
                <a:gridCol w="472350"/>
                <a:gridCol w="8862149"/>
                <a:gridCol w="971550"/>
                <a:gridCol w="990600"/>
                <a:gridCol w="847725"/>
              </a:tblGrid>
              <a:tr h="829031">
                <a:tc>
                  <a:txBody>
                    <a:bodyPr/>
                    <a:lstStyle/>
                    <a:p>
                      <a:pPr algn="ctr"/>
                      <a:r>
                        <a:rPr lang="ru-RU" sz="1400" i="1" dirty="0" smtClean="0">
                          <a:solidFill>
                            <a:schemeClr val="tx1"/>
                          </a:solidFill>
                          <a:latin typeface="PT Astra Serif" panose="020A0603040505020204" pitchFamily="18" charset="-52"/>
                          <a:cs typeface="Times New Roman" panose="02020603050405020304" pitchFamily="18" charset="0"/>
                        </a:rPr>
                        <a:t>22</a:t>
                      </a:r>
                      <a:endParaRPr lang="ru-RU" sz="14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l"/>
                      <a:r>
                        <a:rPr lang="ru-RU" sz="1400" i="1" dirty="0" smtClean="0">
                          <a:solidFill>
                            <a:schemeClr val="tx1"/>
                          </a:solidFill>
                          <a:latin typeface="PT Astra Serif" panose="020A0603040505020204" pitchFamily="18" charset="-52"/>
                          <a:cs typeface="Times New Roman" panose="02020603050405020304" pitchFamily="18" charset="0"/>
                        </a:rPr>
                        <a:t>Муниципальная программа «Защита населения и объектов от чрезвычайных ситуаций природного и техногенного характера</a:t>
                      </a:r>
                      <a:r>
                        <a:rPr lang="en-US" sz="1400" i="1" dirty="0" smtClean="0">
                          <a:solidFill>
                            <a:schemeClr val="tx1"/>
                          </a:solidFill>
                          <a:latin typeface="PT Astra Serif" panose="020A0603040505020204" pitchFamily="18" charset="-52"/>
                          <a:cs typeface="Times New Roman" panose="02020603050405020304" pitchFamily="18" charset="0"/>
                        </a:rPr>
                        <a:t>, </a:t>
                      </a:r>
                      <a:r>
                        <a:rPr lang="ru-RU" sz="1400" i="1" dirty="0" smtClean="0">
                          <a:solidFill>
                            <a:schemeClr val="tx1"/>
                          </a:solidFill>
                          <a:latin typeface="PT Astra Serif" panose="020A0603040505020204" pitchFamily="18" charset="-52"/>
                          <a:cs typeface="Times New Roman" panose="02020603050405020304" pitchFamily="18" charset="0"/>
                        </a:rPr>
                        <a:t>обеспечение мероприятий по гражданской обороне на территории муниципального образования город Тула»</a:t>
                      </a:r>
                      <a:endParaRPr lang="ru-RU" sz="1400" i="1"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i="0" dirty="0" smtClean="0">
                          <a:solidFill>
                            <a:schemeClr val="tx1"/>
                          </a:solidFill>
                          <a:latin typeface="PT Astra Serif" panose="020A0603040505020204" pitchFamily="18" charset="-52"/>
                          <a:cs typeface="Times New Roman" panose="02020603050405020304" pitchFamily="18" charset="0"/>
                        </a:rPr>
                        <a:t>199,2</a:t>
                      </a:r>
                      <a:endParaRPr lang="ru-RU" sz="1300" b="0" i="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i="0" dirty="0" smtClean="0">
                          <a:solidFill>
                            <a:schemeClr val="tx1"/>
                          </a:solidFill>
                          <a:latin typeface="PT Astra Serif" panose="020A0603040505020204" pitchFamily="18" charset="-52"/>
                          <a:cs typeface="Times New Roman" panose="02020603050405020304" pitchFamily="18" charset="0"/>
                        </a:rPr>
                        <a:t>215,1</a:t>
                      </a:r>
                      <a:endParaRPr lang="ru-RU" sz="1300" b="0" i="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r>
                        <a:rPr lang="ru-RU" sz="1300" b="0" i="0" dirty="0" smtClean="0">
                          <a:solidFill>
                            <a:schemeClr val="tx1"/>
                          </a:solidFill>
                          <a:latin typeface="PT Astra Serif" panose="020A0603040505020204" pitchFamily="18" charset="-52"/>
                          <a:cs typeface="Times New Roman" panose="02020603050405020304" pitchFamily="18" charset="0"/>
                        </a:rPr>
                        <a:t>208,1</a:t>
                      </a:r>
                      <a:endParaRPr lang="ru-RU" sz="1300" b="0" i="0" dirty="0">
                        <a:solidFill>
                          <a:schemeClr val="tx1"/>
                        </a:solidFill>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r>
              <a:tr h="487665">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0,7%</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0,6%</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0,6%</a:t>
                      </a:r>
                      <a:endParaRPr lang="ru-RU" sz="1200" dirty="0">
                        <a:latin typeface="PT Astra Serif" panose="020A0603040505020204" pitchFamily="18" charset="-52"/>
                        <a:cs typeface="Times New Roman" panose="02020603050405020304" pitchFamily="18" charset="0"/>
                      </a:endParaRPr>
                    </a:p>
                  </a:txBody>
                  <a:tcPr anchor="ctr"/>
                </a:tc>
              </a:tr>
              <a:tr h="2369478">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безопасности населения и объектов от угроз природного и техногенного характера.</a:t>
                      </a:r>
                    </a:p>
                    <a:p>
                      <a:pPr algn="just"/>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200" dirty="0" smtClean="0">
                          <a:latin typeface="PT Astra Serif" panose="020A0603040505020204" pitchFamily="18" charset="-52"/>
                          <a:cs typeface="Times New Roman" panose="02020603050405020304" pitchFamily="18" charset="0"/>
                        </a:rPr>
                        <a:t>1. Выполнение комплекса работ по предупреждению и минимизации ущерба от чрезвычайных ситуаций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2. Выполнение комплекса работ по поддержанию защитных сооружений гражданской обороны и пунктов временного размещения в постоянной готовности.</a:t>
                      </a:r>
                    </a:p>
                    <a:p>
                      <a:pPr algn="just"/>
                      <a:r>
                        <a:rPr lang="ru-RU" sz="1200" dirty="0" smtClean="0">
                          <a:latin typeface="PT Astra Serif" panose="020A0603040505020204" pitchFamily="18" charset="-52"/>
                          <a:cs typeface="Times New Roman" panose="02020603050405020304" pitchFamily="18" charset="0"/>
                        </a:rPr>
                        <a:t>3. Выполнение комплекса работ по ликвидации чрезвычайных ситуаций природного и техногенного характера на территории муниципального образования город Тула.</a:t>
                      </a:r>
                    </a:p>
                    <a:p>
                      <a:pPr algn="just"/>
                      <a:r>
                        <a:rPr lang="ru-RU" sz="1200" dirty="0" smtClean="0">
                          <a:latin typeface="PT Astra Serif" panose="020A0603040505020204" pitchFamily="18" charset="-52"/>
                          <a:cs typeface="Times New Roman" panose="02020603050405020304" pitchFamily="18" charset="0"/>
                        </a:rPr>
                        <a:t>4. Выполнение комплекса работ по защите населения от последствий чрезвычайных ситуаций природного и техногенного характера на территории муниципального образования город Тула.</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r>
            </a:tbl>
          </a:graphicData>
        </a:graphic>
      </p:graphicFrame>
      <p:sp>
        <p:nvSpPr>
          <p:cNvPr id="6" name="Номер слайда 5"/>
          <p:cNvSpPr>
            <a:spLocks noGrp="1"/>
          </p:cNvSpPr>
          <p:nvPr>
            <p:ph type="sldNum" sz="quarter" idx="12"/>
          </p:nvPr>
        </p:nvSpPr>
        <p:spPr>
          <a:xfrm>
            <a:off x="8610599" y="6356352"/>
            <a:ext cx="3407229" cy="365125"/>
          </a:xfrm>
        </p:spPr>
        <p:txBody>
          <a:bodyPr/>
          <a:lstStyle/>
          <a:p>
            <a:fld id="{4083984F-F6FD-4D94-ACA5-CE09A62595C0}" type="slidenum">
              <a:rPr lang="ru-RU" smtClean="0"/>
              <a:t>38</a:t>
            </a:fld>
            <a:endParaRPr lang="ru-RU" dirty="0"/>
          </a:p>
        </p:txBody>
      </p:sp>
    </p:spTree>
    <p:extLst>
      <p:ext uri="{BB962C8B-B14F-4D97-AF65-F5344CB8AC3E}">
        <p14:creationId xmlns:p14="http://schemas.microsoft.com/office/powerpoint/2010/main" val="2078234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38532905"/>
              </p:ext>
            </p:extLst>
          </p:nvPr>
        </p:nvGraphicFramePr>
        <p:xfrm>
          <a:off x="1" y="66674"/>
          <a:ext cx="12191999" cy="2676527"/>
        </p:xfrm>
        <a:graphic>
          <a:graphicData uri="http://schemas.openxmlformats.org/drawingml/2006/table">
            <a:tbl>
              <a:tblPr firstRow="1" bandRow="1">
                <a:tableStyleId>{5C22544A-7EE6-4342-B048-85BDC9FD1C3A}</a:tableStyleId>
              </a:tblPr>
              <a:tblGrid>
                <a:gridCol w="435836">
                  <a:extLst>
                    <a:ext uri="{9D8B030D-6E8A-4147-A177-3AD203B41FA5}">
                      <a16:colId xmlns:a16="http://schemas.microsoft.com/office/drawing/2014/main" xmlns="" val="20000"/>
                    </a:ext>
                  </a:extLst>
                </a:gridCol>
                <a:gridCol w="8908188">
                  <a:extLst>
                    <a:ext uri="{9D8B030D-6E8A-4147-A177-3AD203B41FA5}">
                      <a16:colId xmlns:a16="http://schemas.microsoft.com/office/drawing/2014/main" xmlns="" val="20001"/>
                    </a:ext>
                  </a:extLst>
                </a:gridCol>
                <a:gridCol w="980705">
                  <a:extLst>
                    <a:ext uri="{9D8B030D-6E8A-4147-A177-3AD203B41FA5}">
                      <a16:colId xmlns:a16="http://schemas.microsoft.com/office/drawing/2014/main" xmlns="" val="20002"/>
                    </a:ext>
                  </a:extLst>
                </a:gridCol>
                <a:gridCol w="955720">
                  <a:extLst>
                    <a:ext uri="{9D8B030D-6E8A-4147-A177-3AD203B41FA5}">
                      <a16:colId xmlns:a16="http://schemas.microsoft.com/office/drawing/2014/main" xmlns="" val="20003"/>
                    </a:ext>
                  </a:extLst>
                </a:gridCol>
                <a:gridCol w="911550">
                  <a:extLst>
                    <a:ext uri="{9D8B030D-6E8A-4147-A177-3AD203B41FA5}">
                      <a16:colId xmlns:a16="http://schemas.microsoft.com/office/drawing/2014/main" xmlns="" val="20004"/>
                    </a:ext>
                  </a:extLst>
                </a:gridCol>
              </a:tblGrid>
              <a:tr h="1038330">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503433">
                <a:tc>
                  <a:txBody>
                    <a:bodyPr/>
                    <a:lstStyle/>
                    <a:p>
                      <a:pPr algn="ctr"/>
                      <a:r>
                        <a:rPr lang="ru-RU" sz="1300" dirty="0" smtClean="0">
                          <a:latin typeface="PT Astra Serif" panose="020A0603040505020204" pitchFamily="18" charset="-52"/>
                          <a:cs typeface="Times New Roman" panose="02020603050405020304" pitchFamily="18" charset="0"/>
                        </a:rPr>
                        <a:t>23</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l"/>
                      <a:r>
                        <a:rPr lang="ru-RU" sz="1300" dirty="0" smtClean="0">
                          <a:latin typeface="PT Astra Serif" panose="020A0603040505020204" pitchFamily="18" charset="-52"/>
                          <a:cs typeface="Times New Roman" panose="02020603050405020304" pitchFamily="18" charset="0"/>
                        </a:rPr>
                        <a:t>Муниципальная программа «Развитие градостроительной деятельности на территории муниципального образования город Тула»</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5 269,7</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a:t>
                      </a:r>
                      <a:r>
                        <a:rPr lang="ru-RU" sz="1300" baseline="0" dirty="0" smtClean="0">
                          <a:latin typeface="PT Astra Serif" panose="020A0603040505020204" pitchFamily="18" charset="-52"/>
                          <a:cs typeface="Times New Roman" panose="02020603050405020304" pitchFamily="18" charset="0"/>
                        </a:rPr>
                        <a:t> 300,2</a:t>
                      </a:r>
                      <a:endParaRPr lang="ru-RU" sz="1300" dirty="0">
                        <a:latin typeface="PT Astra Serif" panose="020A0603040505020204" pitchFamily="18" charset="-52"/>
                        <a:cs typeface="Times New Roman" panose="02020603050405020304" pitchFamily="18" charset="0"/>
                      </a:endParaRPr>
                    </a:p>
                  </a:txBody>
                  <a:tcPr anchor="ctr"/>
                </a:tc>
                <a:tc>
                  <a:txBody>
                    <a:bodyPr/>
                    <a:lstStyle/>
                    <a:p>
                      <a:pPr algn="ctr"/>
                      <a:r>
                        <a:rPr lang="ru-RU" sz="1300" dirty="0" smtClean="0">
                          <a:latin typeface="PT Astra Serif" panose="020A0603040505020204" pitchFamily="18" charset="-52"/>
                          <a:cs typeface="Times New Roman" panose="02020603050405020304" pitchFamily="18" charset="0"/>
                        </a:rPr>
                        <a:t>5 232,1</a:t>
                      </a:r>
                      <a:endParaRPr lang="ru-RU" sz="13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7"/>
                  </a:ext>
                </a:extLst>
              </a:tr>
              <a:tr h="285221">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dirty="0" smtClean="0">
                          <a:latin typeface="PT Astra Serif" panose="020A0603040505020204" pitchFamily="18" charset="-52"/>
                          <a:cs typeface="Times New Roman" panose="02020603050405020304" pitchFamily="18" charset="0"/>
                        </a:rPr>
                        <a:t>Удельный вес в общем объеме</a:t>
                      </a:r>
                      <a:r>
                        <a:rPr lang="ru-RU" sz="1200" baseline="0" dirty="0" smtClean="0">
                          <a:latin typeface="PT Astra Serif" panose="020A0603040505020204" pitchFamily="18" charset="-52"/>
                          <a:cs typeface="Times New Roman" panose="02020603050405020304" pitchFamily="18" charset="0"/>
                        </a:rPr>
                        <a:t> расходов</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18,4%</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15,5%</a:t>
                      </a: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r>
                        <a:rPr lang="ru-RU" sz="1200" dirty="0" smtClean="0">
                          <a:latin typeface="PT Astra Serif" panose="020A0603040505020204" pitchFamily="18" charset="-52"/>
                          <a:cs typeface="Times New Roman" panose="02020603050405020304" pitchFamily="18" charset="0"/>
                        </a:rPr>
                        <a:t>15,5%</a:t>
                      </a: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8"/>
                  </a:ext>
                </a:extLst>
              </a:tr>
              <a:tr h="84954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200" dirty="0" smtClean="0">
                          <a:latin typeface="PT Astra Serif" panose="020A0603040505020204" pitchFamily="18" charset="-52"/>
                          <a:cs typeface="Times New Roman" panose="02020603050405020304" pitchFamily="18" charset="0"/>
                        </a:rPr>
                        <a:t>Обеспечение устойчивого развития территорий муниципального образования город Тула, направленного на создание условий для повышения качества жизни населения, посредством разработки документов территориального планирования и осуществления капитального строительства. </a:t>
                      </a: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9"/>
                  </a:ext>
                </a:extLst>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759710499"/>
              </p:ext>
            </p:extLst>
          </p:nvPr>
        </p:nvGraphicFramePr>
        <p:xfrm>
          <a:off x="1" y="2743200"/>
          <a:ext cx="12191999" cy="4200526"/>
        </p:xfrm>
        <a:graphic>
          <a:graphicData uri="http://schemas.openxmlformats.org/drawingml/2006/table">
            <a:tbl>
              <a:tblPr firstRow="1" bandRow="1">
                <a:tableStyleId>{5C22544A-7EE6-4342-B048-85BDC9FD1C3A}</a:tableStyleId>
              </a:tblPr>
              <a:tblGrid>
                <a:gridCol w="438149"/>
                <a:gridCol w="8915399"/>
                <a:gridCol w="971550"/>
                <a:gridCol w="962025"/>
                <a:gridCol w="904876"/>
              </a:tblGrid>
              <a:tr h="4200526">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just"/>
                      <a:r>
                        <a:rPr lang="ru-RU" sz="1150" b="0" dirty="0" smtClean="0">
                          <a:solidFill>
                            <a:schemeClr val="tx1"/>
                          </a:solidFill>
                          <a:latin typeface="PT Astra Serif" panose="020A0603040505020204" pitchFamily="18" charset="-52"/>
                          <a:cs typeface="Times New Roman" panose="02020603050405020304" pitchFamily="18" charset="0"/>
                        </a:rPr>
                        <a:t>Задачи муниципальной программы:</a:t>
                      </a:r>
                    </a:p>
                    <a:p>
                      <a:pPr algn="just"/>
                      <a:r>
                        <a:rPr lang="ru-RU" sz="1150" b="0" dirty="0" smtClean="0">
                          <a:solidFill>
                            <a:schemeClr val="tx1"/>
                          </a:solidFill>
                          <a:latin typeface="PT Astra Serif" panose="020A0603040505020204" pitchFamily="18" charset="-52"/>
                          <a:cs typeface="Times New Roman" panose="02020603050405020304" pitchFamily="18" charset="0"/>
                        </a:rPr>
                        <a:t>1. Повышение качества и доступности дошкольного образования;</a:t>
                      </a:r>
                    </a:p>
                    <a:p>
                      <a:pPr algn="just"/>
                      <a:r>
                        <a:rPr lang="ru-RU" sz="1150" b="0" dirty="0" smtClean="0">
                          <a:solidFill>
                            <a:schemeClr val="tx1"/>
                          </a:solidFill>
                          <a:latin typeface="PT Astra Serif" panose="020A0603040505020204" pitchFamily="18" charset="-52"/>
                          <a:cs typeface="Times New Roman" panose="02020603050405020304" pitchFamily="18" charset="0"/>
                        </a:rPr>
                        <a:t>2. Повышение качества и доступности общего образования;</a:t>
                      </a:r>
                    </a:p>
                    <a:p>
                      <a:pPr algn="just"/>
                      <a:r>
                        <a:rPr lang="ru-RU" sz="1150" b="0" dirty="0" smtClean="0">
                          <a:solidFill>
                            <a:schemeClr val="tx1"/>
                          </a:solidFill>
                          <a:latin typeface="PT Astra Serif" panose="020A0603040505020204" pitchFamily="18" charset="-52"/>
                          <a:cs typeface="Times New Roman" panose="02020603050405020304" pitchFamily="18" charset="0"/>
                        </a:rPr>
                        <a:t>3. Обеспечение реализации мероприятий по вводу жилья в рамках мероприятий по стимулированию программ развития жилищного строительства;</a:t>
                      </a:r>
                    </a:p>
                    <a:p>
                      <a:pPr algn="just"/>
                      <a:r>
                        <a:rPr lang="ru-RU" sz="1150" b="0" dirty="0" smtClean="0">
                          <a:solidFill>
                            <a:schemeClr val="tx1"/>
                          </a:solidFill>
                          <a:latin typeface="PT Astra Serif" panose="020A0603040505020204" pitchFamily="18" charset="-52"/>
                          <a:cs typeface="Times New Roman" panose="02020603050405020304" pitchFamily="18" charset="0"/>
                        </a:rPr>
                        <a:t>3. Повышение качества питьевой воды посредством модернизации систем водоснабжения и водоподготовки;</a:t>
                      </a:r>
                    </a:p>
                    <a:p>
                      <a:pPr algn="just"/>
                      <a:r>
                        <a:rPr lang="ru-RU" sz="1150" b="0" dirty="0" smtClean="0">
                          <a:solidFill>
                            <a:schemeClr val="tx1"/>
                          </a:solidFill>
                          <a:latin typeface="PT Astra Serif" panose="020A0603040505020204" pitchFamily="18" charset="-52"/>
                          <a:cs typeface="Times New Roman" panose="02020603050405020304" pitchFamily="18" charset="0"/>
                        </a:rPr>
                        <a:t>4. Создание для всех категорий и групп населения условий для занятий физической культурой и спортом, в том числе повышение уровня обеспеченности населения объектами спорта;</a:t>
                      </a:r>
                    </a:p>
                    <a:p>
                      <a:pPr algn="just"/>
                      <a:r>
                        <a:rPr lang="ru-RU" sz="1150" b="0" dirty="0" smtClean="0">
                          <a:solidFill>
                            <a:schemeClr val="tx1"/>
                          </a:solidFill>
                          <a:latin typeface="PT Astra Serif" panose="020A0603040505020204" pitchFamily="18" charset="-52"/>
                          <a:cs typeface="Times New Roman" panose="02020603050405020304" pitchFamily="18" charset="0"/>
                        </a:rPr>
                        <a:t>5. Повышение качества дорожной сети;</a:t>
                      </a:r>
                    </a:p>
                    <a:p>
                      <a:pPr algn="just"/>
                      <a:r>
                        <a:rPr lang="ru-RU" sz="1150" b="0" dirty="0" smtClean="0">
                          <a:solidFill>
                            <a:schemeClr val="tx1"/>
                          </a:solidFill>
                          <a:latin typeface="PT Astra Serif" panose="020A0603040505020204" pitchFamily="18" charset="-52"/>
                          <a:cs typeface="Times New Roman" panose="02020603050405020304" pitchFamily="18" charset="0"/>
                        </a:rPr>
                        <a:t>7. Обеспечение выполнения мероприятий по разработке проектно-сметной документации на строительство (реконструкцию) и модернизацию объектов водоснабжения и водоотведения, содействие развитию централизованных систем водоснабжения и водоотведения;</a:t>
                      </a:r>
                    </a:p>
                    <a:p>
                      <a:pPr algn="just"/>
                      <a:r>
                        <a:rPr lang="ru-RU" sz="1150" b="0" dirty="0" smtClean="0">
                          <a:solidFill>
                            <a:schemeClr val="tx1"/>
                          </a:solidFill>
                          <a:latin typeface="PT Astra Serif" panose="020A0603040505020204" pitchFamily="18" charset="-52"/>
                          <a:cs typeface="Times New Roman" panose="02020603050405020304" pitchFamily="18" charset="0"/>
                        </a:rPr>
                        <a:t>8. Обеспечение реализации инфраструктурных проектов;</a:t>
                      </a:r>
                    </a:p>
                    <a:p>
                      <a:pPr algn="just"/>
                      <a:r>
                        <a:rPr lang="ru-RU" sz="1150" b="0" dirty="0" smtClean="0">
                          <a:solidFill>
                            <a:schemeClr val="tx1"/>
                          </a:solidFill>
                          <a:latin typeface="PT Astra Serif" panose="020A0603040505020204" pitchFamily="18" charset="-52"/>
                          <a:cs typeface="Times New Roman" panose="02020603050405020304" pitchFamily="18" charset="0"/>
                        </a:rPr>
                        <a:t>9. Обеспечение реализации бюджетных кредитов, предоставляемых Федеральным казначейством; </a:t>
                      </a:r>
                    </a:p>
                    <a:p>
                      <a:pPr algn="just"/>
                      <a:r>
                        <a:rPr lang="ru-RU" sz="1150" b="0" dirty="0" smtClean="0">
                          <a:solidFill>
                            <a:schemeClr val="tx1"/>
                          </a:solidFill>
                          <a:latin typeface="PT Astra Serif" panose="020A0603040505020204" pitchFamily="18" charset="-52"/>
                          <a:cs typeface="Times New Roman" panose="02020603050405020304" pitchFamily="18" charset="0"/>
                        </a:rPr>
                        <a:t>10. Обеспечение инженерной инфраструктурой земельных участков, предназначенных для бесплатного предоставления льготным категориям граждан для индивидуального жилищного строительства на территории муниципального образования город Тула;</a:t>
                      </a:r>
                    </a:p>
                    <a:p>
                      <a:pPr algn="just"/>
                      <a:r>
                        <a:rPr lang="ru-RU" sz="1150" b="0" dirty="0" smtClean="0">
                          <a:solidFill>
                            <a:schemeClr val="tx1"/>
                          </a:solidFill>
                          <a:latin typeface="PT Astra Serif" panose="020A0603040505020204" pitchFamily="18" charset="-52"/>
                          <a:cs typeface="Times New Roman" panose="02020603050405020304" pitchFamily="18" charset="0"/>
                        </a:rPr>
                        <a:t>11. Содействие развитию систем и объектов коммунальной инфраструктуры муниципального образования город Тула;</a:t>
                      </a:r>
                    </a:p>
                    <a:p>
                      <a:pPr algn="just"/>
                      <a:r>
                        <a:rPr lang="ru-RU" sz="1150" b="0" dirty="0" smtClean="0">
                          <a:solidFill>
                            <a:schemeClr val="tx1"/>
                          </a:solidFill>
                          <a:latin typeface="PT Astra Serif" panose="020A0603040505020204" pitchFamily="18" charset="-52"/>
                          <a:cs typeface="Times New Roman" panose="02020603050405020304" pitchFamily="18" charset="0"/>
                        </a:rPr>
                        <a:t>12. Содействие развитию транспортной инфраструктуры на территории муниципального образования город Тула;</a:t>
                      </a:r>
                    </a:p>
                    <a:p>
                      <a:pPr algn="just"/>
                      <a:r>
                        <a:rPr lang="ru-RU" sz="1150" b="0" dirty="0" smtClean="0">
                          <a:solidFill>
                            <a:schemeClr val="tx1"/>
                          </a:solidFill>
                          <a:latin typeface="PT Astra Serif" panose="020A0603040505020204" pitchFamily="18" charset="-52"/>
                          <a:cs typeface="Times New Roman" panose="02020603050405020304" pitchFamily="18" charset="0"/>
                        </a:rPr>
                        <a:t>13. Обеспечение надлежащего хранения и поддержания работоспособности автобусного парка;</a:t>
                      </a:r>
                    </a:p>
                    <a:p>
                      <a:pPr algn="just"/>
                      <a:r>
                        <a:rPr lang="ru-RU" sz="1150" b="0" dirty="0" smtClean="0">
                          <a:solidFill>
                            <a:schemeClr val="tx1"/>
                          </a:solidFill>
                          <a:latin typeface="PT Astra Serif" panose="020A0603040505020204" pitchFamily="18" charset="-52"/>
                          <a:cs typeface="Times New Roman" panose="02020603050405020304" pitchFamily="18" charset="0"/>
                        </a:rPr>
                        <a:t>14. Осуществление территориального планирования, градостроительного зонирования и планировки территорий в муниципальном образовании город Тула;</a:t>
                      </a: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r>
            </a:tbl>
          </a:graphicData>
        </a:graphic>
      </p:graphicFrame>
      <p:sp>
        <p:nvSpPr>
          <p:cNvPr id="5" name="Номер слайда 4"/>
          <p:cNvSpPr>
            <a:spLocks noGrp="1"/>
          </p:cNvSpPr>
          <p:nvPr>
            <p:ph type="sldNum" sz="quarter" idx="12"/>
          </p:nvPr>
        </p:nvSpPr>
        <p:spPr>
          <a:xfrm>
            <a:off x="8610599" y="6356352"/>
            <a:ext cx="3395353" cy="365125"/>
          </a:xfrm>
        </p:spPr>
        <p:txBody>
          <a:bodyPr/>
          <a:lstStyle/>
          <a:p>
            <a:fld id="{4083984F-F6FD-4D94-ACA5-CE09A62595C0}" type="slidenum">
              <a:rPr lang="ru-RU" smtClean="0"/>
              <a:t>39</a:t>
            </a:fld>
            <a:endParaRPr lang="ru-RU" dirty="0"/>
          </a:p>
        </p:txBody>
      </p:sp>
    </p:spTree>
    <p:extLst>
      <p:ext uri="{BB962C8B-B14F-4D97-AF65-F5344CB8AC3E}">
        <p14:creationId xmlns:p14="http://schemas.microsoft.com/office/powerpoint/2010/main" val="45643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роцесс 1"/>
          <p:cNvSpPr/>
          <p:nvPr/>
        </p:nvSpPr>
        <p:spPr>
          <a:xfrm>
            <a:off x="936172" y="1080999"/>
            <a:ext cx="2029097" cy="1837508"/>
          </a:xfrm>
          <a:prstGeom prst="flowChartProcess">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a:solidFill>
                <a:sysClr val="windowText" lastClr="000000"/>
              </a:solidFill>
              <a:latin typeface="PT Astra Serif" panose="020A0603040505020204" pitchFamily="18" charset="-52"/>
              <a:cs typeface="Times New Roman" panose="02020603050405020304" pitchFamily="18" charset="0"/>
            </a:endParaRPr>
          </a:p>
        </p:txBody>
      </p:sp>
      <p:sp>
        <p:nvSpPr>
          <p:cNvPr id="3" name="Блок-схема: процесс 2"/>
          <p:cNvSpPr/>
          <p:nvPr/>
        </p:nvSpPr>
        <p:spPr>
          <a:xfrm>
            <a:off x="8828857" y="985205"/>
            <a:ext cx="2455818" cy="1933302"/>
          </a:xfrm>
          <a:prstGeom prst="flowChartProcess">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Блок-схема: процесс 3"/>
          <p:cNvSpPr/>
          <p:nvPr/>
        </p:nvSpPr>
        <p:spPr>
          <a:xfrm>
            <a:off x="853440" y="3026231"/>
            <a:ext cx="10546080" cy="905691"/>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latin typeface="PT Astra Serif" panose="020A0603040505020204" pitchFamily="18" charset="-52"/>
                <a:cs typeface="Times New Roman" panose="02020603050405020304" pitchFamily="18" charset="0"/>
              </a:rPr>
              <a:t>БЮДЖЕТ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p:txBody>
      </p:sp>
      <p:sp>
        <p:nvSpPr>
          <p:cNvPr id="5" name="Прямоугольник 4"/>
          <p:cNvSpPr/>
          <p:nvPr/>
        </p:nvSpPr>
        <p:spPr>
          <a:xfrm>
            <a:off x="853440" y="4321302"/>
            <a:ext cx="2264229" cy="12714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превышение доходов над расходами образует положительный остаток бюджета</a:t>
            </a:r>
          </a:p>
          <a:p>
            <a:pPr algn="ctr"/>
            <a:r>
              <a:rPr lang="ru-RU" sz="1400" dirty="0">
                <a:ln w="0"/>
                <a:solidFill>
                  <a:schemeClr val="tx1"/>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ПРОФИЦИТ</a:t>
            </a:r>
          </a:p>
        </p:txBody>
      </p:sp>
      <p:sp>
        <p:nvSpPr>
          <p:cNvPr id="6" name="Блок-схема: процесс 5"/>
          <p:cNvSpPr/>
          <p:nvPr/>
        </p:nvSpPr>
        <p:spPr>
          <a:xfrm>
            <a:off x="9570720" y="4342420"/>
            <a:ext cx="1881052" cy="1252185"/>
          </a:xfrm>
          <a:prstGeom prst="flowChartProcess">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a:ln w="0"/>
                <a:solidFill>
                  <a:schemeClr val="tx1"/>
                </a:solidFill>
                <a:effectLst>
                  <a:outerShdw blurRad="38100" dist="19050" dir="2700000" algn="tl" rotWithShape="0">
                    <a:schemeClr val="dk1">
                      <a:alpha val="40000"/>
                    </a:schemeClr>
                  </a:outerShdw>
                </a:effectLst>
                <a:latin typeface="PT Astra Serif" panose="020A0603040505020204" pitchFamily="18" charset="-52"/>
                <a:cs typeface="Times New Roman" panose="02020603050405020304" pitchFamily="18" charset="0"/>
              </a:rPr>
              <a:t>если расходная часть бюджета превышает доходную, то бюджет формируется с ДЕФИЦИТОМ</a:t>
            </a:r>
          </a:p>
        </p:txBody>
      </p:sp>
      <p:sp>
        <p:nvSpPr>
          <p:cNvPr id="8" name="Прямоугольник 7"/>
          <p:cNvSpPr/>
          <p:nvPr/>
        </p:nvSpPr>
        <p:spPr>
          <a:xfrm>
            <a:off x="1005840" y="1199534"/>
            <a:ext cx="1889760" cy="1600438"/>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ДОХОДЫ </a:t>
            </a:r>
          </a:p>
          <a:p>
            <a:pPr algn="ctr"/>
            <a:r>
              <a:rPr lang="ru-RU" sz="1400" dirty="0">
                <a:latin typeface="PT Astra Serif" panose="020A0603040505020204" pitchFamily="18" charset="-52"/>
                <a:cs typeface="Times New Roman" panose="02020603050405020304" pitchFamily="18" charset="0"/>
              </a:rPr>
              <a:t>это поступающие в бюджет денежные средства (налоговые, неналоговые доходы и безвозмездные поступления)</a:t>
            </a:r>
          </a:p>
        </p:txBody>
      </p:sp>
      <p:sp>
        <p:nvSpPr>
          <p:cNvPr id="9" name="Прямоугольник 8"/>
          <p:cNvSpPr/>
          <p:nvPr/>
        </p:nvSpPr>
        <p:spPr>
          <a:xfrm>
            <a:off x="8828857" y="1052501"/>
            <a:ext cx="2455818" cy="1815882"/>
          </a:xfrm>
          <a:prstGeom prst="rect">
            <a:avLst/>
          </a:prstGeom>
        </p:spPr>
        <p:txBody>
          <a:bodyPr wrap="square">
            <a:spAutoFit/>
          </a:bodyPr>
          <a:lstStyle/>
          <a:p>
            <a:pPr algn="ctr"/>
            <a:r>
              <a:rPr lang="ru-RU" sz="1400" dirty="0">
                <a:latin typeface="PT Astra Serif" panose="020A0603040505020204" pitchFamily="18" charset="-52"/>
                <a:cs typeface="Times New Roman" panose="02020603050405020304" pitchFamily="18" charset="0"/>
              </a:rPr>
              <a:t>РАСХОДЫ</a:t>
            </a:r>
          </a:p>
          <a:p>
            <a:pPr algn="ctr"/>
            <a:r>
              <a:rPr lang="ru-RU" sz="1400" dirty="0">
                <a:latin typeface="PT Astra Serif" panose="020A0603040505020204" pitchFamily="18" charset="-52"/>
                <a:cs typeface="Times New Roman" panose="02020603050405020304" pitchFamily="18" charset="0"/>
              </a:rPr>
              <a:t>это выплачиваемые из бюджета денежные средства (социальные выплаты населению, оказание муниципальных услуг,</a:t>
            </a:r>
          </a:p>
          <a:p>
            <a:pPr algn="ctr"/>
            <a:r>
              <a:rPr lang="ru-RU" sz="1400" dirty="0">
                <a:latin typeface="PT Astra Serif" panose="020A0603040505020204" pitchFamily="18" charset="-52"/>
                <a:cs typeface="Times New Roman" panose="02020603050405020304" pitchFamily="18" charset="0"/>
              </a:rPr>
              <a:t>благоустройство,</a:t>
            </a:r>
          </a:p>
          <a:p>
            <a:pPr algn="ctr"/>
            <a:r>
              <a:rPr lang="ru-RU" sz="1400" dirty="0">
                <a:latin typeface="PT Astra Serif" panose="020A0603040505020204" pitchFamily="18" charset="-52"/>
                <a:cs typeface="Times New Roman" panose="02020603050405020304" pitchFamily="18" charset="0"/>
              </a:rPr>
              <a:t>и другие)</a:t>
            </a:r>
          </a:p>
        </p:txBody>
      </p:sp>
      <p:pic>
        <p:nvPicPr>
          <p:cNvPr id="10" name="Рисунок 9"/>
          <p:cNvPicPr>
            <a:picLocks noChangeAspect="1"/>
          </p:cNvPicPr>
          <p:nvPr/>
        </p:nvPicPr>
        <p:blipFill>
          <a:blip r:embed="rId3"/>
          <a:stretch>
            <a:fillRect/>
          </a:stretch>
        </p:blipFill>
        <p:spPr>
          <a:xfrm>
            <a:off x="5024846" y="730103"/>
            <a:ext cx="2020388" cy="2220797"/>
          </a:xfrm>
          <a:prstGeom prst="rect">
            <a:avLst/>
          </a:prstGeom>
        </p:spPr>
      </p:pic>
      <p:pic>
        <p:nvPicPr>
          <p:cNvPr id="12" name="Рисунок 11"/>
          <p:cNvPicPr>
            <a:picLocks noChangeAspect="1"/>
          </p:cNvPicPr>
          <p:nvPr/>
        </p:nvPicPr>
        <p:blipFill>
          <a:blip r:embed="rId4"/>
          <a:stretch>
            <a:fillRect/>
          </a:stretch>
        </p:blipFill>
        <p:spPr>
          <a:xfrm>
            <a:off x="5024848" y="4117252"/>
            <a:ext cx="2447109" cy="1845951"/>
          </a:xfrm>
          <a:prstGeom prst="rect">
            <a:avLst/>
          </a:prstGeom>
        </p:spPr>
      </p:pic>
      <p:cxnSp>
        <p:nvCxnSpPr>
          <p:cNvPr id="14" name="Прямая со стрелкой 13"/>
          <p:cNvCxnSpPr/>
          <p:nvPr/>
        </p:nvCxnSpPr>
        <p:spPr>
          <a:xfrm>
            <a:off x="7802882" y="5040225"/>
            <a:ext cx="1393371" cy="2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3431177" y="5040226"/>
            <a:ext cx="13759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Блок-схема: процесс 16"/>
          <p:cNvSpPr/>
          <p:nvPr/>
        </p:nvSpPr>
        <p:spPr>
          <a:xfrm>
            <a:off x="853440" y="5908446"/>
            <a:ext cx="10546080" cy="801322"/>
          </a:xfrm>
          <a:prstGeom prst="flowChartProcess">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PT Astra Serif" panose="020A0603040505020204" pitchFamily="18" charset="-52"/>
                <a:cs typeface="Times New Roman" panose="02020603050405020304" pitchFamily="18" charset="0"/>
              </a:rPr>
              <a:t>Сбалансированность бюджета по доходам и расходам – основополагающее требование, предъявляемое    </a:t>
            </a:r>
            <a:r>
              <a:rPr lang="ru-RU" dirty="0" smtClean="0">
                <a:latin typeface="PT Astra Serif" panose="020A0603040505020204" pitchFamily="18" charset="-52"/>
                <a:cs typeface="Times New Roman" panose="02020603050405020304" pitchFamily="18" charset="0"/>
              </a:rPr>
              <a:t>при составлении и утверждении бюджета</a:t>
            </a:r>
            <a:endParaRPr lang="ru-RU" dirty="0">
              <a:latin typeface="PT Astra Serif" panose="020A0603040505020204" pitchFamily="18" charset="-52"/>
              <a:cs typeface="Times New Roman" panose="02020603050405020304" pitchFamily="18" charset="0"/>
            </a:endParaRPr>
          </a:p>
        </p:txBody>
      </p:sp>
      <p:pic>
        <p:nvPicPr>
          <p:cNvPr id="18" name="Рисунок 17"/>
          <p:cNvPicPr>
            <a:picLocks noChangeAspect="1"/>
          </p:cNvPicPr>
          <p:nvPr/>
        </p:nvPicPr>
        <p:blipFill>
          <a:blip r:embed="rId5"/>
          <a:stretch>
            <a:fillRect/>
          </a:stretch>
        </p:blipFill>
        <p:spPr>
          <a:xfrm>
            <a:off x="0" y="-3227"/>
            <a:ext cx="12192000" cy="748273"/>
          </a:xfrm>
          <a:prstGeom prst="rect">
            <a:avLst/>
          </a:prstGeom>
          <a:ln>
            <a:solidFill>
              <a:srgbClr val="00B050"/>
            </a:solidFill>
          </a:ln>
          <a:effectLst>
            <a:glow rad="12700">
              <a:schemeClr val="accent1">
                <a:alpha val="40000"/>
              </a:schemeClr>
            </a:glow>
          </a:effectLst>
        </p:spPr>
      </p:pic>
      <p:sp>
        <p:nvSpPr>
          <p:cNvPr id="19" name="Прямоугольник 18"/>
          <p:cNvSpPr/>
          <p:nvPr/>
        </p:nvSpPr>
        <p:spPr>
          <a:xfrm>
            <a:off x="1985554" y="116988"/>
            <a:ext cx="7437120" cy="461665"/>
          </a:xfrm>
          <a:prstGeom prst="rect">
            <a:avLst/>
          </a:prstGeom>
        </p:spPr>
        <p:txBody>
          <a:bodyPr wrap="square">
            <a:spAutoFit/>
          </a:bodyPr>
          <a:lstStyle/>
          <a:p>
            <a:pPr algn="ctr"/>
            <a:r>
              <a:rPr lang="ru-RU" sz="2400" b="1" i="1" dirty="0">
                <a:latin typeface="PT Astra Serif" panose="020A0603040505020204" pitchFamily="18" charset="-52"/>
                <a:cs typeface="Times New Roman" panose="02020603050405020304" pitchFamily="18" charset="0"/>
              </a:rPr>
              <a:t>Что такое бюджет?</a:t>
            </a:r>
          </a:p>
        </p:txBody>
      </p:sp>
      <p:sp>
        <p:nvSpPr>
          <p:cNvPr id="11" name="Номер слайда 10"/>
          <p:cNvSpPr>
            <a:spLocks noGrp="1"/>
          </p:cNvSpPr>
          <p:nvPr>
            <p:ph type="sldNum" sz="quarter" idx="12"/>
          </p:nvPr>
        </p:nvSpPr>
        <p:spPr>
          <a:xfrm>
            <a:off x="9196252" y="6344643"/>
            <a:ext cx="2913369" cy="365125"/>
          </a:xfrm>
        </p:spPr>
        <p:txBody>
          <a:bodyPr/>
          <a:lstStyle/>
          <a:p>
            <a:fld id="{4083984F-F6FD-4D94-ACA5-CE09A62595C0}" type="slidenum">
              <a:rPr lang="ru-RU" smtClean="0"/>
              <a:t>4</a:t>
            </a:fld>
            <a:endParaRPr lang="ru-RU" dirty="0"/>
          </a:p>
        </p:txBody>
      </p:sp>
    </p:spTree>
    <p:extLst>
      <p:ext uri="{BB962C8B-B14F-4D97-AF65-F5344CB8AC3E}">
        <p14:creationId xmlns:p14="http://schemas.microsoft.com/office/powerpoint/2010/main" val="1687797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45834279"/>
              </p:ext>
            </p:extLst>
          </p:nvPr>
        </p:nvGraphicFramePr>
        <p:xfrm>
          <a:off x="1" y="180974"/>
          <a:ext cx="12191998" cy="7276959"/>
        </p:xfrm>
        <a:graphic>
          <a:graphicData uri="http://schemas.openxmlformats.org/drawingml/2006/table">
            <a:tbl>
              <a:tblPr firstRow="1" bandRow="1">
                <a:tableStyleId>{5C22544A-7EE6-4342-B048-85BDC9FD1C3A}</a:tableStyleId>
              </a:tblPr>
              <a:tblGrid>
                <a:gridCol w="427289">
                  <a:extLst>
                    <a:ext uri="{9D8B030D-6E8A-4147-A177-3AD203B41FA5}">
                      <a16:colId xmlns:a16="http://schemas.microsoft.com/office/drawing/2014/main" xmlns="" val="20000"/>
                    </a:ext>
                  </a:extLst>
                </a:gridCol>
                <a:gridCol w="8852512">
                  <a:extLst>
                    <a:ext uri="{9D8B030D-6E8A-4147-A177-3AD203B41FA5}">
                      <a16:colId xmlns:a16="http://schemas.microsoft.com/office/drawing/2014/main" xmlns="" val="20001"/>
                    </a:ext>
                  </a:extLst>
                </a:gridCol>
                <a:gridCol w="977774">
                  <a:extLst>
                    <a:ext uri="{9D8B030D-6E8A-4147-A177-3AD203B41FA5}">
                      <a16:colId xmlns:a16="http://schemas.microsoft.com/office/drawing/2014/main" xmlns="" val="20002"/>
                    </a:ext>
                  </a:extLst>
                </a:gridCol>
                <a:gridCol w="968721">
                  <a:extLst>
                    <a:ext uri="{9D8B030D-6E8A-4147-A177-3AD203B41FA5}">
                      <a16:colId xmlns:a16="http://schemas.microsoft.com/office/drawing/2014/main" xmlns="" val="20003"/>
                    </a:ext>
                  </a:extLst>
                </a:gridCol>
                <a:gridCol w="965702">
                  <a:extLst>
                    <a:ext uri="{9D8B030D-6E8A-4147-A177-3AD203B41FA5}">
                      <a16:colId xmlns:a16="http://schemas.microsoft.com/office/drawing/2014/main" xmlns="" val="20004"/>
                    </a:ext>
                  </a:extLst>
                </a:gridCol>
              </a:tblGrid>
              <a:tr h="972250">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2024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2024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01.01.2025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1443643">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tc>
                <a:tc>
                  <a:txBody>
                    <a:bodyPr/>
                    <a:lstStyle/>
                    <a:p>
                      <a:pPr algn="just"/>
                      <a:r>
                        <a:rPr lang="ru-RU" sz="1150" dirty="0" smtClean="0">
                          <a:latin typeface="PT Astra Serif" panose="020A0603040505020204" pitchFamily="18" charset="-52"/>
                          <a:cs typeface="Times New Roman" panose="02020603050405020304" pitchFamily="18" charset="0"/>
                        </a:rPr>
                        <a:t>15. Обеспечение выполнения мероприятий по капитальному ремонту образовательных организаций, объектов коммунальной</a:t>
                      </a:r>
                    </a:p>
                    <a:p>
                      <a:pPr algn="just"/>
                      <a:r>
                        <a:rPr lang="ru-RU" sz="1150" dirty="0" smtClean="0">
                          <a:latin typeface="PT Astra Serif" panose="020A0603040505020204" pitchFamily="18" charset="-52"/>
                          <a:cs typeface="Times New Roman" panose="02020603050405020304" pitchFamily="18" charset="0"/>
                        </a:rPr>
                        <a:t>инфраструктуры, спортивных объектов на территории муниципального образования город Тула;</a:t>
                      </a:r>
                    </a:p>
                    <a:p>
                      <a:pPr algn="just"/>
                      <a:r>
                        <a:rPr lang="ru-RU" sz="1150" dirty="0" smtClean="0">
                          <a:latin typeface="PT Astra Serif" panose="020A0603040505020204" pitchFamily="18" charset="-52"/>
                          <a:cs typeface="Times New Roman" panose="02020603050405020304" pitchFamily="18" charset="0"/>
                        </a:rPr>
                        <a:t>16. Обеспечение выполнения мероприятий по благоустройству зданий муниципальных общеобразовательных организаций на территории муниципального образования город Тула;</a:t>
                      </a:r>
                    </a:p>
                    <a:p>
                      <a:pPr algn="just"/>
                      <a:r>
                        <a:rPr lang="ru-RU" sz="1150" dirty="0" smtClean="0">
                          <a:latin typeface="PT Astra Serif" panose="020A0603040505020204" pitchFamily="18" charset="-52"/>
                          <a:cs typeface="Times New Roman" panose="02020603050405020304" pitchFamily="18" charset="0"/>
                        </a:rPr>
                        <a:t>17. Обеспечение реализации муниципальной программы муниципального образования город Тула «Развитие градостроительной деятельности на территории муниципального образования город Тула»;</a:t>
                      </a:r>
                    </a:p>
                    <a:p>
                      <a:pPr algn="just"/>
                      <a:r>
                        <a:rPr lang="ru-RU" sz="1150" dirty="0" smtClean="0">
                          <a:latin typeface="PT Astra Serif" panose="020A0603040505020204" pitchFamily="18" charset="-52"/>
                          <a:cs typeface="Times New Roman" panose="02020603050405020304" pitchFamily="18" charset="0"/>
                        </a:rPr>
                        <a:t>18. Участие в реализации муниципальной программы муниципального образования город Тула «Развитие градостроительной деятельности на территории муниципального образования город Тула». </a:t>
                      </a: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1"/>
                  </a:ext>
                </a:extLst>
              </a:tr>
              <a:tr h="265159">
                <a:tc>
                  <a:txBody>
                    <a:bodyPr/>
                    <a:lstStyle/>
                    <a:p>
                      <a:pPr algn="ctr"/>
                      <a:r>
                        <a:rPr lang="ru-RU" sz="1200" b="1" i="1" dirty="0" smtClean="0">
                          <a:latin typeface="PT Astra Serif" panose="020A0603040505020204" pitchFamily="18" charset="-52"/>
                          <a:cs typeface="Times New Roman" panose="02020603050405020304" pitchFamily="18" charset="0"/>
                        </a:rPr>
                        <a:t>24</a:t>
                      </a:r>
                      <a:endParaRPr lang="ru-RU" sz="1200" b="1" i="1" dirty="0">
                        <a:latin typeface="PT Astra Serif" panose="020A0603040505020204" pitchFamily="18" charset="-52"/>
                        <a:cs typeface="Times New Roman" panose="02020603050405020304" pitchFamily="18" charset="0"/>
                      </a:endParaRPr>
                    </a:p>
                  </a:txBody>
                  <a:tcPr/>
                </a:tc>
                <a:tc>
                  <a:txBody>
                    <a:bodyPr/>
                    <a:lstStyle/>
                    <a:p>
                      <a:pPr algn="l"/>
                      <a:r>
                        <a:rPr lang="ru-RU" sz="1150" b="1" i="1" dirty="0" smtClean="0">
                          <a:latin typeface="PT Astra Serif" panose="020A0603040505020204" pitchFamily="18" charset="-52"/>
                          <a:cs typeface="Times New Roman" panose="02020603050405020304" pitchFamily="18" charset="0"/>
                        </a:rPr>
                        <a:t>Муниципальная программа «Доступная среда»</a:t>
                      </a:r>
                      <a:endParaRPr lang="ru-RU" sz="1150" b="1" i="1"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10,1</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11,2</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10,2</a:t>
                      </a:r>
                      <a:endParaRPr lang="ru-RU" sz="1150" dirty="0">
                        <a:latin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2"/>
                  </a:ext>
                </a:extLst>
              </a:tr>
              <a:tr h="2651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dirty="0" smtClean="0">
                          <a:latin typeface="PT Astra Serif" panose="020A0603040505020204" pitchFamily="18" charset="-52"/>
                          <a:cs typeface="Times New Roman" panose="02020603050405020304" pitchFamily="18" charset="0"/>
                        </a:rPr>
                        <a:t>Удельный вес в общем объеме</a:t>
                      </a:r>
                      <a:r>
                        <a:rPr lang="ru-RU" sz="1150" baseline="0" dirty="0" smtClean="0">
                          <a:latin typeface="PT Astra Serif" panose="020A0603040505020204" pitchFamily="18" charset="-52"/>
                          <a:cs typeface="Times New Roman" panose="02020603050405020304" pitchFamily="18" charset="0"/>
                        </a:rPr>
                        <a:t> расходов</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0,04%</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0,03%</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0,03%</a:t>
                      </a: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1782458">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b="1" dirty="0" smtClean="0">
                          <a:latin typeface="PT Astra Serif" panose="020A0603040505020204" pitchFamily="18" charset="-52"/>
                          <a:cs typeface="Times New Roman" panose="02020603050405020304" pitchFamily="18" charset="0"/>
                        </a:rPr>
                        <a:t>Цель муниципальной программы: </a:t>
                      </a:r>
                    </a:p>
                    <a:p>
                      <a:pPr algn="just"/>
                      <a:r>
                        <a:rPr lang="ru-RU" sz="1150" dirty="0" smtClean="0">
                          <a:latin typeface="PT Astra Serif" panose="020A0603040505020204" pitchFamily="18" charset="-52"/>
                          <a:cs typeface="Times New Roman" panose="02020603050405020304" pitchFamily="18" charset="0"/>
                        </a:rPr>
                        <a:t>Создание условий для обеспечения беспрепятственного доступа инвалидов к муниципальным объектам социальной инфраструктуры в сфере образования, культуры, спорта, физической культуры и молодежной политики (далее – в приоритетных сферах жизнедеятельности инвалидов) и преодоление социальной разобщенности в обществе.</a:t>
                      </a:r>
                    </a:p>
                    <a:p>
                      <a:pPr algn="just"/>
                      <a:r>
                        <a:rPr lang="ru-RU" sz="1150" b="1" dirty="0" smtClean="0">
                          <a:latin typeface="PT Astra Serif" panose="020A0603040505020204" pitchFamily="18" charset="-52"/>
                          <a:cs typeface="Times New Roman" panose="02020603050405020304" pitchFamily="18" charset="0"/>
                        </a:rPr>
                        <a:t>Задачи муниципальной программы:</a:t>
                      </a:r>
                    </a:p>
                    <a:p>
                      <a:pPr algn="just"/>
                      <a:r>
                        <a:rPr lang="ru-RU" sz="1150" dirty="0" smtClean="0">
                          <a:latin typeface="PT Astra Serif" panose="020A0603040505020204" pitchFamily="18" charset="-52"/>
                          <a:cs typeface="Times New Roman" panose="02020603050405020304" pitchFamily="18" charset="0"/>
                        </a:rPr>
                        <a:t>1. Оснащение муниципальных объектов социальной инфраструктуры в приоритетных сферах жизнедеятельности инвалидов приспособлениями и устройствами для обеспечения доступа инвалидов;</a:t>
                      </a:r>
                    </a:p>
                    <a:p>
                      <a:pPr algn="just"/>
                      <a:r>
                        <a:rPr lang="ru-RU" sz="1150" dirty="0" smtClean="0">
                          <a:latin typeface="PT Astra Serif" panose="020A0603040505020204" pitchFamily="18" charset="-52"/>
                          <a:cs typeface="Times New Roman" panose="02020603050405020304" pitchFamily="18" charset="0"/>
                        </a:rPr>
                        <a:t>2. Обеспечение условий для социализации и интеграции инвалидов в общество;</a:t>
                      </a:r>
                    </a:p>
                    <a:p>
                      <a:pPr algn="just"/>
                      <a:r>
                        <a:rPr lang="ru-RU" sz="1150" dirty="0" smtClean="0">
                          <a:latin typeface="PT Astra Serif" panose="020A0603040505020204" pitchFamily="18" charset="-52"/>
                          <a:cs typeface="Times New Roman" panose="02020603050405020304" pitchFamily="18" charset="0"/>
                        </a:rPr>
                        <a:t>3. Обеспечение информированности населения о деятельности администрации города Тулы, направленной на формирование доступной среды жизнедеятельности для инвалидов.</a:t>
                      </a:r>
                    </a:p>
                  </a:txBody>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4"/>
                  </a:ext>
                </a:extLst>
              </a:tr>
              <a:tr h="294621">
                <a:tc>
                  <a:txBody>
                    <a:bodyPr/>
                    <a:lstStyle/>
                    <a:p>
                      <a:pPr algn="ctr"/>
                      <a:r>
                        <a:rPr lang="ru-RU" sz="1400" b="1" i="1" dirty="0" smtClean="0">
                          <a:latin typeface="PT Astra Serif" panose="020A0603040505020204" pitchFamily="18" charset="-52"/>
                          <a:cs typeface="Times New Roman" panose="02020603050405020304" pitchFamily="18" charset="0"/>
                        </a:rPr>
                        <a:t>25</a:t>
                      </a:r>
                      <a:endParaRPr lang="ru-RU" sz="1400" b="1" i="1" dirty="0">
                        <a:latin typeface="PT Astra Serif" panose="020A0603040505020204" pitchFamily="18" charset="-52"/>
                        <a:cs typeface="Times New Roman" panose="02020603050405020304" pitchFamily="18" charset="0"/>
                      </a:endParaRPr>
                    </a:p>
                  </a:txBody>
                  <a:tcP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«Формирование</a:t>
                      </a:r>
                      <a:r>
                        <a:rPr lang="ru-RU" sz="1400" b="1" i="1" baseline="0" dirty="0" smtClean="0">
                          <a:latin typeface="PT Astra Serif" panose="020A0603040505020204" pitchFamily="18" charset="-52"/>
                          <a:cs typeface="Times New Roman" panose="02020603050405020304" pitchFamily="18" charset="0"/>
                        </a:rPr>
                        <a:t> </a:t>
                      </a:r>
                      <a:r>
                        <a:rPr lang="ru-RU" sz="1400" b="1" i="1" dirty="0" smtClean="0">
                          <a:latin typeface="PT Astra Serif" panose="020A0603040505020204" pitchFamily="18" charset="-52"/>
                          <a:cs typeface="Times New Roman" panose="02020603050405020304" pitchFamily="18" charset="0"/>
                        </a:rPr>
                        <a:t>современной городской среды»</a:t>
                      </a:r>
                      <a:endParaRPr lang="ru-RU" sz="1400" b="1" i="1"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270,0</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190,2</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190,2</a:t>
                      </a:r>
                      <a:endParaRPr lang="ru-RU" sz="1150" dirty="0">
                        <a:latin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5"/>
                  </a:ext>
                </a:extLst>
              </a:tr>
              <a:tr h="2651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dirty="0" smtClean="0">
                          <a:latin typeface="PT Astra Serif" panose="020A0603040505020204" pitchFamily="18" charset="-52"/>
                          <a:cs typeface="Times New Roman" panose="02020603050405020304" pitchFamily="18" charset="0"/>
                        </a:rPr>
                        <a:t>Удельный вес в общем объеме</a:t>
                      </a:r>
                      <a:r>
                        <a:rPr lang="ru-RU" sz="1150" baseline="0" dirty="0" smtClean="0">
                          <a:latin typeface="PT Astra Serif" panose="020A0603040505020204" pitchFamily="18" charset="-52"/>
                          <a:cs typeface="Times New Roman" panose="02020603050405020304" pitchFamily="18" charset="0"/>
                        </a:rPr>
                        <a:t> расходов</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0,9%</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0,6%</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0,6%</a:t>
                      </a: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6"/>
                  </a:ext>
                </a:extLst>
              </a:tr>
              <a:tr h="1531479">
                <a:tc>
                  <a:txBody>
                    <a:bodyPr/>
                    <a:lstStyle/>
                    <a:p>
                      <a:pPr algn="ctr"/>
                      <a:endParaRPr lang="ru-RU" sz="120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l"/>
                      <a:r>
                        <a:rPr lang="ru-RU" sz="1150" b="1" dirty="0" smtClean="0">
                          <a:latin typeface="PT Astra Serif" panose="020A0603040505020204" pitchFamily="18" charset="-52"/>
                          <a:cs typeface="Times New Roman" panose="02020603050405020304" pitchFamily="18" charset="0"/>
                        </a:rPr>
                        <a:t>Цель муниципальной программы: </a:t>
                      </a:r>
                    </a:p>
                    <a:p>
                      <a:pPr algn="l"/>
                      <a:r>
                        <a:rPr lang="ru-RU" sz="1150" dirty="0" smtClean="0">
                          <a:latin typeface="PT Astra Serif" panose="020A0603040505020204" pitchFamily="18" charset="-52"/>
                          <a:cs typeface="Times New Roman" panose="02020603050405020304" pitchFamily="18" charset="0"/>
                        </a:rPr>
                        <a:t>Повышение качества и комфорта городской среды на территории муниципального образования город Тула и создание благоприятных условий для проживания и отдыха населения.</a:t>
                      </a:r>
                    </a:p>
                    <a:p>
                      <a:pPr algn="l"/>
                      <a:r>
                        <a:rPr lang="ru-RU" sz="1150" b="1" dirty="0" smtClean="0">
                          <a:latin typeface="PT Astra Serif" panose="020A0603040505020204" pitchFamily="18" charset="-52"/>
                          <a:cs typeface="Times New Roman" panose="02020603050405020304" pitchFamily="18" charset="0"/>
                        </a:rPr>
                        <a:t>Задачи муниципальной программы:</a:t>
                      </a:r>
                    </a:p>
                    <a:p>
                      <a:pPr algn="l"/>
                      <a:r>
                        <a:rPr lang="ru-RU" sz="1150" dirty="0" smtClean="0">
                          <a:latin typeface="PT Astra Serif" panose="020A0603040505020204" pitchFamily="18" charset="-52"/>
                          <a:cs typeface="Times New Roman" panose="02020603050405020304" pitchFamily="18" charset="0"/>
                        </a:rPr>
                        <a:t>1. Реализация механизмов развития комфортной городской среды в муниципальном образовании город Тула;</a:t>
                      </a:r>
                    </a:p>
                    <a:p>
                      <a:pPr algn="l"/>
                      <a:r>
                        <a:rPr lang="ru-RU" sz="1150" dirty="0" smtClean="0">
                          <a:latin typeface="PT Astra Serif" panose="020A0603040505020204" pitchFamily="18" charset="-52"/>
                          <a:cs typeface="Times New Roman" panose="02020603050405020304" pitchFamily="18" charset="0"/>
                        </a:rPr>
                        <a:t>2. Повышение уровня благоустройства общественных и дворовых территорий муниципального образования город Тула.</a:t>
                      </a:r>
                      <a:endParaRPr lang="ru-RU" sz="1150" dirty="0">
                        <a:latin typeface="PT Astra Serif" panose="020A0603040505020204" pitchFamily="18" charset="-52"/>
                        <a:cs typeface="Times New Roman" panose="02020603050405020304" pitchFamily="18" charset="0"/>
                      </a:endParaRPr>
                    </a:p>
                  </a:txBody>
                  <a:tcP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xmlns="" val="10007"/>
                  </a:ext>
                </a:extLst>
              </a:tr>
              <a:tr h="265159">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200" b="1"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8"/>
                  </a:ext>
                </a:extLst>
              </a:tr>
            </a:tbl>
          </a:graphicData>
        </a:graphic>
      </p:graphicFrame>
      <p:sp>
        <p:nvSpPr>
          <p:cNvPr id="4" name="Номер слайда 3"/>
          <p:cNvSpPr>
            <a:spLocks noGrp="1"/>
          </p:cNvSpPr>
          <p:nvPr>
            <p:ph type="sldNum" sz="quarter" idx="12"/>
          </p:nvPr>
        </p:nvSpPr>
        <p:spPr>
          <a:xfrm>
            <a:off x="8610599" y="6356352"/>
            <a:ext cx="3407229" cy="626339"/>
          </a:xfrm>
        </p:spPr>
        <p:txBody>
          <a:bodyPr/>
          <a:lstStyle/>
          <a:p>
            <a:fld id="{4083984F-F6FD-4D94-ACA5-CE09A62595C0}" type="slidenum">
              <a:rPr lang="ru-RU" smtClean="0"/>
              <a:t>40</a:t>
            </a:fld>
            <a:endParaRPr lang="ru-RU" dirty="0"/>
          </a:p>
        </p:txBody>
      </p:sp>
    </p:spTree>
    <p:extLst>
      <p:ext uri="{BB962C8B-B14F-4D97-AF65-F5344CB8AC3E}">
        <p14:creationId xmlns:p14="http://schemas.microsoft.com/office/powerpoint/2010/main" val="3024281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35235874"/>
              </p:ext>
            </p:extLst>
          </p:nvPr>
        </p:nvGraphicFramePr>
        <p:xfrm>
          <a:off x="1" y="-63808"/>
          <a:ext cx="12191998" cy="4783102"/>
        </p:xfrm>
        <a:graphic>
          <a:graphicData uri="http://schemas.openxmlformats.org/drawingml/2006/table">
            <a:tbl>
              <a:tblPr firstRow="1" bandRow="1">
                <a:tableStyleId>{5C22544A-7EE6-4342-B048-85BDC9FD1C3A}</a:tableStyleId>
              </a:tblPr>
              <a:tblGrid>
                <a:gridCol w="427289">
                  <a:extLst>
                    <a:ext uri="{9D8B030D-6E8A-4147-A177-3AD203B41FA5}">
                      <a16:colId xmlns:a16="http://schemas.microsoft.com/office/drawing/2014/main" xmlns="" val="20000"/>
                    </a:ext>
                  </a:extLst>
                </a:gridCol>
                <a:gridCol w="8743870">
                  <a:extLst>
                    <a:ext uri="{9D8B030D-6E8A-4147-A177-3AD203B41FA5}">
                      <a16:colId xmlns:a16="http://schemas.microsoft.com/office/drawing/2014/main" xmlns="" val="20001"/>
                    </a:ext>
                  </a:extLst>
                </a:gridCol>
                <a:gridCol w="1032095">
                  <a:extLst>
                    <a:ext uri="{9D8B030D-6E8A-4147-A177-3AD203B41FA5}">
                      <a16:colId xmlns:a16="http://schemas.microsoft.com/office/drawing/2014/main" xmlns="" val="20002"/>
                    </a:ext>
                  </a:extLst>
                </a:gridCol>
                <a:gridCol w="950614">
                  <a:extLst>
                    <a:ext uri="{9D8B030D-6E8A-4147-A177-3AD203B41FA5}">
                      <a16:colId xmlns:a16="http://schemas.microsoft.com/office/drawing/2014/main" xmlns="" val="20003"/>
                    </a:ext>
                  </a:extLst>
                </a:gridCol>
                <a:gridCol w="1038130">
                  <a:extLst>
                    <a:ext uri="{9D8B030D-6E8A-4147-A177-3AD203B41FA5}">
                      <a16:colId xmlns:a16="http://schemas.microsoft.com/office/drawing/2014/main" xmlns="" val="20004"/>
                    </a:ext>
                  </a:extLst>
                </a:gridCol>
              </a:tblGrid>
              <a:tr h="1232574">
                <a:tc>
                  <a:txBody>
                    <a:bodyPr/>
                    <a:lstStyle/>
                    <a:p>
                      <a:pPr algn="ctr"/>
                      <a:r>
                        <a:rPr lang="ru-RU" sz="1200" b="1" dirty="0" smtClean="0">
                          <a:latin typeface="PT Astra Serif" panose="020A0603040505020204" pitchFamily="18" charset="-52"/>
                          <a:cs typeface="Times New Roman" panose="02020603050405020304" pitchFamily="18" charset="0"/>
                        </a:rPr>
                        <a:t>№ п/п</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endParaRPr lang="ru-RU" sz="1400" dirty="0" smtClean="0">
                        <a:latin typeface="PT Astra Serif" panose="020A0603040505020204" pitchFamily="18" charset="-52"/>
                        <a:cs typeface="Times New Roman" panose="02020603050405020304" pitchFamily="18" charset="0"/>
                      </a:endParaRPr>
                    </a:p>
                    <a:p>
                      <a:pPr algn="ctr"/>
                      <a:r>
                        <a:rPr lang="ru-RU" sz="1400" dirty="0" smtClean="0">
                          <a:latin typeface="PT Astra Serif" panose="020A0603040505020204" pitchFamily="18" charset="-52"/>
                          <a:cs typeface="Times New Roman" panose="02020603050405020304" pitchFamily="18" charset="0"/>
                        </a:rPr>
                        <a:t>Наименование программы</a:t>
                      </a:r>
                      <a:endParaRPr lang="ru-RU" sz="1400" dirty="0">
                        <a:latin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cs typeface="Times New Roman" panose="02020603050405020304" pitchFamily="18" charset="0"/>
                        </a:rPr>
                        <a:t>Утвержден-</a:t>
                      </a:r>
                      <a:r>
                        <a:rPr lang="ru-RU" sz="1200" b="0" dirty="0" err="1" smtClean="0">
                          <a:solidFill>
                            <a:schemeClr val="bg1"/>
                          </a:solidFill>
                          <a:effectLst/>
                          <a:latin typeface="PT Astra Serif" panose="020A0603040505020204" pitchFamily="18" charset="-52"/>
                          <a:cs typeface="Times New Roman" panose="02020603050405020304" pitchFamily="18" charset="0"/>
                        </a:rPr>
                        <a:t>ный</a:t>
                      </a:r>
                      <a:r>
                        <a:rPr lang="ru-RU" sz="1200" b="0" dirty="0" smtClean="0">
                          <a:solidFill>
                            <a:schemeClr val="bg1"/>
                          </a:solidFill>
                          <a:effectLst/>
                          <a:latin typeface="PT Astra Serif" panose="020A0603040505020204" pitchFamily="18" charset="-52"/>
                          <a:cs typeface="Times New Roman" panose="02020603050405020304" pitchFamily="18" charset="0"/>
                        </a:rPr>
                        <a:t> план на 2023 год</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План на 2023 год по сводной бюджетной росписи</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tc>
                  <a:txBody>
                    <a:bodyPr/>
                    <a:lstStyle/>
                    <a:p>
                      <a:pPr algn="ctr">
                        <a:spcAft>
                          <a:spcPts val="0"/>
                        </a:spcAft>
                      </a:pPr>
                      <a:r>
                        <a:rPr lang="ru-RU" sz="1200" b="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Исполнено</a:t>
                      </a:r>
                      <a:r>
                        <a:rPr lang="ru-RU" sz="1200" b="0" baseline="0" dirty="0" smtClean="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rPr>
                        <a:t> на 01.01.2024   </a:t>
                      </a:r>
                      <a:endParaRPr lang="ru-RU" sz="1200" b="0" dirty="0">
                        <a:solidFill>
                          <a:schemeClr val="bg1"/>
                        </a:solidFill>
                        <a:effectLst/>
                        <a:latin typeface="PT Astra Serif" panose="020A0603040505020204" pitchFamily="18" charset="-52"/>
                        <a:ea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0"/>
                  </a:ext>
                </a:extLst>
              </a:tr>
              <a:tr h="592214">
                <a:tc>
                  <a:txBody>
                    <a:bodyPr/>
                    <a:lstStyle/>
                    <a:p>
                      <a:pPr algn="ctr"/>
                      <a:r>
                        <a:rPr lang="ru-RU" sz="1400" b="1" i="1" dirty="0" smtClean="0">
                          <a:latin typeface="PT Astra Serif" panose="020A0603040505020204" pitchFamily="18" charset="-52"/>
                          <a:cs typeface="Times New Roman" panose="02020603050405020304" pitchFamily="18" charset="0"/>
                        </a:rPr>
                        <a:t>26</a:t>
                      </a:r>
                      <a:endParaRPr lang="ru-RU" sz="1400" b="1" i="1" dirty="0">
                        <a:latin typeface="PT Astra Serif" panose="020A0603040505020204" pitchFamily="18" charset="-52"/>
                        <a:cs typeface="Times New Roman" panose="02020603050405020304" pitchFamily="18" charset="0"/>
                      </a:endParaRPr>
                    </a:p>
                  </a:txBody>
                  <a:tcPr/>
                </a:tc>
                <a:tc>
                  <a:txBody>
                    <a:bodyPr/>
                    <a:lstStyle/>
                    <a:p>
                      <a:pPr algn="l"/>
                      <a:r>
                        <a:rPr lang="ru-RU" sz="1400" b="1" i="1" dirty="0" smtClean="0">
                          <a:latin typeface="PT Astra Serif" panose="020A0603040505020204" pitchFamily="18" charset="-52"/>
                          <a:cs typeface="Times New Roman" panose="02020603050405020304" pitchFamily="18" charset="0"/>
                        </a:rPr>
                        <a:t>Муниципальная программа «</a:t>
                      </a:r>
                      <a:r>
                        <a:rPr lang="ru-RU" sz="1400" b="1" i="1" kern="1200" dirty="0" smtClean="0">
                          <a:solidFill>
                            <a:schemeClr val="dk1"/>
                          </a:solidFill>
                          <a:effectLst/>
                          <a:latin typeface="PT Astra Serif" panose="020A0603040505020204" pitchFamily="18" charset="-52"/>
                          <a:ea typeface="+mn-ea"/>
                          <a:cs typeface="Times New Roman" panose="02020603050405020304" pitchFamily="18" charset="0"/>
                        </a:rPr>
                        <a:t>Реализация семейной и молодежной политики в муниципальном образовании город Тула</a:t>
                      </a:r>
                      <a:r>
                        <a:rPr lang="ru-RU" sz="1400" b="1" i="1" dirty="0" smtClean="0">
                          <a:latin typeface="PT Astra Serif" panose="020A0603040505020204" pitchFamily="18" charset="-52"/>
                          <a:cs typeface="Times New Roman" panose="02020603050405020304" pitchFamily="18" charset="0"/>
                        </a:rPr>
                        <a:t>»</a:t>
                      </a:r>
                    </a:p>
                  </a:txBody>
                  <a:tcPr/>
                </a:tc>
                <a:tc>
                  <a:txBody>
                    <a:bodyPr/>
                    <a:lstStyle/>
                    <a:p>
                      <a:pPr algn="ctr"/>
                      <a:r>
                        <a:rPr lang="ru-RU" sz="1150" dirty="0" smtClean="0">
                          <a:latin typeface="PT Astra Serif" panose="020A0603040505020204" pitchFamily="18" charset="-52"/>
                          <a:cs typeface="Times New Roman" panose="02020603050405020304" pitchFamily="18" charset="0"/>
                        </a:rPr>
                        <a:t>111,3</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181,5</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178,1</a:t>
                      </a:r>
                      <a:endParaRPr lang="ru-RU" sz="1150" dirty="0">
                        <a:latin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1"/>
                  </a:ext>
                </a:extLst>
              </a:tr>
              <a:tr h="336157">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just"/>
                      <a:r>
                        <a:rPr lang="ru-RU" sz="1150" dirty="0" smtClean="0">
                          <a:latin typeface="PT Astra Serif" panose="020A0603040505020204" pitchFamily="18" charset="-52"/>
                          <a:cs typeface="Times New Roman" panose="02020603050405020304" pitchFamily="18" charset="0"/>
                        </a:rPr>
                        <a:t>Удельный вес в общем объеме</a:t>
                      </a:r>
                      <a:r>
                        <a:rPr lang="ru-RU" sz="1150" baseline="0" dirty="0" smtClean="0">
                          <a:latin typeface="PT Astra Serif" panose="020A0603040505020204" pitchFamily="18" charset="-52"/>
                          <a:cs typeface="Times New Roman" panose="02020603050405020304" pitchFamily="18" charset="0"/>
                        </a:rPr>
                        <a:t> расходов</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ru-RU" sz="1150" dirty="0" smtClean="0">
                          <a:latin typeface="PT Astra Serif" panose="020A0603040505020204" pitchFamily="18" charset="-52"/>
                          <a:cs typeface="Times New Roman" panose="02020603050405020304" pitchFamily="18" charset="0"/>
                        </a:rPr>
                        <a:t>0,4%</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0,4%</a:t>
                      </a: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r>
                        <a:rPr lang="ru-RU" sz="1150" dirty="0" smtClean="0">
                          <a:latin typeface="PT Astra Serif" panose="020A0603040505020204" pitchFamily="18" charset="-52"/>
                          <a:cs typeface="Times New Roman" panose="02020603050405020304" pitchFamily="18" charset="0"/>
                        </a:rPr>
                        <a:t>0</a:t>
                      </a:r>
                      <a:r>
                        <a:rPr lang="en-US" sz="1150" dirty="0" smtClean="0">
                          <a:latin typeface="PT Astra Serif" panose="020A0603040505020204" pitchFamily="18" charset="-52"/>
                          <a:cs typeface="Times New Roman" panose="02020603050405020304" pitchFamily="18" charset="0"/>
                        </a:rPr>
                        <a:t>,4</a:t>
                      </a:r>
                      <a:r>
                        <a:rPr lang="ru-RU" sz="1150" dirty="0" smtClean="0">
                          <a:latin typeface="PT Astra Serif" panose="020A0603040505020204" pitchFamily="18" charset="-52"/>
                          <a:cs typeface="Times New Roman" panose="02020603050405020304" pitchFamily="18" charset="0"/>
                        </a:rPr>
                        <a:t>%</a:t>
                      </a: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2"/>
                  </a:ext>
                </a:extLst>
              </a:tr>
              <a:tr h="2119655">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l"/>
                      <a:r>
                        <a:rPr lang="ru-RU" sz="1200" b="1" dirty="0" smtClean="0">
                          <a:latin typeface="PT Astra Serif" panose="020A0603040505020204" pitchFamily="18" charset="-52"/>
                          <a:cs typeface="Times New Roman" panose="02020603050405020304" pitchFamily="18" charset="0"/>
                        </a:rPr>
                        <a:t>Цель муниципальной программы: </a:t>
                      </a:r>
                    </a:p>
                    <a:p>
                      <a:pPr algn="l"/>
                      <a:r>
                        <a:rPr lang="ru-RU" sz="1200" dirty="0" smtClean="0">
                          <a:latin typeface="PT Astra Serif" panose="020A0603040505020204" pitchFamily="18" charset="-52"/>
                          <a:cs typeface="Times New Roman" panose="02020603050405020304" pitchFamily="18" charset="0"/>
                        </a:rPr>
                        <a:t>Повышение качества предоставления муниципальных услуг в сфере молодежной</a:t>
                      </a:r>
                      <a:r>
                        <a:rPr lang="ru-RU" sz="1200" baseline="0" dirty="0" smtClean="0">
                          <a:latin typeface="PT Astra Serif" panose="020A0603040505020204" pitchFamily="18" charset="-52"/>
                          <a:cs typeface="Times New Roman" panose="02020603050405020304" pitchFamily="18" charset="0"/>
                        </a:rPr>
                        <a:t> политики, содействие самореализации молодежи и семей, финансовая поддержка молодежных и семейных инициатив.</a:t>
                      </a:r>
                      <a:endParaRPr lang="ru-RU" sz="1200" dirty="0" smtClean="0">
                        <a:latin typeface="PT Astra Serif" panose="020A0603040505020204" pitchFamily="18" charset="-52"/>
                        <a:cs typeface="Times New Roman" panose="02020603050405020304" pitchFamily="18" charset="0"/>
                      </a:endParaRPr>
                    </a:p>
                    <a:p>
                      <a:pPr algn="l"/>
                      <a:r>
                        <a:rPr lang="ru-RU" sz="1200" b="1" dirty="0" smtClean="0">
                          <a:latin typeface="PT Astra Serif" panose="020A0603040505020204" pitchFamily="18" charset="-52"/>
                          <a:cs typeface="Times New Roman" panose="02020603050405020304" pitchFamily="18" charset="0"/>
                        </a:rPr>
                        <a:t>Задачи муниципальной программы:</a:t>
                      </a:r>
                    </a:p>
                    <a:p>
                      <a:pPr algn="l"/>
                      <a:r>
                        <a:rPr lang="ru-RU" sz="1200" dirty="0" smtClean="0">
                          <a:latin typeface="PT Astra Serif" panose="020A0603040505020204" pitchFamily="18" charset="-52"/>
                          <a:cs typeface="Times New Roman" panose="02020603050405020304" pitchFamily="18" charset="0"/>
                        </a:rPr>
                        <a:t>1. Создание условий для самовыражения, самоопределения и творческой реализации, продуктивной социальной и экономической активности молодежи муниципального образования город Тула.</a:t>
                      </a:r>
                    </a:p>
                    <a:p>
                      <a:pPr algn="l"/>
                      <a:r>
                        <a:rPr lang="ru-RU" sz="1200" dirty="0" smtClean="0">
                          <a:latin typeface="PT Astra Serif" panose="020A0603040505020204" pitchFamily="18" charset="-52"/>
                          <a:cs typeface="Times New Roman" panose="02020603050405020304" pitchFamily="18" charset="0"/>
                        </a:rPr>
                        <a:t>2. Обеспечение условий для поддержки молодежных инициатив, успешной социализации и эффективной самореализации молодежи муниципального образования город Тула.</a:t>
                      </a:r>
                    </a:p>
                    <a:p>
                      <a:pPr algn="l"/>
                      <a:r>
                        <a:rPr lang="ru-RU" sz="1200" dirty="0" smtClean="0">
                          <a:latin typeface="PT Astra Serif" panose="020A0603040505020204" pitchFamily="18" charset="-52"/>
                          <a:cs typeface="Times New Roman" panose="02020603050405020304" pitchFamily="18" charset="0"/>
                        </a:rPr>
                        <a:t>3. Вовлечение молодежи в социальную практику.</a:t>
                      </a:r>
                    </a:p>
                    <a:p>
                      <a:pPr algn="l"/>
                      <a:r>
                        <a:rPr lang="ru-RU" sz="1200" dirty="0" smtClean="0">
                          <a:latin typeface="PT Astra Serif" panose="020A0603040505020204" pitchFamily="18" charset="-52"/>
                          <a:cs typeface="Times New Roman" panose="02020603050405020304" pitchFamily="18" charset="0"/>
                        </a:rPr>
                        <a:t>4. Организация и проведение мероприятий в сфере семейной и молодежной политики.</a:t>
                      </a:r>
                    </a:p>
                    <a:p>
                      <a:pPr algn="l"/>
                      <a:r>
                        <a:rPr lang="ru-RU" sz="1200" dirty="0" smtClean="0">
                          <a:latin typeface="PT Astra Serif" panose="020A0603040505020204" pitchFamily="18" charset="-52"/>
                          <a:cs typeface="Times New Roman" panose="02020603050405020304" pitchFamily="18" charset="0"/>
                        </a:rPr>
                        <a:t>5. Сохранение и развитие материально-технической базы муниципальных учреждений молодежной политики.</a:t>
                      </a:r>
                    </a:p>
                    <a:p>
                      <a:pPr algn="l"/>
                      <a:r>
                        <a:rPr lang="ru-RU" sz="1200" dirty="0" smtClean="0">
                          <a:latin typeface="PT Astra Serif" panose="020A0603040505020204" pitchFamily="18" charset="-52"/>
                          <a:cs typeface="Times New Roman" panose="02020603050405020304" pitchFamily="18" charset="0"/>
                        </a:rPr>
                        <a:t>6. Реализация законов Тульской области в сфере молодежной политики. </a:t>
                      </a:r>
                      <a:endParaRPr lang="ru-RU" sz="1150" dirty="0" smtClean="0">
                        <a:latin typeface="PT Astra Serif" panose="020A0603040505020204" pitchFamily="18" charset="-52"/>
                        <a:cs typeface="Times New Roman" panose="02020603050405020304" pitchFamily="18" charset="0"/>
                      </a:endParaRPr>
                    </a:p>
                  </a:txBody>
                  <a:tcP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tc>
                  <a:txBody>
                    <a:bodyPr/>
                    <a:lstStyle/>
                    <a:p>
                      <a:pPr algn="ctr"/>
                      <a:endParaRPr lang="ru-RU" sz="1150" dirty="0">
                        <a:latin typeface="PT Astra Serif" panose="020A0603040505020204" pitchFamily="18" charset="-52"/>
                        <a:cs typeface="Times New Roman" panose="02020603050405020304" pitchFamily="18" charset="0"/>
                      </a:endParaRPr>
                    </a:p>
                  </a:txBody>
                  <a:tcPr anchor="ctr"/>
                </a:tc>
                <a:extLst>
                  <a:ext uri="{0D108BD9-81ED-4DB2-BD59-A6C34878D82A}">
                    <a16:rowId xmlns:a16="http://schemas.microsoft.com/office/drawing/2014/main" xmlns="" val="10003"/>
                  </a:ext>
                </a:extLst>
              </a:tr>
              <a:tr h="336157">
                <a:tc>
                  <a:txBody>
                    <a:bodyPr/>
                    <a:lstStyle/>
                    <a:p>
                      <a:pPr algn="ctr"/>
                      <a:endParaRPr lang="ru-RU" sz="1200" dirty="0">
                        <a:latin typeface="PT Astra Serif" panose="020A0603040505020204" pitchFamily="18" charset="-52"/>
                        <a:cs typeface="Times New Roman" panose="02020603050405020304" pitchFamily="18" charset="0"/>
                      </a:endParaRPr>
                    </a:p>
                  </a:txBody>
                  <a:tcPr/>
                </a:tc>
                <a:tc>
                  <a:txBody>
                    <a:bodyPr/>
                    <a:lstStyle/>
                    <a:p>
                      <a:pPr algn="l"/>
                      <a:r>
                        <a:rPr lang="ru-RU" sz="1200" b="1" dirty="0" smtClean="0">
                          <a:latin typeface="PT Astra Serif" panose="020A0603040505020204" pitchFamily="18" charset="-52"/>
                          <a:cs typeface="Times New Roman" panose="02020603050405020304" pitchFamily="18" charset="0"/>
                        </a:rPr>
                        <a:t>ИТОГО</a:t>
                      </a:r>
                      <a:endParaRPr lang="ru-RU" sz="1150" dirty="0">
                        <a:latin typeface="PT Astra Serif" panose="020A0603040505020204" pitchFamily="18" charset="-52"/>
                        <a:cs typeface="Times New Roman" panose="02020603050405020304" pitchFamily="18" charset="0"/>
                      </a:endParaRPr>
                    </a:p>
                  </a:txBody>
                  <a:tcPr/>
                </a:tc>
                <a:tc>
                  <a:txBody>
                    <a:bodyPr/>
                    <a:lstStyle/>
                    <a:p>
                      <a:pPr algn="ctr"/>
                      <a:r>
                        <a:rPr lang="en-US" sz="1200" b="1" dirty="0" smtClean="0">
                          <a:latin typeface="PT Astra Serif" panose="020A0603040505020204" pitchFamily="18" charset="-52"/>
                          <a:cs typeface="Times New Roman" panose="02020603050405020304" pitchFamily="18" charset="0"/>
                        </a:rPr>
                        <a:t>2</a:t>
                      </a:r>
                      <a:r>
                        <a:rPr lang="ru-RU" sz="1200" b="1" dirty="0" smtClean="0">
                          <a:latin typeface="PT Astra Serif" panose="020A0603040505020204" pitchFamily="18" charset="-52"/>
                          <a:cs typeface="Times New Roman" panose="02020603050405020304" pitchFamily="18" charset="0"/>
                        </a:rPr>
                        <a:t>8</a:t>
                      </a:r>
                      <a:r>
                        <a:rPr lang="ru-RU" sz="1200" b="1" baseline="0" dirty="0" smtClean="0">
                          <a:latin typeface="PT Astra Serif" panose="020A0603040505020204" pitchFamily="18" charset="-52"/>
                          <a:cs typeface="Times New Roman" panose="02020603050405020304" pitchFamily="18" charset="0"/>
                        </a:rPr>
                        <a:t> 600,1</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r>
                        <a:rPr lang="ru-RU" sz="1200" b="1" dirty="0" smtClean="0">
                          <a:latin typeface="PT Astra Serif" panose="020A0603040505020204" pitchFamily="18" charset="-52"/>
                          <a:cs typeface="Times New Roman" panose="02020603050405020304" pitchFamily="18" charset="0"/>
                        </a:rPr>
                        <a:t>34</a:t>
                      </a:r>
                      <a:r>
                        <a:rPr lang="ru-RU" sz="1200" b="1" baseline="0" dirty="0" smtClean="0">
                          <a:latin typeface="PT Astra Serif" panose="020A0603040505020204" pitchFamily="18" charset="-52"/>
                          <a:cs typeface="Times New Roman" panose="02020603050405020304" pitchFamily="18" charset="0"/>
                        </a:rPr>
                        <a:t> 254,9</a:t>
                      </a:r>
                      <a:endParaRPr lang="ru-RU" sz="1200" b="1" dirty="0">
                        <a:latin typeface="PT Astra Serif" panose="020A0603040505020204" pitchFamily="18" charset="-52"/>
                        <a:cs typeface="Times New Roman" panose="02020603050405020304" pitchFamily="18" charset="0"/>
                      </a:endParaRPr>
                    </a:p>
                  </a:txBody>
                  <a:tcPr/>
                </a:tc>
                <a:tc>
                  <a:txBody>
                    <a:bodyPr/>
                    <a:lstStyle/>
                    <a:p>
                      <a:pPr algn="ctr"/>
                      <a:r>
                        <a:rPr lang="ru-RU" sz="1200" b="1" dirty="0" smtClean="0">
                          <a:latin typeface="PT Astra Serif" panose="020A0603040505020204" pitchFamily="18" charset="-52"/>
                          <a:cs typeface="Times New Roman" panose="02020603050405020304" pitchFamily="18" charset="0"/>
                        </a:rPr>
                        <a:t>33 824,6</a:t>
                      </a:r>
                      <a:endParaRPr lang="ru-RU" sz="1200" b="1" dirty="0">
                        <a:latin typeface="PT Astra Serif" panose="020A0603040505020204" pitchFamily="18" charset="-52"/>
                        <a:cs typeface="Times New Roman" panose="02020603050405020304" pitchFamily="18" charset="0"/>
                      </a:endParaRPr>
                    </a:p>
                  </a:txBody>
                  <a:tcPr/>
                </a:tc>
                <a:extLst>
                  <a:ext uri="{0D108BD9-81ED-4DB2-BD59-A6C34878D82A}">
                    <a16:rowId xmlns:a16="http://schemas.microsoft.com/office/drawing/2014/main" xmlns="" val="10004"/>
                  </a:ext>
                </a:extLst>
              </a:tr>
            </a:tbl>
          </a:graphicData>
        </a:graphic>
      </p:graphicFrame>
      <p:sp>
        <p:nvSpPr>
          <p:cNvPr id="4" name="Номер слайда 3"/>
          <p:cNvSpPr>
            <a:spLocks noGrp="1"/>
          </p:cNvSpPr>
          <p:nvPr>
            <p:ph type="sldNum" sz="quarter" idx="12"/>
          </p:nvPr>
        </p:nvSpPr>
        <p:spPr>
          <a:xfrm>
            <a:off x="8610600" y="6356352"/>
            <a:ext cx="3419104" cy="365125"/>
          </a:xfrm>
        </p:spPr>
        <p:txBody>
          <a:bodyPr/>
          <a:lstStyle/>
          <a:p>
            <a:fld id="{4083984F-F6FD-4D94-ACA5-CE09A62595C0}" type="slidenum">
              <a:rPr lang="ru-RU" smtClean="0"/>
              <a:t>41</a:t>
            </a:fld>
            <a:endParaRPr lang="ru-RU" dirty="0"/>
          </a:p>
        </p:txBody>
      </p:sp>
    </p:spTree>
    <p:extLst>
      <p:ext uri="{BB962C8B-B14F-4D97-AF65-F5344CB8AC3E}">
        <p14:creationId xmlns:p14="http://schemas.microsoft.com/office/powerpoint/2010/main" val="827499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84666"/>
            <a:ext cx="12192000" cy="942680"/>
          </a:xfrm>
          <a:prstGeom prst="rect">
            <a:avLst/>
          </a:prstGeom>
          <a:ln>
            <a:solidFill>
              <a:srgbClr val="00B050"/>
            </a:solidFill>
          </a:ln>
          <a:effectLst>
            <a:glow rad="12700">
              <a:schemeClr val="accent1">
                <a:alpha val="40000"/>
              </a:schemeClr>
            </a:glow>
          </a:effectLst>
        </p:spPr>
      </p:pic>
      <p:sp>
        <p:nvSpPr>
          <p:cNvPr id="15" name="Прямоугольник 14"/>
          <p:cNvSpPr/>
          <p:nvPr/>
        </p:nvSpPr>
        <p:spPr>
          <a:xfrm>
            <a:off x="510746" y="1871351"/>
            <a:ext cx="11310551" cy="3046988"/>
          </a:xfrm>
          <a:prstGeom prst="rect">
            <a:avLst/>
          </a:prstGeom>
        </p:spPr>
        <p:txBody>
          <a:bodyPr wrap="square">
            <a:spAutoFit/>
          </a:bodyPr>
          <a:lstStyle/>
          <a:p>
            <a:pPr algn="just"/>
            <a:r>
              <a:rPr lang="ru-RU" sz="1600" dirty="0" smtClean="0">
                <a:latin typeface="PT Astra Serif" panose="020A0603040505020204" pitchFamily="18" charset="-52"/>
                <a:cs typeface="Times New Roman" panose="02020603050405020304" pitchFamily="18" charset="0"/>
              </a:rPr>
              <a:t>             Бюджет </a:t>
            </a:r>
            <a:r>
              <a:rPr lang="ru-RU" sz="1600" dirty="0">
                <a:latin typeface="PT Astra Serif" panose="020A0603040505020204" pitchFamily="18" charset="-52"/>
                <a:cs typeface="Times New Roman" panose="02020603050405020304" pitchFamily="18" charset="0"/>
              </a:rPr>
              <a:t>муниципального образования город Тула на </a:t>
            </a:r>
            <a:r>
              <a:rPr lang="ru-RU" sz="1600" dirty="0" smtClean="0">
                <a:latin typeface="PT Astra Serif" panose="020A0603040505020204" pitchFamily="18" charset="-52"/>
                <a:cs typeface="Times New Roman" panose="02020603050405020304" pitchFamily="18" charset="0"/>
              </a:rPr>
              <a:t>20</a:t>
            </a:r>
            <a:r>
              <a:rPr lang="en-US" sz="1600" dirty="0" smtClean="0">
                <a:latin typeface="PT Astra Serif" panose="020A0603040505020204" pitchFamily="18" charset="-52"/>
                <a:cs typeface="Times New Roman" panose="02020603050405020304" pitchFamily="18" charset="0"/>
              </a:rPr>
              <a:t>2</a:t>
            </a:r>
            <a:r>
              <a:rPr lang="ru-RU" sz="1600" dirty="0">
                <a:latin typeface="PT Astra Serif" panose="020A0603040505020204" pitchFamily="18" charset="-52"/>
                <a:cs typeface="Times New Roman" panose="02020603050405020304" pitchFamily="18" charset="0"/>
              </a:rPr>
              <a:t>4</a:t>
            </a:r>
            <a:r>
              <a:rPr lang="ru-RU" sz="1600" dirty="0" smtClean="0">
                <a:latin typeface="PT Astra Serif" panose="020A0603040505020204" pitchFamily="18" charset="-52"/>
                <a:cs typeface="Times New Roman" panose="02020603050405020304" pitchFamily="18" charset="0"/>
              </a:rPr>
              <a:t> </a:t>
            </a:r>
            <a:r>
              <a:rPr lang="ru-RU" sz="1600" dirty="0">
                <a:latin typeface="PT Astra Serif" panose="020A0603040505020204" pitchFamily="18" charset="-52"/>
                <a:cs typeface="Times New Roman" panose="02020603050405020304" pitchFamily="18" charset="0"/>
              </a:rPr>
              <a:t>год был утвержден с дефицитом в </a:t>
            </a:r>
            <a:r>
              <a:rPr lang="ru-RU" sz="1600" dirty="0" smtClean="0">
                <a:latin typeface="PT Astra Serif" panose="020A0603040505020204" pitchFamily="18" charset="-52"/>
                <a:cs typeface="Times New Roman" panose="02020603050405020304" pitchFamily="18" charset="0"/>
              </a:rPr>
              <a:t>размере                                     1423,7 </a:t>
            </a:r>
            <a:r>
              <a:rPr lang="ru-RU" sz="1600" dirty="0">
                <a:latin typeface="PT Astra Serif" panose="020A0603040505020204" pitchFamily="18" charset="-52"/>
                <a:cs typeface="Times New Roman" panose="02020603050405020304" pitchFamily="18" charset="0"/>
              </a:rPr>
              <a:t>млн. руб., или </a:t>
            </a:r>
            <a:r>
              <a:rPr lang="ru-RU" sz="1600" dirty="0" smtClean="0">
                <a:latin typeface="PT Astra Serif" panose="020A0603040505020204" pitchFamily="18" charset="-52"/>
                <a:cs typeface="Times New Roman" panose="02020603050405020304" pitchFamily="18" charset="0"/>
              </a:rPr>
              <a:t>8,8 % </a:t>
            </a:r>
            <a:r>
              <a:rPr lang="ru-RU" sz="1600" dirty="0">
                <a:latin typeface="PT Astra Serif" panose="020A0603040505020204" pitchFamily="18" charset="-52"/>
                <a:cs typeface="Times New Roman" panose="02020603050405020304" pitchFamily="18" charset="0"/>
              </a:rPr>
              <a:t>утвержденного объема доходов бюджета без учета безвозмездных поступлений.</a:t>
            </a:r>
          </a:p>
          <a:p>
            <a:r>
              <a:rPr lang="ru-RU" sz="1600" dirty="0">
                <a:solidFill>
                  <a:srgbClr val="FF0000"/>
                </a:solidFill>
                <a:latin typeface="PT Astra Serif" panose="020A0603040505020204" pitchFamily="18" charset="-52"/>
                <a:cs typeface="Times New Roman" panose="02020603050405020304" pitchFamily="18" charset="0"/>
              </a:rPr>
              <a:t>            </a:t>
            </a:r>
            <a:r>
              <a:rPr lang="ru-RU" sz="1600" dirty="0">
                <a:latin typeface="PT Astra Serif" panose="020A0603040505020204" pitchFamily="18" charset="-52"/>
                <a:cs typeface="Times New Roman" panose="02020603050405020304" pitchFamily="18" charset="0"/>
              </a:rPr>
              <a:t>Фактически в процессе исполнения бюджета сложился дефицит в размере </a:t>
            </a:r>
            <a:r>
              <a:rPr lang="ru-RU" sz="1600" dirty="0" smtClean="0">
                <a:latin typeface="PT Astra Serif" panose="020A0603040505020204" pitchFamily="18" charset="-52"/>
                <a:cs typeface="Times New Roman" panose="02020603050405020304" pitchFamily="18" charset="0"/>
              </a:rPr>
              <a:t>290,5 </a:t>
            </a:r>
            <a:r>
              <a:rPr lang="ru-RU" sz="1600" dirty="0">
                <a:latin typeface="PT Astra Serif" panose="020A0603040505020204" pitchFamily="18" charset="-52"/>
                <a:cs typeface="Times New Roman" panose="02020603050405020304" pitchFamily="18" charset="0"/>
              </a:rPr>
              <a:t>млн. руб., или </a:t>
            </a:r>
            <a:r>
              <a:rPr lang="ru-RU" sz="1600" dirty="0" smtClean="0">
                <a:latin typeface="PT Astra Serif" panose="020A0603040505020204" pitchFamily="18" charset="-52"/>
                <a:cs typeface="Times New Roman" panose="02020603050405020304" pitchFamily="18" charset="0"/>
              </a:rPr>
              <a:t>1,7% </a:t>
            </a:r>
            <a:r>
              <a:rPr lang="ru-RU" sz="1600" dirty="0">
                <a:latin typeface="PT Astra Serif" panose="020A0603040505020204" pitchFamily="18" charset="-52"/>
                <a:cs typeface="Times New Roman" panose="02020603050405020304" pitchFamily="18" charset="0"/>
              </a:rPr>
              <a:t>от поступивших доходов бюджета без учета безвозмездных поступлений, что соответствует нормам статьи 92.1 Бюджетного кодекса Российской Федерации. </a:t>
            </a:r>
          </a:p>
          <a:p>
            <a:r>
              <a:rPr lang="ru-RU" sz="1600" dirty="0">
                <a:latin typeface="PT Astra Serif" panose="020A0603040505020204" pitchFamily="18" charset="-52"/>
                <a:cs typeface="Times New Roman" panose="02020603050405020304" pitchFamily="18" charset="0"/>
              </a:rPr>
              <a:t>            В целях снижения долговой нагрузки на бюджет муниципального образования город Тула администрация города Тулы активно использует дополнительные механизмы заимствований</a:t>
            </a:r>
            <a:r>
              <a:rPr lang="ru-RU" sz="1600" dirty="0" smtClean="0">
                <a:latin typeface="PT Astra Serif" panose="020A0603040505020204" pitchFamily="18" charset="-52"/>
                <a:cs typeface="Times New Roman" panose="02020603050405020304" pitchFamily="18" charset="0"/>
              </a:rPr>
              <a:t>:</a:t>
            </a:r>
          </a:p>
          <a:p>
            <a:pPr marL="285750" indent="-285750" algn="just">
              <a:buFont typeface="Wingdings" panose="05000000000000000000" pitchFamily="2" charset="2"/>
              <a:buChar char="Ø"/>
            </a:pPr>
            <a:r>
              <a:rPr lang="ru-RU" sz="1600" dirty="0">
                <a:latin typeface="PT Astra Serif" panose="020A0603040505020204" pitchFamily="18" charset="-52"/>
                <a:cs typeface="Times New Roman" panose="02020603050405020304" pitchFamily="18" charset="0"/>
              </a:rPr>
              <a:t>привлечение в Управлении Федерального казначейства по Тульской области бюджетного кредита на пополнение остатков средств на счетах местного бюджета;</a:t>
            </a:r>
            <a:endParaRPr lang="en-US" sz="1600" dirty="0">
              <a:latin typeface="PT Astra Serif" panose="020A0603040505020204" pitchFamily="18" charset="-52"/>
              <a:cs typeface="Times New Roman" panose="02020603050405020304" pitchFamily="18" charset="0"/>
            </a:endParaRPr>
          </a:p>
          <a:p>
            <a:pPr marL="285750" indent="-285750" algn="just">
              <a:buFont typeface="Wingdings" panose="05000000000000000000" pitchFamily="2" charset="2"/>
              <a:buChar char="Ø"/>
            </a:pPr>
            <a:r>
              <a:rPr lang="ru-RU" sz="1600" dirty="0" smtClean="0">
                <a:latin typeface="PT Astra Serif" panose="020A0603040505020204" pitchFamily="18" charset="-52"/>
                <a:cs typeface="Times New Roman" panose="02020603050405020304" pitchFamily="18" charset="0"/>
              </a:rPr>
              <a:t>кредиты </a:t>
            </a:r>
            <a:r>
              <a:rPr lang="ru-RU" sz="1600" dirty="0">
                <a:latin typeface="PT Astra Serif" panose="020A0603040505020204" pitchFamily="18" charset="-52"/>
                <a:cs typeface="Times New Roman" panose="02020603050405020304" pitchFamily="18" charset="0"/>
              </a:rPr>
              <a:t>кредитных организаций;</a:t>
            </a:r>
          </a:p>
          <a:p>
            <a:pPr marL="285750" indent="-285750" algn="just">
              <a:buFont typeface="Wingdings" panose="05000000000000000000" pitchFamily="2" charset="2"/>
              <a:buChar char="Ø"/>
            </a:pPr>
            <a:r>
              <a:rPr lang="ru-RU" sz="1600" dirty="0" smtClean="0">
                <a:latin typeface="PT Astra Serif" panose="020A0603040505020204" pitchFamily="18" charset="-52"/>
                <a:cs typeface="Times New Roman" panose="02020603050405020304" pitchFamily="18" charset="0"/>
              </a:rPr>
              <a:t>изменение </a:t>
            </a:r>
            <a:r>
              <a:rPr lang="ru-RU" sz="1600" dirty="0">
                <a:latin typeface="PT Astra Serif" panose="020A0603040505020204" pitchFamily="18" charset="-52"/>
                <a:cs typeface="Times New Roman" panose="02020603050405020304" pitchFamily="18" charset="0"/>
              </a:rPr>
              <a:t>остатков средств на счетах по учету средств </a:t>
            </a:r>
            <a:r>
              <a:rPr lang="ru-RU" sz="1600" dirty="0" smtClean="0">
                <a:latin typeface="PT Astra Serif" panose="020A0603040505020204" pitchFamily="18" charset="-52"/>
                <a:cs typeface="Times New Roman" panose="02020603050405020304" pitchFamily="18" charset="0"/>
              </a:rPr>
              <a:t>бюджетов;</a:t>
            </a:r>
            <a:endParaRPr lang="ru-RU" sz="1600" dirty="0">
              <a:latin typeface="PT Astra Serif" panose="020A0603040505020204" pitchFamily="18" charset="-52"/>
              <a:cs typeface="Times New Roman" panose="02020603050405020304" pitchFamily="18" charset="0"/>
            </a:endParaRPr>
          </a:p>
          <a:p>
            <a:pPr marL="285750" indent="-285750">
              <a:buFont typeface="Wingdings" panose="05000000000000000000" pitchFamily="2" charset="2"/>
              <a:buChar char="Ø"/>
            </a:pPr>
            <a:r>
              <a:rPr lang="ru-RU" sz="1600" dirty="0">
                <a:latin typeface="PT Astra Serif" panose="020A0603040505020204" pitchFamily="18" charset="-52"/>
                <a:cs typeface="Times New Roman" panose="02020603050405020304" pitchFamily="18" charset="0"/>
              </a:rPr>
              <a:t>управление свободными остатками денежных средств на едином счете бюджета муниципального образования город Тула.</a:t>
            </a:r>
          </a:p>
        </p:txBody>
      </p:sp>
      <p:sp>
        <p:nvSpPr>
          <p:cNvPr id="17" name="Прямоугольник 16"/>
          <p:cNvSpPr/>
          <p:nvPr/>
        </p:nvSpPr>
        <p:spPr>
          <a:xfrm>
            <a:off x="2177568" y="286674"/>
            <a:ext cx="9643729" cy="369332"/>
          </a:xfrm>
          <a:prstGeom prst="rect">
            <a:avLst/>
          </a:prstGeom>
        </p:spPr>
        <p:txBody>
          <a:bodyPr wrap="square">
            <a:spAutoFit/>
          </a:bodyPr>
          <a:lstStyle/>
          <a:p>
            <a:pPr algn="ctr"/>
            <a:r>
              <a:rPr lang="ru-RU" dirty="0">
                <a:latin typeface="PT Astra Serif" panose="020A0603040505020204" pitchFamily="18" charset="-52"/>
                <a:cs typeface="Times New Roman" panose="02020603050405020304" pitchFamily="18" charset="0"/>
              </a:rPr>
              <a:t>Размер дефицита бюджета муниципального образования город Тула в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a:latin typeface="PT Astra Serif" panose="020A0603040505020204" pitchFamily="18" charset="-52"/>
                <a:cs typeface="Times New Roman" panose="02020603050405020304" pitchFamily="18" charset="0"/>
              </a:rPr>
              <a:t>4</a:t>
            </a:r>
            <a:r>
              <a:rPr lang="ru-RU" dirty="0" smtClean="0">
                <a:latin typeface="PT Astra Serif" panose="020A0603040505020204" pitchFamily="18" charset="-52"/>
                <a:cs typeface="Times New Roman" panose="02020603050405020304" pitchFamily="18" charset="0"/>
              </a:rPr>
              <a:t> году </a:t>
            </a:r>
            <a:endParaRPr lang="ru-RU" dirty="0">
              <a:latin typeface="PT Astra Serif" panose="020A0603040505020204" pitchFamily="18" charset="-52"/>
              <a:cs typeface="Times New Roman" panose="02020603050405020304" pitchFamily="18" charset="0"/>
            </a:endParaRPr>
          </a:p>
        </p:txBody>
      </p:sp>
      <p:sp>
        <p:nvSpPr>
          <p:cNvPr id="3" name="Номер слайда 2"/>
          <p:cNvSpPr>
            <a:spLocks noGrp="1"/>
          </p:cNvSpPr>
          <p:nvPr>
            <p:ph type="sldNum" sz="quarter" idx="12"/>
          </p:nvPr>
        </p:nvSpPr>
        <p:spPr>
          <a:xfrm>
            <a:off x="8610599" y="6356352"/>
            <a:ext cx="3395353" cy="365125"/>
          </a:xfrm>
        </p:spPr>
        <p:txBody>
          <a:bodyPr/>
          <a:lstStyle/>
          <a:p>
            <a:fld id="{4083984F-F6FD-4D94-ACA5-CE09A62595C0}" type="slidenum">
              <a:rPr lang="ru-RU" smtClean="0"/>
              <a:t>42</a:t>
            </a:fld>
            <a:endParaRPr lang="ru-RU" dirty="0"/>
          </a:p>
        </p:txBody>
      </p:sp>
    </p:spTree>
    <p:extLst>
      <p:ext uri="{BB962C8B-B14F-4D97-AF65-F5344CB8AC3E}">
        <p14:creationId xmlns:p14="http://schemas.microsoft.com/office/powerpoint/2010/main" val="39133400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866572"/>
          </a:xfrm>
          <a:prstGeom prst="rect">
            <a:avLst/>
          </a:prstGeom>
          <a:ln>
            <a:solidFill>
              <a:srgbClr val="00B050"/>
            </a:solidFill>
          </a:ln>
          <a:effectLst>
            <a:glow rad="12700">
              <a:schemeClr val="accent1">
                <a:alpha val="40000"/>
              </a:schemeClr>
            </a:glow>
          </a:effectLst>
        </p:spPr>
      </p:pic>
      <p:sp>
        <p:nvSpPr>
          <p:cNvPr id="5" name="Прямоугольник 4"/>
          <p:cNvSpPr/>
          <p:nvPr/>
        </p:nvSpPr>
        <p:spPr>
          <a:xfrm>
            <a:off x="1871529" y="59187"/>
            <a:ext cx="10015671" cy="646331"/>
          </a:xfrm>
          <a:prstGeom prst="rect">
            <a:avLst/>
          </a:prstGeom>
        </p:spPr>
        <p:txBody>
          <a:bodyPr wrap="square">
            <a:spAutoFit/>
          </a:bodyPr>
          <a:lstStyle/>
          <a:p>
            <a:pPr algn="ctr"/>
            <a:r>
              <a:rPr lang="ru-RU" dirty="0">
                <a:latin typeface="PT Astra Serif" panose="020A0603040505020204" pitchFamily="18" charset="-52"/>
                <a:cs typeface="Times New Roman" panose="02020603050405020304" pitchFamily="18" charset="0"/>
              </a:rPr>
              <a:t>Исполнение по источникам внутреннего финансирования дефицита бюджета муниципального образования город Тула за </a:t>
            </a:r>
            <a:r>
              <a:rPr lang="ru-RU" dirty="0" smtClean="0">
                <a:latin typeface="PT Astra Serif" panose="020A0603040505020204" pitchFamily="18" charset="-52"/>
                <a:cs typeface="Times New Roman" panose="02020603050405020304" pitchFamily="18" charset="0"/>
              </a:rPr>
              <a:t>20</a:t>
            </a:r>
            <a:r>
              <a:rPr lang="en-US" dirty="0" smtClean="0">
                <a:latin typeface="PT Astra Serif" panose="020A0603040505020204" pitchFamily="18" charset="-52"/>
                <a:cs typeface="Times New Roman" panose="02020603050405020304" pitchFamily="18" charset="0"/>
              </a:rPr>
              <a:t>2</a:t>
            </a:r>
            <a:r>
              <a:rPr lang="ru-RU" dirty="0" smtClean="0">
                <a:latin typeface="PT Astra Serif" panose="020A0603040505020204" pitchFamily="18" charset="-52"/>
                <a:cs typeface="Times New Roman" panose="02020603050405020304" pitchFamily="18" charset="0"/>
              </a:rPr>
              <a:t>4 </a:t>
            </a:r>
            <a:r>
              <a:rPr lang="ru-RU" dirty="0">
                <a:latin typeface="PT Astra Serif" panose="020A0603040505020204" pitchFamily="18" charset="-52"/>
                <a:cs typeface="Times New Roman" panose="02020603050405020304" pitchFamily="18" charset="0"/>
              </a:rPr>
              <a:t>год</a:t>
            </a:r>
          </a:p>
        </p:txBody>
      </p:sp>
      <p:graphicFrame>
        <p:nvGraphicFramePr>
          <p:cNvPr id="6" name="Таблица 5"/>
          <p:cNvGraphicFramePr>
            <a:graphicFrameLocks noGrp="1"/>
          </p:cNvGraphicFramePr>
          <p:nvPr>
            <p:extLst>
              <p:ext uri="{D42A27DB-BD31-4B8C-83A1-F6EECF244321}">
                <p14:modId xmlns:p14="http://schemas.microsoft.com/office/powerpoint/2010/main" val="722366189"/>
              </p:ext>
            </p:extLst>
          </p:nvPr>
        </p:nvGraphicFramePr>
        <p:xfrm>
          <a:off x="85458" y="925757"/>
          <a:ext cx="11635486" cy="5771926"/>
        </p:xfrm>
        <a:graphic>
          <a:graphicData uri="http://schemas.openxmlformats.org/drawingml/2006/table">
            <a:tbl>
              <a:tblPr>
                <a:tableStyleId>{5C22544A-7EE6-4342-B048-85BDC9FD1C3A}</a:tableStyleId>
              </a:tblPr>
              <a:tblGrid>
                <a:gridCol w="8633580">
                  <a:extLst>
                    <a:ext uri="{9D8B030D-6E8A-4147-A177-3AD203B41FA5}">
                      <a16:colId xmlns:a16="http://schemas.microsoft.com/office/drawing/2014/main" xmlns="" val="20000"/>
                    </a:ext>
                  </a:extLst>
                </a:gridCol>
                <a:gridCol w="1496818">
                  <a:extLst>
                    <a:ext uri="{9D8B030D-6E8A-4147-A177-3AD203B41FA5}">
                      <a16:colId xmlns:a16="http://schemas.microsoft.com/office/drawing/2014/main" xmlns="" val="20001"/>
                    </a:ext>
                  </a:extLst>
                </a:gridCol>
                <a:gridCol w="1505088">
                  <a:extLst>
                    <a:ext uri="{9D8B030D-6E8A-4147-A177-3AD203B41FA5}">
                      <a16:colId xmlns:a16="http://schemas.microsoft.com/office/drawing/2014/main" xmlns="" val="20002"/>
                    </a:ext>
                  </a:extLst>
                </a:gridCol>
              </a:tblGrid>
              <a:tr h="222733">
                <a:tc>
                  <a:txBody>
                    <a:bodyPr/>
                    <a:lstStyle/>
                    <a:p>
                      <a:pPr algn="l" rtl="0" fontAlgn="ctr"/>
                      <a:r>
                        <a:rPr lang="ru-RU" sz="1400" u="none" strike="noStrike" dirty="0">
                          <a:effectLst/>
                          <a:latin typeface="PT Astra Serif" panose="020A0603040505020204" pitchFamily="18" charset="-52"/>
                          <a:cs typeface="Times New Roman" panose="02020603050405020304" pitchFamily="18" charset="0"/>
                        </a:rPr>
                        <a:t>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(млн. руб.)</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0"/>
                  </a:ext>
                </a:extLst>
              </a:tr>
              <a:tr h="222733">
                <a:tc rowSpan="2">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Наименование показателя</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План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Исполнено</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1"/>
                  </a:ext>
                </a:extLst>
              </a:tr>
              <a:tr h="260376">
                <a:tc vMerge="1">
                  <a:txBody>
                    <a:bodyPr/>
                    <a:lstStyle/>
                    <a:p>
                      <a:endParaRPr lang="ru-RU"/>
                    </a:p>
                  </a:txBody>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на </a:t>
                      </a:r>
                      <a:r>
                        <a:rPr lang="ru-RU" sz="1400" u="none" strike="noStrike" dirty="0" smtClean="0">
                          <a:effectLst/>
                          <a:latin typeface="PT Astra Serif" panose="020A0603040505020204" pitchFamily="18" charset="-52"/>
                          <a:cs typeface="Times New Roman" panose="02020603050405020304" pitchFamily="18" charset="0"/>
                        </a:rPr>
                        <a:t>2024 </a:t>
                      </a:r>
                      <a:r>
                        <a:rPr lang="ru-RU" sz="1400" u="none" strike="noStrike" dirty="0">
                          <a:effectLst/>
                          <a:latin typeface="PT Astra Serif" panose="020A0603040505020204" pitchFamily="18" charset="-52"/>
                          <a:cs typeface="Times New Roman" panose="02020603050405020304" pitchFamily="18" charset="0"/>
                        </a:rPr>
                        <a:t>год</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ctr" rtl="0" fontAlgn="ctr"/>
                      <a:r>
                        <a:rPr lang="ru-RU" sz="1400" u="none" strike="noStrike" dirty="0">
                          <a:effectLst/>
                          <a:latin typeface="PT Astra Serif" panose="020A0603040505020204" pitchFamily="18" charset="-52"/>
                          <a:cs typeface="Times New Roman" panose="02020603050405020304" pitchFamily="18" charset="0"/>
                        </a:rPr>
                        <a:t>на </a:t>
                      </a:r>
                      <a:r>
                        <a:rPr lang="ru-RU" sz="1400" u="none" strike="noStrike" dirty="0" smtClean="0">
                          <a:effectLst/>
                          <a:latin typeface="PT Astra Serif" panose="020A0603040505020204" pitchFamily="18" charset="-52"/>
                          <a:cs typeface="Times New Roman" panose="02020603050405020304" pitchFamily="18" charset="0"/>
                        </a:rPr>
                        <a:t>01.01.2024</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2"/>
                  </a:ext>
                </a:extLst>
              </a:tr>
              <a:tr h="344609">
                <a:tc>
                  <a:txBody>
                    <a:bodyPr/>
                    <a:lstStyle/>
                    <a:p>
                      <a:pPr algn="l" rtl="0" fontAlgn="ctr"/>
                      <a:r>
                        <a:rPr lang="ru-RU" sz="1400" u="none" strike="noStrike" dirty="0" smtClean="0">
                          <a:effectLst/>
                          <a:latin typeface="PT Astra Serif" panose="020A0603040505020204" pitchFamily="18" charset="-52"/>
                          <a:cs typeface="Times New Roman" panose="02020603050405020304" pitchFamily="18" charset="0"/>
                        </a:rPr>
                        <a:t>ИСТОЧНИКИ </a:t>
                      </a:r>
                      <a:r>
                        <a:rPr lang="ru-RU" sz="1400" u="none" strike="noStrike" dirty="0">
                          <a:effectLst/>
                          <a:latin typeface="PT Astra Serif" panose="020A0603040505020204" pitchFamily="18" charset="-52"/>
                          <a:cs typeface="Times New Roman" panose="02020603050405020304" pitchFamily="18" charset="0"/>
                        </a:rPr>
                        <a:t>ФИНАНСИРОВАНИЯ </a:t>
                      </a:r>
                      <a:r>
                        <a:rPr lang="ru-RU" sz="1400" u="none" strike="noStrike" dirty="0" smtClean="0">
                          <a:effectLst/>
                          <a:latin typeface="PT Astra Serif" panose="020A0603040505020204" pitchFamily="18" charset="-52"/>
                          <a:cs typeface="Times New Roman" panose="02020603050405020304" pitchFamily="18" charset="0"/>
                        </a:rPr>
                        <a:t>ДЕФИЦИТА БЮДЖЕТОВ - ВСЕГО</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tc>
                <a:tc>
                  <a:txBody>
                    <a:bodyPr/>
                    <a:lstStyle/>
                    <a:p>
                      <a:pPr algn="r" rtl="0" fontAlgn="ctr"/>
                      <a:r>
                        <a:rPr lang="ru-RU" sz="1400" b="0" i="0" u="none" strike="noStrike" dirty="0" smtClean="0">
                          <a:solidFill>
                            <a:srgbClr val="000000"/>
                          </a:solidFill>
                          <a:effectLst/>
                          <a:latin typeface="PT Astra Serif" panose="020A0603040505020204" pitchFamily="18" charset="-52"/>
                          <a:cs typeface="Times New Roman" panose="02020603050405020304" pitchFamily="18" charset="0"/>
                        </a:rPr>
                        <a:t>1 423,7</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290,5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tc>
                <a:extLst>
                  <a:ext uri="{0D108BD9-81ED-4DB2-BD59-A6C34878D82A}">
                    <a16:rowId xmlns:a16="http://schemas.microsoft.com/office/drawing/2014/main" xmlns="" val="10003"/>
                  </a:ext>
                </a:extLst>
              </a:tr>
              <a:tr h="344609">
                <a:tc>
                  <a:txBody>
                    <a:bodyPr/>
                    <a:lstStyle/>
                    <a:p>
                      <a:pPr algn="l" rtl="0" fontAlgn="ctr"/>
                      <a:r>
                        <a:rPr lang="ru-RU" sz="1400" u="none" strike="noStrike" dirty="0">
                          <a:effectLst/>
                          <a:latin typeface="PT Astra Serif" panose="020A0603040505020204" pitchFamily="18" charset="-52"/>
                          <a:cs typeface="Times New Roman" panose="02020603050405020304" pitchFamily="18" charset="0"/>
                        </a:rPr>
                        <a:t>Кредиты кредитных организаций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1 356,2</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590,5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04"/>
                  </a:ext>
                </a:extLst>
              </a:tr>
              <a:tr h="388187">
                <a:tc>
                  <a:txBody>
                    <a:bodyPr/>
                    <a:lstStyle/>
                    <a:p>
                      <a:pPr algn="l" rtl="0" fontAlgn="ctr"/>
                      <a:r>
                        <a:rPr lang="ru-RU" sz="1400" u="none" strike="noStrike" dirty="0" smtClean="0">
                          <a:effectLst/>
                          <a:latin typeface="PT Astra Serif" panose="020A0603040505020204" pitchFamily="18" charset="-52"/>
                          <a:cs typeface="Times New Roman" panose="02020603050405020304" pitchFamily="18" charset="0"/>
                        </a:rPr>
                        <a:t>Привлечение городскими округами </a:t>
                      </a:r>
                      <a:r>
                        <a:rPr lang="ru-RU" sz="1400" u="none" strike="noStrike" dirty="0">
                          <a:effectLst/>
                          <a:latin typeface="PT Astra Serif" panose="020A0603040505020204" pitchFamily="18" charset="-52"/>
                          <a:cs typeface="Times New Roman" panose="02020603050405020304" pitchFamily="18" charset="0"/>
                        </a:rPr>
                        <a:t>кредитов от кредитных организаций </a:t>
                      </a:r>
                      <a:r>
                        <a:rPr lang="ru-RU" sz="1400" u="none" strike="noStrike" dirty="0" smtClean="0">
                          <a:effectLst/>
                          <a:latin typeface="PT Astra Serif" panose="020A0603040505020204" pitchFamily="18" charset="-52"/>
                          <a:cs typeface="Times New Roman" panose="02020603050405020304" pitchFamily="18" charset="0"/>
                        </a:rPr>
                        <a:t>в </a:t>
                      </a:r>
                      <a:r>
                        <a:rPr lang="ru-RU" sz="1400" u="none" strike="noStrike" dirty="0">
                          <a:effectLst/>
                          <a:latin typeface="PT Astra Serif" panose="020A0603040505020204" pitchFamily="18" charset="-52"/>
                          <a:cs typeface="Times New Roman" panose="02020603050405020304" pitchFamily="18" charset="0"/>
                        </a:rPr>
                        <a:t>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9 676,7</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3 808,0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5"/>
                  </a:ext>
                </a:extLst>
              </a:tr>
              <a:tr h="388187">
                <a:tc>
                  <a:txBody>
                    <a:bodyPr/>
                    <a:lstStyle/>
                    <a:p>
                      <a:pPr algn="l" rtl="0" fontAlgn="ctr"/>
                      <a:r>
                        <a:rPr lang="ru-RU" sz="1400" u="none" strike="noStrike" dirty="0">
                          <a:effectLst/>
                          <a:latin typeface="PT Astra Serif" panose="020A0603040505020204" pitchFamily="18" charset="-52"/>
                          <a:cs typeface="Times New Roman" panose="02020603050405020304" pitchFamily="18" charset="0"/>
                        </a:rPr>
                        <a:t>Погашение </a:t>
                      </a:r>
                      <a:r>
                        <a:rPr lang="ru-RU" sz="1400" u="none" strike="noStrike" dirty="0" smtClean="0">
                          <a:effectLst/>
                          <a:latin typeface="PT Astra Serif" panose="020A0603040505020204" pitchFamily="18" charset="-52"/>
                          <a:cs typeface="Times New Roman" panose="02020603050405020304" pitchFamily="18" charset="0"/>
                        </a:rPr>
                        <a:t>городскими округами </a:t>
                      </a:r>
                      <a:r>
                        <a:rPr lang="ru-RU" sz="1400" u="none" strike="noStrike" dirty="0">
                          <a:effectLst/>
                          <a:latin typeface="PT Astra Serif" panose="020A0603040505020204" pitchFamily="18" charset="-52"/>
                          <a:cs typeface="Times New Roman" panose="02020603050405020304" pitchFamily="18" charset="0"/>
                        </a:rPr>
                        <a:t>кредитов от кредитных организаций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-8 320,5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-3</a:t>
                      </a:r>
                      <a:r>
                        <a:rPr lang="ru-RU" sz="1400" u="none" strike="noStrike" baseline="0" dirty="0" smtClean="0">
                          <a:solidFill>
                            <a:schemeClr val="tx1"/>
                          </a:solidFill>
                          <a:effectLst/>
                          <a:latin typeface="PT Astra Serif" panose="020A0603040505020204" pitchFamily="18" charset="-52"/>
                          <a:cs typeface="Times New Roman" panose="02020603050405020304" pitchFamily="18" charset="0"/>
                        </a:rPr>
                        <a:t> 217,5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6"/>
                  </a:ext>
                </a:extLst>
              </a:tr>
              <a:tr h="437479">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Бюджетные кредиты </a:t>
                      </a:r>
                      <a:r>
                        <a:rPr lang="ru-RU" sz="1400" u="none" strike="noStrike" dirty="0" smtClean="0">
                          <a:effectLst/>
                          <a:latin typeface="PT Astra Serif" panose="020A0603040505020204" pitchFamily="18" charset="-52"/>
                          <a:cs typeface="Times New Roman" panose="02020603050405020304" pitchFamily="18" charset="0"/>
                        </a:rPr>
                        <a:t>из </a:t>
                      </a:r>
                      <a:r>
                        <a:rPr lang="ru-RU" sz="1400" u="none" strike="noStrike" dirty="0">
                          <a:effectLst/>
                          <a:latin typeface="PT Astra Serif" panose="020A0603040505020204" pitchFamily="18" charset="-52"/>
                          <a:cs typeface="Times New Roman" panose="02020603050405020304" pitchFamily="18" charset="0"/>
                        </a:rPr>
                        <a:t>других бюджетов бюджетной системы Российской Федерации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07"/>
                  </a:ext>
                </a:extLst>
              </a:tr>
              <a:tr h="515998">
                <a:tc>
                  <a:txBody>
                    <a:bodyPr/>
                    <a:lstStyle/>
                    <a:p>
                      <a:pPr algn="just" rtl="0" fontAlgn="ctr"/>
                      <a:r>
                        <a:rPr lang="ru-RU" sz="1400" u="none" strike="noStrike" dirty="0" smtClean="0">
                          <a:effectLst/>
                          <a:latin typeface="PT Astra Serif" panose="020A0603040505020204" pitchFamily="18" charset="-52"/>
                          <a:cs typeface="Times New Roman" panose="02020603050405020304" pitchFamily="18" charset="0"/>
                        </a:rPr>
                        <a:t>Привлечение </a:t>
                      </a:r>
                      <a:r>
                        <a:rPr lang="ru-RU" sz="1400" u="none" strike="noStrike" dirty="0">
                          <a:effectLst/>
                          <a:latin typeface="PT Astra Serif" panose="020A0603040505020204" pitchFamily="18" charset="-52"/>
                          <a:cs typeface="Times New Roman" panose="02020603050405020304" pitchFamily="18" charset="0"/>
                        </a:rPr>
                        <a:t>кредитов </a:t>
                      </a:r>
                      <a:r>
                        <a:rPr lang="ru-RU" sz="1400" u="none" strike="noStrike" dirty="0" smtClean="0">
                          <a:effectLst/>
                          <a:latin typeface="PT Astra Serif" panose="020A0603040505020204" pitchFamily="18" charset="-52"/>
                          <a:cs typeface="Times New Roman" panose="02020603050405020304" pitchFamily="18" charset="0"/>
                        </a:rPr>
                        <a:t>из </a:t>
                      </a:r>
                      <a:r>
                        <a:rPr lang="ru-RU" sz="1400" u="none" strike="noStrike" dirty="0">
                          <a:effectLst/>
                          <a:latin typeface="PT Astra Serif" panose="020A0603040505020204" pitchFamily="18" charset="-52"/>
                          <a:cs typeface="Times New Roman" panose="02020603050405020304" pitchFamily="18" charset="0"/>
                        </a:rPr>
                        <a:t>других бюджетов бюджетной системы Российской Федерации бюджетами городских округов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8"/>
                  </a:ext>
                </a:extLst>
              </a:tr>
              <a:tr h="515998">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Погашение бюджетами городских округов </a:t>
                      </a:r>
                      <a:r>
                        <a:rPr lang="ru-RU" sz="1400" u="none" strike="noStrike" dirty="0" smtClean="0">
                          <a:effectLst/>
                          <a:latin typeface="PT Astra Serif" panose="020A0603040505020204" pitchFamily="18" charset="-52"/>
                          <a:cs typeface="Times New Roman" panose="02020603050405020304" pitchFamily="18" charset="0"/>
                        </a:rPr>
                        <a:t>кредитов</a:t>
                      </a:r>
                      <a:r>
                        <a:rPr lang="en-US" sz="1400" u="none" strike="noStrike" dirty="0" smtClean="0">
                          <a:effectLst/>
                          <a:latin typeface="PT Astra Serif" panose="020A0603040505020204" pitchFamily="18" charset="-52"/>
                          <a:cs typeface="Times New Roman" panose="02020603050405020304" pitchFamily="18" charset="0"/>
                        </a:rPr>
                        <a:t> </a:t>
                      </a:r>
                      <a:r>
                        <a:rPr lang="ru-RU" sz="1400" u="none" strike="noStrike" dirty="0" smtClean="0">
                          <a:effectLst/>
                          <a:latin typeface="PT Astra Serif" panose="020A0603040505020204" pitchFamily="18" charset="-52"/>
                          <a:cs typeface="Times New Roman" panose="02020603050405020304" pitchFamily="18" charset="0"/>
                        </a:rPr>
                        <a:t>из </a:t>
                      </a:r>
                      <a:r>
                        <a:rPr lang="ru-RU" sz="1400" u="none" strike="noStrike" dirty="0">
                          <a:effectLst/>
                          <a:latin typeface="PT Astra Serif" panose="020A0603040505020204" pitchFamily="18" charset="-52"/>
                          <a:cs typeface="Times New Roman" panose="02020603050405020304" pitchFamily="18" charset="0"/>
                        </a:rPr>
                        <a:t>других бюджетов бюджетной системы Российской Федерации в валюте Российской Федерации</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-645,0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09"/>
                  </a:ext>
                </a:extLst>
              </a:tr>
              <a:tr h="344609">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Иные источники внутреннего финансирования дефицитов бюджетов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10"/>
                  </a:ext>
                </a:extLst>
              </a:tr>
              <a:tr h="388187">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Средства от продажи акций и иных форм участия в капитале, находящихся в собственности городских округов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en-US" sz="1400" b="0" i="0" u="none" strike="noStrike" dirty="0" smtClean="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1"/>
                  </a:ext>
                </a:extLst>
              </a:tr>
              <a:tr h="388187">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Увеличение финансовых активов в собственности городских округов за счет средств на казначейских счетах</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a:solidFill>
                            <a:schemeClr val="tx1"/>
                          </a:solidFill>
                          <a:effectLst/>
                          <a:latin typeface="PT Astra Serif" panose="020A0603040505020204" pitchFamily="18" charset="-52"/>
                          <a:cs typeface="Times New Roman" panose="02020603050405020304" pitchFamily="18" charset="0"/>
                        </a:rPr>
                        <a:t>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2"/>
                  </a:ext>
                </a:extLst>
              </a:tr>
              <a:tr h="344609">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Изменение остатков средств на счетах по учету средств бюджетов  </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67,5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-300,0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tx2">
                        <a:lumMod val="20000"/>
                        <a:lumOff val="80000"/>
                      </a:schemeClr>
                    </a:solidFill>
                  </a:tcPr>
                </a:tc>
                <a:extLst>
                  <a:ext uri="{0D108BD9-81ED-4DB2-BD59-A6C34878D82A}">
                    <a16:rowId xmlns:a16="http://schemas.microsoft.com/office/drawing/2014/main" xmlns="" val="10013"/>
                  </a:ext>
                </a:extLst>
              </a:tr>
              <a:tr h="344609">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Увеличение прочих остатков денежных средств бюджетов городских округов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-41 648,5</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-41</a:t>
                      </a:r>
                      <a:r>
                        <a:rPr lang="ru-RU" sz="1400" u="none" strike="noStrike" baseline="0" dirty="0" smtClean="0">
                          <a:solidFill>
                            <a:schemeClr val="tx1"/>
                          </a:solidFill>
                          <a:effectLst/>
                          <a:latin typeface="PT Astra Serif" panose="020A0603040505020204" pitchFamily="18" charset="-52"/>
                          <a:cs typeface="Times New Roman" panose="02020603050405020304" pitchFamily="18" charset="0"/>
                        </a:rPr>
                        <a:t> 188,9</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4"/>
                  </a:ext>
                </a:extLst>
              </a:tr>
              <a:tr h="320816">
                <a:tc>
                  <a:txBody>
                    <a:bodyPr/>
                    <a:lstStyle/>
                    <a:p>
                      <a:pPr algn="just" rtl="0" fontAlgn="ctr"/>
                      <a:r>
                        <a:rPr lang="ru-RU" sz="1400" u="none" strike="noStrike" dirty="0">
                          <a:effectLst/>
                          <a:latin typeface="PT Astra Serif" panose="020A0603040505020204" pitchFamily="18" charset="-52"/>
                          <a:cs typeface="Times New Roman" panose="02020603050405020304" pitchFamily="18" charset="0"/>
                        </a:rPr>
                        <a:t>Уменьшение прочих остатков денежных средств бюджетов городских округов</a:t>
                      </a:r>
                      <a:endParaRPr lang="ru-RU" sz="1400" b="0" i="0" u="none" strike="noStrike" dirty="0">
                        <a:solidFill>
                          <a:srgbClr val="000000"/>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b="0" i="0" u="none" strike="noStrike" dirty="0" smtClean="0">
                          <a:solidFill>
                            <a:schemeClr val="tx1"/>
                          </a:solidFill>
                          <a:effectLst/>
                          <a:latin typeface="PT Astra Serif" panose="020A0603040505020204" pitchFamily="18" charset="-52"/>
                          <a:cs typeface="Times New Roman" panose="02020603050405020304" pitchFamily="18" charset="0"/>
                        </a:rPr>
                        <a:t>41 716,0</a:t>
                      </a:r>
                      <a:endParaRPr lang="ru-RU" sz="1400" b="0" i="0" u="none" strike="noStrike" dirty="0">
                        <a:solidFill>
                          <a:schemeClr val="tx1"/>
                        </a:solidFill>
                        <a:effectLst/>
                        <a:latin typeface="PT Astra Serif" panose="020A0603040505020204" pitchFamily="18" charset="-52"/>
                        <a:cs typeface="Times New Roman" panose="02020603050405020304" pitchFamily="18" charset="0"/>
                      </a:endParaRPr>
                    </a:p>
                  </a:txBody>
                  <a:tcPr marL="6803" marR="6803" marT="6803" marB="0" anchor="ctr">
                    <a:solidFill>
                      <a:schemeClr val="accent1">
                        <a:lumMod val="40000"/>
                        <a:lumOff val="60000"/>
                      </a:schemeClr>
                    </a:solidFill>
                  </a:tcPr>
                </a:tc>
                <a:tc>
                  <a:txBody>
                    <a:bodyPr/>
                    <a:lstStyle/>
                    <a:p>
                      <a:pPr algn="r" rtl="0" fontAlgn="ctr"/>
                      <a:r>
                        <a:rPr lang="ru-RU" sz="1400" u="none" strike="noStrike" dirty="0" smtClean="0">
                          <a:solidFill>
                            <a:schemeClr val="tx1"/>
                          </a:solidFill>
                          <a:effectLst/>
                          <a:latin typeface="PT Astra Serif" panose="020A0603040505020204" pitchFamily="18" charset="-52"/>
                          <a:cs typeface="Times New Roman" panose="02020603050405020304" pitchFamily="18" charset="0"/>
                        </a:rPr>
                        <a:t>40 888,9</a:t>
                      </a:r>
                    </a:p>
                  </a:txBody>
                  <a:tcPr marL="6803" marR="6803" marT="6803" marB="0" anchor="ctr">
                    <a:solidFill>
                      <a:schemeClr val="accent1">
                        <a:lumMod val="40000"/>
                        <a:lumOff val="60000"/>
                      </a:schemeClr>
                    </a:solidFill>
                  </a:tcPr>
                </a:tc>
                <a:extLst>
                  <a:ext uri="{0D108BD9-81ED-4DB2-BD59-A6C34878D82A}">
                    <a16:rowId xmlns:a16="http://schemas.microsoft.com/office/drawing/2014/main" xmlns="" val="10015"/>
                  </a:ext>
                </a:extLst>
              </a:tr>
            </a:tbl>
          </a:graphicData>
        </a:graphic>
      </p:graphicFrame>
      <p:sp>
        <p:nvSpPr>
          <p:cNvPr id="3" name="Номер слайда 2"/>
          <p:cNvSpPr>
            <a:spLocks noGrp="1"/>
          </p:cNvSpPr>
          <p:nvPr>
            <p:ph type="sldNum" sz="quarter" idx="12"/>
          </p:nvPr>
        </p:nvSpPr>
        <p:spPr>
          <a:xfrm>
            <a:off x="8610599" y="6356353"/>
            <a:ext cx="3466606" cy="501648"/>
          </a:xfrm>
        </p:spPr>
        <p:txBody>
          <a:bodyPr/>
          <a:lstStyle/>
          <a:p>
            <a:fld id="{4083984F-F6FD-4D94-ACA5-CE09A62595C0}" type="slidenum">
              <a:rPr lang="ru-RU" smtClean="0"/>
              <a:t>43</a:t>
            </a:fld>
            <a:endParaRPr lang="ru-RU" dirty="0"/>
          </a:p>
        </p:txBody>
      </p:sp>
    </p:spTree>
    <p:extLst>
      <p:ext uri="{BB962C8B-B14F-4D97-AF65-F5344CB8AC3E}">
        <p14:creationId xmlns:p14="http://schemas.microsoft.com/office/powerpoint/2010/main" val="413178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810368414"/>
              </p:ext>
            </p:extLst>
          </p:nvPr>
        </p:nvGraphicFramePr>
        <p:xfrm>
          <a:off x="3587931" y="1924594"/>
          <a:ext cx="8184968" cy="4738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609295" y="3053700"/>
            <a:ext cx="2490778" cy="3538176"/>
          </a:xfrm>
          <a:prstGeom prst="rect">
            <a:avLst/>
          </a:prstGeom>
        </p:spPr>
      </p:pic>
      <p:pic>
        <p:nvPicPr>
          <p:cNvPr id="6" name="Рисунок 5"/>
          <p:cNvPicPr>
            <a:picLocks noChangeAspect="1"/>
          </p:cNvPicPr>
          <p:nvPr/>
        </p:nvPicPr>
        <p:blipFill>
          <a:blip r:embed="rId8"/>
          <a:stretch>
            <a:fillRect/>
          </a:stretch>
        </p:blipFill>
        <p:spPr>
          <a:xfrm>
            <a:off x="0" y="3851"/>
            <a:ext cx="12192000" cy="912823"/>
          </a:xfrm>
          <a:prstGeom prst="rect">
            <a:avLst/>
          </a:prstGeom>
          <a:ln>
            <a:solidFill>
              <a:srgbClr val="00B050"/>
            </a:solidFill>
          </a:ln>
          <a:effectLst>
            <a:glow rad="12700">
              <a:schemeClr val="accent1">
                <a:alpha val="40000"/>
              </a:schemeClr>
            </a:glow>
          </a:effectLst>
        </p:spPr>
      </p:pic>
      <p:sp>
        <p:nvSpPr>
          <p:cNvPr id="8" name="Заголовок 1"/>
          <p:cNvSpPr txBox="1">
            <a:spLocks/>
          </p:cNvSpPr>
          <p:nvPr/>
        </p:nvSpPr>
        <p:spPr>
          <a:xfrm>
            <a:off x="2072642" y="70162"/>
            <a:ext cx="10040983" cy="749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b="1" i="1" dirty="0">
                <a:latin typeface="PT Astra Serif" panose="020A0603040505020204" pitchFamily="18" charset="-52"/>
                <a:cs typeface="Times New Roman" panose="02020603050405020304" pitchFamily="18" charset="0"/>
              </a:rPr>
              <a:t>Что такое «доходы бюджета»?</a:t>
            </a:r>
          </a:p>
        </p:txBody>
      </p:sp>
      <p:sp>
        <p:nvSpPr>
          <p:cNvPr id="7" name="Rectangle 3"/>
          <p:cNvSpPr>
            <a:spLocks noChangeArrowheads="1"/>
          </p:cNvSpPr>
          <p:nvPr/>
        </p:nvSpPr>
        <p:spPr bwMode="auto">
          <a:xfrm rot="10800000" flipV="1">
            <a:off x="1646921" y="1001264"/>
            <a:ext cx="1037090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solidFill>
                  <a:srgbClr val="000000"/>
                </a:solidFill>
                <a:latin typeface="PT Astra Serif" panose="020A0603040505020204" pitchFamily="18" charset="-52"/>
                <a:ea typeface="PT Astra Serif" panose="020A0603040505020204" pitchFamily="18" charset="-52"/>
                <a:cs typeface="Times New Roman" panose="02020603050405020304" pitchFamily="18" charset="0"/>
              </a:rPr>
              <a:t>ДОХОДЫ бюджета </a:t>
            </a:r>
            <a:r>
              <a:rPr lang="ru-RU" altLang="ru-RU" dirty="0">
                <a:solidFill>
                  <a:srgbClr val="000000"/>
                </a:solidFill>
                <a:latin typeface="PT Astra Serif" panose="020A0603040505020204" pitchFamily="18" charset="-52"/>
                <a:ea typeface="PT Astra Serif" panose="020A0603040505020204" pitchFamily="18" charset="-52"/>
                <a:cs typeface="Times New Roman" panose="02020603050405020304" pitchFamily="18" charset="0"/>
              </a:rPr>
              <a:t>- поступающие в бюджет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PT Astra Serif" panose="020A0603040505020204" pitchFamily="18" charset="-52"/>
              <a:cs typeface="Times New Roman" panose="02020603050405020304" pitchFamily="18" charset="0"/>
            </a:endParaRPr>
          </a:p>
        </p:txBody>
      </p:sp>
      <p:pic>
        <p:nvPicPr>
          <p:cNvPr id="9" name="Рисунок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556" y="1001263"/>
            <a:ext cx="1382713" cy="984250"/>
          </a:xfrm>
          <a:prstGeom prst="rect">
            <a:avLst/>
          </a:prstGeom>
          <a:noFill/>
          <a:extLst>
            <a:ext uri="{909E8E84-426E-40DD-AFC4-6F175D3DCCD1}">
              <a14:hiddenFill xmlns:a14="http://schemas.microsoft.com/office/drawing/2010/main">
                <a:solidFill>
                  <a:srgbClr val="FFFFFF"/>
                </a:solidFill>
              </a14:hiddenFill>
            </a:ext>
          </a:extLst>
        </p:spPr>
      </p:pic>
      <p:sp>
        <p:nvSpPr>
          <p:cNvPr id="3" name="Номер слайда 2"/>
          <p:cNvSpPr>
            <a:spLocks noGrp="1"/>
          </p:cNvSpPr>
          <p:nvPr>
            <p:ph type="sldNum" sz="quarter" idx="12"/>
          </p:nvPr>
        </p:nvSpPr>
        <p:spPr>
          <a:xfrm>
            <a:off x="8610599" y="6356352"/>
            <a:ext cx="3503026" cy="365125"/>
          </a:xfrm>
        </p:spPr>
        <p:txBody>
          <a:bodyPr/>
          <a:lstStyle/>
          <a:p>
            <a:fld id="{4083984F-F6FD-4D94-ACA5-CE09A62595C0}" type="slidenum">
              <a:rPr lang="ru-RU" smtClean="0"/>
              <a:t>5</a:t>
            </a:fld>
            <a:endParaRPr lang="ru-RU" dirty="0"/>
          </a:p>
        </p:txBody>
      </p:sp>
    </p:spTree>
    <p:extLst>
      <p:ext uri="{BB962C8B-B14F-4D97-AF65-F5344CB8AC3E}">
        <p14:creationId xmlns:p14="http://schemas.microsoft.com/office/powerpoint/2010/main" val="3717128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85641" y="1698128"/>
            <a:ext cx="1910378" cy="433123"/>
          </a:xfrm>
        </p:spPr>
        <p:txBody>
          <a:bodyPr>
            <a:normAutofit/>
          </a:bodyPr>
          <a:lstStyle/>
          <a:p>
            <a:r>
              <a:rPr lang="ru-RU" sz="2400" b="1" dirty="0" smtClean="0">
                <a:solidFill>
                  <a:srgbClr val="C00000"/>
                </a:solidFill>
                <a:latin typeface="PT Astra Serif" panose="020A0603040505020204" pitchFamily="18" charset="-52"/>
                <a:cs typeface="Times New Roman" panose="02020603050405020304" pitchFamily="18" charset="0"/>
              </a:rPr>
              <a:t>Субвенции</a:t>
            </a:r>
            <a:endParaRPr lang="ru-RU" sz="2400" b="1" dirty="0">
              <a:solidFill>
                <a:srgbClr val="C00000"/>
              </a:solidFill>
              <a:latin typeface="PT Astra Serif" panose="020A0603040505020204" pitchFamily="18" charset="-52"/>
              <a:cs typeface="Times New Roman" panose="02020603050405020304" pitchFamily="18" charset="0"/>
            </a:endParaRPr>
          </a:p>
        </p:txBody>
      </p:sp>
      <p:sp>
        <p:nvSpPr>
          <p:cNvPr id="8" name="Прямоугольник 7"/>
          <p:cNvSpPr/>
          <p:nvPr/>
        </p:nvSpPr>
        <p:spPr>
          <a:xfrm>
            <a:off x="2295601" y="2516181"/>
            <a:ext cx="2120916" cy="3323987"/>
          </a:xfrm>
          <a:prstGeom prst="rect">
            <a:avLst/>
          </a:prstGeom>
        </p:spPr>
        <p:txBody>
          <a:bodyPr wrap="square">
            <a:spAutoFit/>
          </a:bodyPr>
          <a:lstStyle/>
          <a:p>
            <a:pPr algn="ctr" eaLnBrk="0" fontAlgn="base" hangingPunct="0">
              <a:spcBef>
                <a:spcPct val="0"/>
              </a:spcBef>
              <a:spcAft>
                <a:spcPct val="0"/>
              </a:spcAft>
            </a:pPr>
            <a:r>
              <a:rPr lang="ru-RU" sz="1400" b="1" dirty="0">
                <a:latin typeface="PT Astra Serif" panose="020A0603040505020204" pitchFamily="18" charset="-52"/>
                <a:cs typeface="Times New Roman" panose="02020603050405020304" pitchFamily="18" charset="0"/>
              </a:rPr>
              <a:t>межбюджетные трансферты</a:t>
            </a: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предоставляемые бюджету городского округа, в целях </a:t>
            </a:r>
            <a:r>
              <a:rPr lang="ru-RU" altLang="ru-RU" sz="1400" b="1" dirty="0" err="1">
                <a:latin typeface="PT Astra Serif" panose="020A0603040505020204" pitchFamily="18" charset="-52"/>
                <a:ea typeface="PT Astra Serif" panose="020A0603040505020204" pitchFamily="18" charset="-52"/>
                <a:cs typeface="Times New Roman" panose="02020603050405020304" pitchFamily="18" charset="0"/>
              </a:rPr>
              <a:t>софинансирования</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 расходных обязательств, возникающих при выполнении полномочий органов местного самоуправления по вопросам городского округа</a:t>
            </a:r>
            <a:endParaRPr lang="ru-RU" altLang="ru-RU" sz="1400" dirty="0">
              <a:latin typeface="PT Astra Serif" panose="020A0603040505020204" pitchFamily="18" charset="-52"/>
            </a:endParaRPr>
          </a:p>
        </p:txBody>
      </p:sp>
      <p:sp>
        <p:nvSpPr>
          <p:cNvPr id="9" name="Заголовок 1"/>
          <p:cNvSpPr txBox="1">
            <a:spLocks/>
          </p:cNvSpPr>
          <p:nvPr/>
        </p:nvSpPr>
        <p:spPr>
          <a:xfrm>
            <a:off x="2646198"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400" b="1" dirty="0" smtClean="0">
                <a:solidFill>
                  <a:srgbClr val="C00000"/>
                </a:solidFill>
                <a:latin typeface="PT Astra Serif" panose="020A0603040505020204" pitchFamily="18" charset="-52"/>
                <a:cs typeface="Times New Roman" panose="02020603050405020304" pitchFamily="18" charset="0"/>
              </a:rPr>
              <a:t>Субсидии</a:t>
            </a:r>
            <a:endParaRPr lang="ru-RU" sz="2400" b="1" dirty="0">
              <a:solidFill>
                <a:srgbClr val="C00000"/>
              </a:solidFill>
              <a:latin typeface="PT Astra Serif" panose="020A0603040505020204" pitchFamily="18" charset="-52"/>
              <a:cs typeface="Times New Roman" panose="02020603050405020304" pitchFamily="18" charset="0"/>
            </a:endParaRPr>
          </a:p>
        </p:txBody>
      </p:sp>
      <p:sp>
        <p:nvSpPr>
          <p:cNvPr id="11" name="Заголовок 1"/>
          <p:cNvSpPr txBox="1">
            <a:spLocks/>
          </p:cNvSpPr>
          <p:nvPr/>
        </p:nvSpPr>
        <p:spPr>
          <a:xfrm>
            <a:off x="6804361" y="1438571"/>
            <a:ext cx="26490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sz="2400" b="1" dirty="0">
                <a:solidFill>
                  <a:srgbClr val="C00000"/>
                </a:solidFill>
                <a:latin typeface="PT Astra Serif" panose="020A0603040505020204" pitchFamily="18" charset="-52"/>
                <a:ea typeface="PT Astra Serif" panose="020A0603040505020204" pitchFamily="18" charset="-52"/>
                <a:cs typeface="Times New Roman" panose="02020603050405020304" pitchFamily="18" charset="0"/>
              </a:rPr>
              <a:t>Иные межбюджетные трансферты</a:t>
            </a:r>
            <a:endParaRPr lang="ru-RU" sz="2400" dirty="0">
              <a:solidFill>
                <a:srgbClr val="C00000"/>
              </a:solidFill>
              <a:latin typeface="PT Astra Serif" panose="020A0603040505020204" pitchFamily="18" charset="-52"/>
              <a:cs typeface="Times New Roman" panose="02020603050405020304" pitchFamily="18" charset="0"/>
            </a:endParaRPr>
          </a:p>
        </p:txBody>
      </p:sp>
      <p:sp>
        <p:nvSpPr>
          <p:cNvPr id="12" name="Прямоугольник 11"/>
          <p:cNvSpPr/>
          <p:nvPr/>
        </p:nvSpPr>
        <p:spPr>
          <a:xfrm>
            <a:off x="4664490" y="2516181"/>
            <a:ext cx="2090772" cy="3108543"/>
          </a:xfrm>
          <a:prstGeom prst="rect">
            <a:avLst/>
          </a:prstGeom>
        </p:spPr>
        <p:txBody>
          <a:bodyPr wrap="square">
            <a:spAutoFit/>
          </a:bodyPr>
          <a:lstStyle/>
          <a:p>
            <a:pPr algn="ctr" eaLnBrk="0" fontAlgn="base" hangingPunct="0">
              <a:spcBef>
                <a:spcPct val="0"/>
              </a:spcBef>
              <a:spcAft>
                <a:spcPct val="0"/>
              </a:spcAft>
            </a:pPr>
            <a:r>
              <a:rPr lang="ru-RU" sz="1400" b="1" dirty="0">
                <a:latin typeface="PT Astra Serif" panose="020A0603040505020204" pitchFamily="18" charset="-52"/>
                <a:cs typeface="Times New Roman" panose="02020603050405020304" pitchFamily="18" charset="0"/>
              </a:rPr>
              <a:t>межбюджетные трансферты</a:t>
            </a: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предоставляемые бюджету городского округа на безвозмездной и безвозвратной основе на выполнение переданных полномочий в соответствии с федеральными и региональными законами</a:t>
            </a:r>
            <a:endParaRPr lang="ru-RU" altLang="ru-RU" sz="1400" dirty="0">
              <a:latin typeface="PT Astra Serif" panose="020A0603040505020204" pitchFamily="18" charset="-52"/>
            </a:endParaRPr>
          </a:p>
        </p:txBody>
      </p:sp>
      <p:sp>
        <p:nvSpPr>
          <p:cNvPr id="13" name="Прямоугольник 12"/>
          <p:cNvSpPr/>
          <p:nvPr/>
        </p:nvSpPr>
        <p:spPr>
          <a:xfrm>
            <a:off x="7063958" y="2500743"/>
            <a:ext cx="2128012" cy="1384995"/>
          </a:xfrm>
          <a:prstGeom prst="rect">
            <a:avLst/>
          </a:prstGeom>
        </p:spPr>
        <p:txBody>
          <a:bodyPr wrap="square">
            <a:spAutoFit/>
          </a:bodyPr>
          <a:lstStyle/>
          <a:p>
            <a:pPr algn="ctr" eaLnBrk="0" fontAlgn="base" hangingPunct="0">
              <a:spcBef>
                <a:spcPct val="0"/>
              </a:spcBef>
              <a:spcAft>
                <a:spcPct val="0"/>
              </a:spcAft>
            </a:pPr>
            <a:r>
              <a:rPr lang="ru-RU" sz="1400" b="1" dirty="0">
                <a:latin typeface="PT Astra Serif" panose="020A0603040505020204" pitchFamily="18" charset="-52"/>
                <a:cs typeface="Times New Roman" panose="02020603050405020304" pitchFamily="18" charset="0"/>
              </a:rPr>
              <a:t>межбюджетные трансферты</a:t>
            </a: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предоставляемые бюджету городского округа из бюджетов других уровней</a:t>
            </a:r>
            <a:endParaRPr lang="ru-RU" altLang="ru-RU" sz="1400" dirty="0">
              <a:latin typeface="PT Astra Serif" panose="020A0603040505020204" pitchFamily="18" charset="-52"/>
            </a:endParaRPr>
          </a:p>
        </p:txBody>
      </p:sp>
      <p:sp>
        <p:nvSpPr>
          <p:cNvPr id="14" name="Прямоугольник 13"/>
          <p:cNvSpPr/>
          <p:nvPr/>
        </p:nvSpPr>
        <p:spPr>
          <a:xfrm>
            <a:off x="9850955" y="2500743"/>
            <a:ext cx="2196471" cy="1600438"/>
          </a:xfrm>
          <a:prstGeom prst="rect">
            <a:avLst/>
          </a:prstGeom>
        </p:spPr>
        <p:txBody>
          <a:bodyPr wrap="square">
            <a:spAutoFit/>
          </a:bodyPr>
          <a:lstStyle/>
          <a:p>
            <a:pPr algn="ctr" eaLnBrk="0" fontAlgn="base" hangingPunct="0">
              <a:spcBef>
                <a:spcPct val="0"/>
              </a:spcBef>
              <a:spcAft>
                <a:spcPct val="0"/>
              </a:spcAft>
            </a:pPr>
            <a:r>
              <a:rPr lang="ru-RU" altLang="ru-RU" sz="1400" b="1" dirty="0" smtClean="0">
                <a:latin typeface="PT Astra Serif" panose="020A0603040505020204" pitchFamily="18" charset="-52"/>
                <a:ea typeface="PT Astra Serif" panose="020A0603040505020204" pitchFamily="18" charset="-52"/>
                <a:cs typeface="Times New Roman" panose="02020603050405020304" pitchFamily="18" charset="0"/>
              </a:rPr>
              <a:t>безвозмездные </a:t>
            </a: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поступления </a:t>
            </a:r>
          </a:p>
          <a:p>
            <a:pPr algn="ctr" eaLnBrk="0" fontAlgn="base" hangingPunct="0">
              <a:spcBef>
                <a:spcPct val="0"/>
              </a:spcBef>
              <a:spcAft>
                <a:spcPct val="0"/>
              </a:spcAft>
            </a:pP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от физических и юридических </a:t>
            </a:r>
          </a:p>
          <a:p>
            <a:pPr algn="ctr" eaLnBrk="0" fontAlgn="base" hangingPunct="0">
              <a:spcBef>
                <a:spcPct val="0"/>
              </a:spcBef>
              <a:spcAft>
                <a:spcPct val="0"/>
              </a:spcAft>
            </a:pPr>
            <a:r>
              <a:rPr lang="ru-RU" altLang="ru-RU" sz="1400" b="1" dirty="0">
                <a:latin typeface="PT Astra Serif" panose="020A0603040505020204" pitchFamily="18" charset="-52"/>
                <a:ea typeface="PT Astra Serif" panose="020A0603040505020204" pitchFamily="18" charset="-52"/>
                <a:cs typeface="Times New Roman" panose="02020603050405020304" pitchFamily="18" charset="0"/>
              </a:rPr>
              <a:t>лиц, в том числе добровольные пожертвования</a:t>
            </a:r>
            <a:endParaRPr lang="ru-RU" altLang="ru-RU" sz="1400" b="1" dirty="0">
              <a:latin typeface="PT Astra Serif" panose="020A0603040505020204" pitchFamily="18" charset="-52"/>
            </a:endParaRPr>
          </a:p>
        </p:txBody>
      </p:sp>
      <p:sp>
        <p:nvSpPr>
          <p:cNvPr id="15" name="Минус 14"/>
          <p:cNvSpPr/>
          <p:nvPr/>
        </p:nvSpPr>
        <p:spPr>
          <a:xfrm>
            <a:off x="2212160" y="2376705"/>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Минус 15"/>
          <p:cNvSpPr/>
          <p:nvPr/>
        </p:nvSpPr>
        <p:spPr>
          <a:xfrm>
            <a:off x="4455013" y="2382754"/>
            <a:ext cx="250972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Минус 16"/>
          <p:cNvSpPr/>
          <p:nvPr/>
        </p:nvSpPr>
        <p:spPr>
          <a:xfrm>
            <a:off x="6802497" y="2376705"/>
            <a:ext cx="2650935" cy="5432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Минус 17"/>
          <p:cNvSpPr/>
          <p:nvPr/>
        </p:nvSpPr>
        <p:spPr>
          <a:xfrm>
            <a:off x="9455387" y="2385306"/>
            <a:ext cx="2843156"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Заголовок 1"/>
          <p:cNvSpPr txBox="1">
            <a:spLocks/>
          </p:cNvSpPr>
          <p:nvPr/>
        </p:nvSpPr>
        <p:spPr>
          <a:xfrm>
            <a:off x="9760338" y="1438571"/>
            <a:ext cx="2196471" cy="68912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5">
                    <a:lumMod val="75000"/>
                  </a:schemeClr>
                </a:solidFill>
                <a:latin typeface="PT Astra Serif" panose="020A0603040505020204" pitchFamily="18" charset="-52"/>
                <a:cs typeface="Times New Roman" panose="02020603050405020304" pitchFamily="18" charset="0"/>
              </a:rPr>
              <a:t>Прочие безвозмездные поступления</a:t>
            </a:r>
            <a:endParaRPr lang="ru-RU" sz="2400" dirty="0">
              <a:solidFill>
                <a:schemeClr val="accent5">
                  <a:lumMod val="75000"/>
                </a:schemeClr>
              </a:solidFill>
              <a:latin typeface="PT Astra Serif" panose="020A0603040505020204" pitchFamily="18" charset="-52"/>
              <a:cs typeface="Times New Roman" panose="02020603050405020304" pitchFamily="18" charset="0"/>
            </a:endParaRPr>
          </a:p>
        </p:txBody>
      </p:sp>
      <p:pic>
        <p:nvPicPr>
          <p:cNvPr id="21" name="Рисунок 20"/>
          <p:cNvPicPr/>
          <p:nvPr/>
        </p:nvPicPr>
        <p:blipFill>
          <a:blip r:embed="rId2">
            <a:extLst>
              <a:ext uri="{28A0092B-C50C-407E-A947-70E740481C1C}">
                <a14:useLocalDpi xmlns:a14="http://schemas.microsoft.com/office/drawing/2010/main" val="0"/>
              </a:ext>
            </a:extLst>
          </a:blip>
          <a:srcRect/>
          <a:stretch>
            <a:fillRect/>
          </a:stretch>
        </p:blipFill>
        <p:spPr bwMode="auto">
          <a:xfrm>
            <a:off x="8939156" y="5131190"/>
            <a:ext cx="2815365" cy="1581582"/>
          </a:xfrm>
          <a:prstGeom prst="rect">
            <a:avLst/>
          </a:prstGeom>
          <a:noFill/>
          <a:ln>
            <a:noFill/>
          </a:ln>
        </p:spPr>
      </p:pic>
      <p:pic>
        <p:nvPicPr>
          <p:cNvPr id="22" name="Рисунок 21"/>
          <p:cNvPicPr>
            <a:picLocks noChangeAspect="1"/>
          </p:cNvPicPr>
          <p:nvPr/>
        </p:nvPicPr>
        <p:blipFill>
          <a:blip r:embed="rId3"/>
          <a:stretch>
            <a:fillRect/>
          </a:stretch>
        </p:blipFill>
        <p:spPr>
          <a:xfrm>
            <a:off x="15114" y="-659657"/>
            <a:ext cx="12192000" cy="1340472"/>
          </a:xfrm>
          <a:prstGeom prst="rect">
            <a:avLst/>
          </a:prstGeom>
          <a:ln>
            <a:solidFill>
              <a:srgbClr val="00B050"/>
            </a:solidFill>
          </a:ln>
          <a:effectLst>
            <a:glow rad="12700">
              <a:schemeClr val="accent1">
                <a:alpha val="40000"/>
              </a:schemeClr>
            </a:glow>
          </a:effectLst>
        </p:spPr>
      </p:pic>
      <p:sp>
        <p:nvSpPr>
          <p:cNvPr id="23" name="Прямоугольник 22"/>
          <p:cNvSpPr/>
          <p:nvPr/>
        </p:nvSpPr>
        <p:spPr>
          <a:xfrm>
            <a:off x="2777381" y="224403"/>
            <a:ext cx="7612597" cy="461665"/>
          </a:xfrm>
          <a:prstGeom prst="rect">
            <a:avLst/>
          </a:prstGeom>
        </p:spPr>
        <p:txBody>
          <a:bodyPr wrap="none">
            <a:spAutoFit/>
          </a:bodyPr>
          <a:lstStyle/>
          <a:p>
            <a:pPr algn="ctr" eaLnBrk="0" fontAlgn="base" hangingPunct="0">
              <a:spcBef>
                <a:spcPct val="0"/>
              </a:spcBef>
              <a:spcAft>
                <a:spcPct val="0"/>
              </a:spcAft>
            </a:pPr>
            <a:r>
              <a:rPr lang="ru-RU" altLang="ru-RU" sz="2400" b="1" i="1" dirty="0">
                <a:solidFill>
                  <a:srgbClr val="0D0D0D"/>
                </a:solidFill>
                <a:latin typeface="PT Astra Serif" panose="020A0603040505020204" pitchFamily="18" charset="-52"/>
                <a:ea typeface="PT Astra Serif" panose="020A0603040505020204" pitchFamily="18" charset="-52"/>
                <a:cs typeface="Times New Roman" panose="02020603050405020304" pitchFamily="18" charset="0"/>
              </a:rPr>
              <a:t>К безвозмездным поступлениям бюджета относятся</a:t>
            </a:r>
            <a:endParaRPr lang="ru-RU" altLang="ru-RU" sz="2400" i="1" dirty="0">
              <a:latin typeface="PT Astra Serif" panose="020A0603040505020204" pitchFamily="18" charset="-52"/>
            </a:endParaRPr>
          </a:p>
        </p:txBody>
      </p:sp>
      <p:sp>
        <p:nvSpPr>
          <p:cNvPr id="20" name="Заголовок 1"/>
          <p:cNvSpPr txBox="1">
            <a:spLocks/>
          </p:cNvSpPr>
          <p:nvPr/>
        </p:nvSpPr>
        <p:spPr>
          <a:xfrm>
            <a:off x="408899" y="1570129"/>
            <a:ext cx="1632137" cy="689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rgbClr val="C00000"/>
                </a:solidFill>
                <a:latin typeface="PT Astra Serif" panose="020A0603040505020204" pitchFamily="18" charset="-52"/>
                <a:cs typeface="Times New Roman" panose="02020603050405020304" pitchFamily="18" charset="0"/>
              </a:rPr>
              <a:t>Дотации</a:t>
            </a:r>
            <a:endParaRPr lang="ru-RU" sz="2400" b="1" dirty="0">
              <a:solidFill>
                <a:srgbClr val="C00000"/>
              </a:solidFill>
              <a:latin typeface="PT Astra Serif" panose="020A0603040505020204" pitchFamily="18" charset="-52"/>
              <a:cs typeface="Times New Roman" panose="02020603050405020304" pitchFamily="18" charset="0"/>
            </a:endParaRPr>
          </a:p>
        </p:txBody>
      </p:sp>
      <p:sp>
        <p:nvSpPr>
          <p:cNvPr id="24" name="Минус 23"/>
          <p:cNvSpPr/>
          <p:nvPr/>
        </p:nvSpPr>
        <p:spPr>
          <a:xfrm>
            <a:off x="15114" y="2377759"/>
            <a:ext cx="2449937"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75083" y="2541986"/>
            <a:ext cx="1838531" cy="2246769"/>
          </a:xfrm>
          <a:prstGeom prst="rect">
            <a:avLst/>
          </a:prstGeom>
        </p:spPr>
        <p:txBody>
          <a:bodyPr wrap="square">
            <a:spAutoFit/>
          </a:bodyPr>
          <a:lstStyle/>
          <a:p>
            <a:pPr algn="ctr"/>
            <a:r>
              <a:rPr lang="ru-RU" sz="1400" b="1" dirty="0">
                <a:latin typeface="PT Astra Serif" panose="020A0603040505020204" pitchFamily="18" charset="-52"/>
                <a:cs typeface="Times New Roman" panose="02020603050405020304" pitchFamily="18" charset="0"/>
              </a:rPr>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5" name="Номер слайда 4"/>
          <p:cNvSpPr>
            <a:spLocks noGrp="1"/>
          </p:cNvSpPr>
          <p:nvPr>
            <p:ph type="sldNum" sz="quarter" idx="12"/>
          </p:nvPr>
        </p:nvSpPr>
        <p:spPr>
          <a:xfrm>
            <a:off x="8610600" y="6356352"/>
            <a:ext cx="3436826" cy="365125"/>
          </a:xfrm>
        </p:spPr>
        <p:txBody>
          <a:bodyPr/>
          <a:lstStyle/>
          <a:p>
            <a:fld id="{4083984F-F6FD-4D94-ACA5-CE09A62595C0}" type="slidenum">
              <a:rPr lang="ru-RU" smtClean="0"/>
              <a:t>6</a:t>
            </a:fld>
            <a:endParaRPr lang="ru-RU" dirty="0"/>
          </a:p>
        </p:txBody>
      </p:sp>
    </p:spTree>
    <p:extLst>
      <p:ext uri="{BB962C8B-B14F-4D97-AF65-F5344CB8AC3E}">
        <p14:creationId xmlns:p14="http://schemas.microsoft.com/office/powerpoint/2010/main" val="4010958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3"/>
          <p:cNvSpPr>
            <a:spLocks noChangeArrowheads="1"/>
          </p:cNvSpPr>
          <p:nvPr/>
        </p:nvSpPr>
        <p:spPr bwMode="auto">
          <a:xfrm>
            <a:off x="1783672" y="1165220"/>
            <a:ext cx="100101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altLang="ru-RU" b="1" dirty="0">
                <a:latin typeface="PT Astra Serif" panose="020A0603040505020204" pitchFamily="18" charset="-52"/>
                <a:ea typeface="PT Astra Serif" panose="020A0603040505020204" pitchFamily="18" charset="-52"/>
                <a:cs typeface="Times New Roman" panose="02020603050405020304" pitchFamily="18" charset="0"/>
              </a:rPr>
              <a:t>РАСХОДЫ бюджета </a:t>
            </a:r>
            <a:r>
              <a:rPr lang="ru-RU" altLang="ru-RU" dirty="0">
                <a:latin typeface="PT Astra Serif" panose="020A0603040505020204" pitchFamily="18" charset="-52"/>
                <a:ea typeface="PT Astra Serif" panose="020A0603040505020204" pitchFamily="18" charset="-52"/>
                <a:cs typeface="Times New Roman" panose="02020603050405020304" pitchFamily="18" charset="0"/>
              </a:rPr>
              <a:t>– выплачиваемые из бюджета денежные средства, за исключением средств, являющихся в соответствии с Бюджетным кодексом Российской Федерации источниками финансирования дефицита бюджета.</a:t>
            </a:r>
            <a:endParaRPr lang="ru-RU" altLang="ru-RU" dirty="0">
              <a:latin typeface="PT Astra Serif" panose="020A0603040505020204" pitchFamily="18" charset="-52"/>
              <a:cs typeface="Times New Roman" panose="02020603050405020304" pitchFamily="18" charset="0"/>
            </a:endParaRPr>
          </a:p>
        </p:txBody>
      </p:sp>
      <p:pic>
        <p:nvPicPr>
          <p:cNvPr id="24" name="Рисунок 23"/>
          <p:cNvPicPr>
            <a:picLocks noChangeAspect="1"/>
          </p:cNvPicPr>
          <p:nvPr/>
        </p:nvPicPr>
        <p:blipFill>
          <a:blip r:embed="rId2"/>
          <a:stretch>
            <a:fillRect/>
          </a:stretch>
        </p:blipFill>
        <p:spPr>
          <a:xfrm>
            <a:off x="805572" y="3267246"/>
            <a:ext cx="978098" cy="927964"/>
          </a:xfrm>
          <a:prstGeom prst="rect">
            <a:avLst/>
          </a:prstGeom>
        </p:spPr>
      </p:pic>
      <p:pic>
        <p:nvPicPr>
          <p:cNvPr id="7168" name="Рисунок 7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3672" y="3422435"/>
            <a:ext cx="1030369" cy="772777"/>
          </a:xfrm>
          <a:prstGeom prst="rect">
            <a:avLst/>
          </a:prstGeom>
        </p:spPr>
      </p:pic>
      <p:pic>
        <p:nvPicPr>
          <p:cNvPr id="22" name="Рисунок 21"/>
          <p:cNvPicPr/>
          <p:nvPr/>
        </p:nvPicPr>
        <p:blipFill>
          <a:blip r:embed="rId4" cstate="print">
            <a:extLst>
              <a:ext uri="{28A0092B-C50C-407E-A947-70E740481C1C}">
                <a14:useLocalDpi xmlns:a14="http://schemas.microsoft.com/office/drawing/2010/main" val="0"/>
              </a:ext>
            </a:extLst>
          </a:blip>
          <a:stretch>
            <a:fillRect/>
          </a:stretch>
        </p:blipFill>
        <p:spPr>
          <a:xfrm>
            <a:off x="413340" y="1130909"/>
            <a:ext cx="1370330" cy="934720"/>
          </a:xfrm>
          <a:prstGeom prst="rect">
            <a:avLst/>
          </a:prstGeom>
        </p:spPr>
      </p:pic>
      <p:sp>
        <p:nvSpPr>
          <p:cNvPr id="10" name="Прямоугольник 9"/>
          <p:cNvSpPr/>
          <p:nvPr/>
        </p:nvSpPr>
        <p:spPr>
          <a:xfrm>
            <a:off x="2483336" y="3207149"/>
            <a:ext cx="7381475" cy="646331"/>
          </a:xfrm>
          <a:prstGeom prst="rect">
            <a:avLst/>
          </a:prstGeom>
          <a:solidFill>
            <a:schemeClr val="accent1">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a:r>
              <a:rPr lang="ru-RU" dirty="0">
                <a:latin typeface="PT Astra Serif" panose="020A0603040505020204" pitchFamily="18" charset="-52"/>
                <a:cs typeface="Times New Roman" panose="02020603050405020304" pitchFamily="18" charset="0"/>
              </a:rPr>
              <a:t>Расходы бюджета муниципального образования город Тула </a:t>
            </a:r>
          </a:p>
          <a:p>
            <a:pPr algn="ctr"/>
            <a:r>
              <a:rPr lang="ru-RU" dirty="0">
                <a:latin typeface="PT Astra Serif" panose="020A0603040505020204" pitchFamily="18" charset="-52"/>
                <a:cs typeface="Times New Roman" panose="02020603050405020304" pitchFamily="18" charset="0"/>
              </a:rPr>
              <a:t>распределены </a:t>
            </a:r>
            <a:r>
              <a:rPr lang="ru-RU" dirty="0" smtClean="0">
                <a:latin typeface="PT Astra Serif" panose="020A0603040505020204" pitchFamily="18" charset="-52"/>
                <a:cs typeface="Times New Roman" panose="02020603050405020304" pitchFamily="18" charset="0"/>
              </a:rPr>
              <a:t>по:</a:t>
            </a:r>
            <a:endParaRPr lang="ru-RU" dirty="0">
              <a:latin typeface="PT Astra Serif" panose="020A0603040505020204" pitchFamily="18" charset="-52"/>
              <a:cs typeface="Times New Roman" panose="02020603050405020304" pitchFamily="18" charset="0"/>
            </a:endParaRPr>
          </a:p>
        </p:txBody>
      </p:sp>
      <p:sp>
        <p:nvSpPr>
          <p:cNvPr id="12" name="Прямоугольник 11"/>
          <p:cNvSpPr/>
          <p:nvPr/>
        </p:nvSpPr>
        <p:spPr>
          <a:xfrm>
            <a:off x="490008" y="2250724"/>
            <a:ext cx="11211981" cy="646331"/>
          </a:xfrm>
          <a:prstGeom prst="rect">
            <a:avLst/>
          </a:prstGeom>
        </p:spPr>
        <p:txBody>
          <a:bodyPr wrap="square">
            <a:spAutoFit/>
          </a:bodyPr>
          <a:lstStyle/>
          <a:p>
            <a:r>
              <a:rPr lang="ru-RU" dirty="0">
                <a:latin typeface="PT Astra Serif" panose="020A0603040505020204" pitchFamily="18" charset="-52"/>
                <a:cs typeface="Times New Roman" panose="02020603050405020304" pitchFamily="18" charset="0"/>
              </a:rPr>
              <a:t>	Все расходы бюджета сгруппированы по разделам бюджетной классификации, каждый из которых имеет перечень подразделов, отражающих основные направления реализации соответствующих функций.</a:t>
            </a:r>
          </a:p>
        </p:txBody>
      </p:sp>
      <p:sp>
        <p:nvSpPr>
          <p:cNvPr id="13" name="Скругленный прямоугольник 12"/>
          <p:cNvSpPr/>
          <p:nvPr/>
        </p:nvSpPr>
        <p:spPr>
          <a:xfrm>
            <a:off x="2099685" y="4433115"/>
            <a:ext cx="1884440" cy="748487"/>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12</a:t>
            </a:r>
            <a:endParaRPr lang="ru-RU" sz="12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200" b="1" dirty="0">
                <a:solidFill>
                  <a:sysClr val="windowText" lastClr="000000"/>
                </a:solidFill>
                <a:latin typeface="PT Astra Serif" panose="020A0603040505020204" pitchFamily="18" charset="-52"/>
                <a:cs typeface="Times New Roman" panose="02020603050405020304" pitchFamily="18" charset="0"/>
              </a:rPr>
              <a:t>разделам бюджетной классификации</a:t>
            </a:r>
          </a:p>
        </p:txBody>
      </p:sp>
      <p:sp>
        <p:nvSpPr>
          <p:cNvPr id="28" name="Скругленный прямоугольник 27"/>
          <p:cNvSpPr/>
          <p:nvPr/>
        </p:nvSpPr>
        <p:spPr>
          <a:xfrm>
            <a:off x="5227629" y="5016211"/>
            <a:ext cx="1713102" cy="818532"/>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19</a:t>
            </a:r>
            <a:endParaRPr lang="ru-RU" sz="12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главным</a:t>
            </a:r>
            <a:endParaRPr lang="ru-RU" sz="1200" b="1" dirty="0">
              <a:solidFill>
                <a:sysClr val="windowText" lastClr="000000"/>
              </a:solidFill>
              <a:latin typeface="PT Astra Serif" panose="020A0603040505020204" pitchFamily="18" charset="-52"/>
              <a:cs typeface="Times New Roman" panose="02020603050405020304" pitchFamily="18" charset="0"/>
            </a:endParaRPr>
          </a:p>
          <a:p>
            <a:pPr algn="ctr"/>
            <a:r>
              <a:rPr lang="ru-RU" sz="1200" b="1" dirty="0" smtClean="0">
                <a:solidFill>
                  <a:sysClr val="windowText" lastClr="000000"/>
                </a:solidFill>
                <a:latin typeface="PT Astra Serif" panose="020A0603040505020204" pitchFamily="18" charset="-52"/>
                <a:cs typeface="Times New Roman" panose="02020603050405020304" pitchFamily="18" charset="0"/>
              </a:rPr>
              <a:t>распорядителям бюджетных </a:t>
            </a:r>
            <a:r>
              <a:rPr lang="ru-RU" sz="1200" b="1" dirty="0">
                <a:solidFill>
                  <a:sysClr val="windowText" lastClr="000000"/>
                </a:solidFill>
                <a:latin typeface="PT Astra Serif" panose="020A0603040505020204" pitchFamily="18" charset="-52"/>
                <a:cs typeface="Times New Roman" panose="02020603050405020304" pitchFamily="18" charset="0"/>
              </a:rPr>
              <a:t>средств </a:t>
            </a:r>
          </a:p>
        </p:txBody>
      </p:sp>
      <p:sp>
        <p:nvSpPr>
          <p:cNvPr id="30" name="Скругленный прямоугольник 29"/>
          <p:cNvSpPr/>
          <p:nvPr/>
        </p:nvSpPr>
        <p:spPr>
          <a:xfrm>
            <a:off x="8161014" y="4469081"/>
            <a:ext cx="1703797" cy="712521"/>
          </a:xfrm>
          <a:prstGeom prst="roundRect">
            <a:avLst/>
          </a:prstGeom>
          <a:solidFill>
            <a:schemeClr val="accent5">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PT Astra Serif" panose="020A0603040505020204" pitchFamily="18" charset="-52"/>
                <a:cs typeface="Times New Roman" panose="02020603050405020304" pitchFamily="18" charset="0"/>
              </a:rPr>
              <a:t>26 </a:t>
            </a:r>
            <a:r>
              <a:rPr lang="ru-RU" sz="1200" b="1" dirty="0">
                <a:solidFill>
                  <a:schemeClr val="tx1"/>
                </a:solidFill>
                <a:latin typeface="PT Astra Serif" panose="020A0603040505020204" pitchFamily="18" charset="-52"/>
                <a:cs typeface="Times New Roman" panose="02020603050405020304" pitchFamily="18" charset="0"/>
              </a:rPr>
              <a:t>муниципальным программам</a:t>
            </a:r>
          </a:p>
        </p:txBody>
      </p:sp>
      <p:pic>
        <p:nvPicPr>
          <p:cNvPr id="36" name="Рисунок 35"/>
          <p:cNvPicPr>
            <a:picLocks noChangeAspect="1"/>
          </p:cNvPicPr>
          <p:nvPr/>
        </p:nvPicPr>
        <p:blipFill>
          <a:blip r:embed="rId5"/>
          <a:stretch>
            <a:fillRect/>
          </a:stretch>
        </p:blipFill>
        <p:spPr>
          <a:xfrm>
            <a:off x="0" y="-11465"/>
            <a:ext cx="12192000" cy="912823"/>
          </a:xfrm>
          <a:prstGeom prst="rect">
            <a:avLst/>
          </a:prstGeom>
          <a:ln>
            <a:solidFill>
              <a:srgbClr val="00B050"/>
            </a:solidFill>
          </a:ln>
          <a:effectLst>
            <a:glow rad="12700">
              <a:schemeClr val="accent1">
                <a:alpha val="40000"/>
              </a:schemeClr>
            </a:glow>
          </a:effectLst>
        </p:spPr>
      </p:pic>
      <p:sp>
        <p:nvSpPr>
          <p:cNvPr id="38" name="Заголовок 1"/>
          <p:cNvSpPr txBox="1">
            <a:spLocks/>
          </p:cNvSpPr>
          <p:nvPr/>
        </p:nvSpPr>
        <p:spPr>
          <a:xfrm>
            <a:off x="3094444" y="75122"/>
            <a:ext cx="7646126" cy="8048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b="1" i="1" dirty="0">
                <a:latin typeface="PT Astra Serif" panose="020A0603040505020204" pitchFamily="18" charset="-52"/>
                <a:cs typeface="Times New Roman" panose="02020603050405020304" pitchFamily="18" charset="0"/>
              </a:rPr>
              <a:t>Что такое «расходы бюджета»?</a:t>
            </a:r>
          </a:p>
        </p:txBody>
      </p:sp>
      <p:sp>
        <p:nvSpPr>
          <p:cNvPr id="4" name="Номер слайда 3"/>
          <p:cNvSpPr>
            <a:spLocks noGrp="1"/>
          </p:cNvSpPr>
          <p:nvPr>
            <p:ph type="sldNum" sz="quarter" idx="12"/>
          </p:nvPr>
        </p:nvSpPr>
        <p:spPr>
          <a:xfrm>
            <a:off x="8610600" y="6356352"/>
            <a:ext cx="3466070" cy="365125"/>
          </a:xfrm>
        </p:spPr>
        <p:txBody>
          <a:bodyPr/>
          <a:lstStyle/>
          <a:p>
            <a:fld id="{4083984F-F6FD-4D94-ACA5-CE09A62595C0}" type="slidenum">
              <a:rPr lang="ru-RU" smtClean="0"/>
              <a:t>7</a:t>
            </a:fld>
            <a:endParaRPr lang="ru-RU" dirty="0"/>
          </a:p>
        </p:txBody>
      </p:sp>
    </p:spTree>
    <p:extLst>
      <p:ext uri="{BB962C8B-B14F-4D97-AF65-F5344CB8AC3E}">
        <p14:creationId xmlns:p14="http://schemas.microsoft.com/office/powerpoint/2010/main" val="105991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10637127" y="809889"/>
            <a:ext cx="1222375" cy="370205"/>
          </a:xfrm>
          <a:prstGeom prst="rect">
            <a:avLst/>
          </a:prstGeom>
        </p:spPr>
        <p:txBody>
          <a:bodyPr wrap="none">
            <a:spAutoFit/>
          </a:bodyPr>
          <a:lstStyle/>
          <a:p>
            <a:r>
              <a:rPr lang="ru-RU" dirty="0">
                <a:solidFill>
                  <a:srgbClr val="000000"/>
                </a:solidFill>
                <a:latin typeface="PT Astra Serif" panose="020A0603040505020204" pitchFamily="18" charset="-52"/>
              </a:rPr>
              <a:t>(млн. руб</a:t>
            </a:r>
            <a:r>
              <a:rPr lang="ru-RU" dirty="0">
                <a:solidFill>
                  <a:srgbClr val="000000"/>
                </a:solidFill>
                <a:latin typeface="Corbel" panose="020B0503020204020204" pitchFamily="34" charset="0"/>
              </a:rPr>
              <a:t>.)</a:t>
            </a:r>
            <a:endParaRPr lang="ru-RU" sz="1200" dirty="0">
              <a:latin typeface="PT Astra Serif" panose="020A0603040505020204" pitchFamily="18" charset="-52"/>
              <a:ea typeface="PT Astra Serif" panose="020A0603040505020204" pitchFamily="18" charset="-52"/>
            </a:endParaRPr>
          </a:p>
        </p:txBody>
      </p:sp>
      <p:graphicFrame>
        <p:nvGraphicFramePr>
          <p:cNvPr id="24" name="Диаграмма 23"/>
          <p:cNvGraphicFramePr/>
          <p:nvPr>
            <p:extLst>
              <p:ext uri="{D42A27DB-BD31-4B8C-83A1-F6EECF244321}">
                <p14:modId xmlns:p14="http://schemas.microsoft.com/office/powerpoint/2010/main" val="2268422808"/>
              </p:ext>
            </p:extLst>
          </p:nvPr>
        </p:nvGraphicFramePr>
        <p:xfrm>
          <a:off x="418289" y="1505501"/>
          <a:ext cx="11373119" cy="5318536"/>
        </p:xfrm>
        <a:graphic>
          <a:graphicData uri="http://schemas.openxmlformats.org/drawingml/2006/chart">
            <c:chart xmlns:c="http://schemas.openxmlformats.org/drawingml/2006/chart" xmlns:r="http://schemas.openxmlformats.org/officeDocument/2006/relationships" r:id="rId3"/>
          </a:graphicData>
        </a:graphic>
      </p:graphicFrame>
      <p:pic>
        <p:nvPicPr>
          <p:cNvPr id="6" name="Рисунок 5"/>
          <p:cNvPicPr>
            <a:picLocks noChangeAspect="1"/>
          </p:cNvPicPr>
          <p:nvPr/>
        </p:nvPicPr>
        <p:blipFill>
          <a:blip r:embed="rId4"/>
          <a:stretch>
            <a:fillRect/>
          </a:stretch>
        </p:blipFill>
        <p:spPr>
          <a:xfrm>
            <a:off x="418289" y="119226"/>
            <a:ext cx="11373119" cy="1420238"/>
          </a:xfrm>
          <a:prstGeom prst="rect">
            <a:avLst/>
          </a:prstGeom>
          <a:ln>
            <a:solidFill>
              <a:srgbClr val="00B050"/>
            </a:solidFill>
          </a:ln>
          <a:effectLst>
            <a:glow rad="12700">
              <a:schemeClr val="accent1">
                <a:alpha val="40000"/>
              </a:schemeClr>
            </a:glow>
          </a:effectLst>
        </p:spPr>
      </p:pic>
      <p:pic>
        <p:nvPicPr>
          <p:cNvPr id="3" name="Рисунок 2"/>
          <p:cNvPicPr>
            <a:picLocks noChangeAspect="1"/>
          </p:cNvPicPr>
          <p:nvPr/>
        </p:nvPicPr>
        <p:blipFill>
          <a:blip r:embed="rId5"/>
          <a:stretch>
            <a:fillRect/>
          </a:stretch>
        </p:blipFill>
        <p:spPr>
          <a:xfrm>
            <a:off x="2414016" y="301557"/>
            <a:ext cx="9281160" cy="722572"/>
          </a:xfrm>
          <a:prstGeom prst="rect">
            <a:avLst/>
          </a:prstGeom>
        </p:spPr>
      </p:pic>
      <p:sp>
        <p:nvSpPr>
          <p:cNvPr id="4" name="Номер слайда 3"/>
          <p:cNvSpPr>
            <a:spLocks noGrp="1"/>
          </p:cNvSpPr>
          <p:nvPr>
            <p:ph type="sldNum" sz="quarter" idx="12"/>
          </p:nvPr>
        </p:nvSpPr>
        <p:spPr>
          <a:xfrm>
            <a:off x="8610600" y="6356352"/>
            <a:ext cx="3459480" cy="365125"/>
          </a:xfrm>
        </p:spPr>
        <p:txBody>
          <a:bodyPr/>
          <a:lstStyle/>
          <a:p>
            <a:fld id="{4083984F-F6FD-4D94-ACA5-CE09A62595C0}" type="slidenum">
              <a:rPr lang="ru-RU" smtClean="0"/>
              <a:t>8</a:t>
            </a:fld>
            <a:endParaRPr lang="ru-RU" dirty="0"/>
          </a:p>
        </p:txBody>
      </p:sp>
    </p:spTree>
    <p:extLst>
      <p:ext uri="{BB962C8B-B14F-4D97-AF65-F5344CB8AC3E}">
        <p14:creationId xmlns:p14="http://schemas.microsoft.com/office/powerpoint/2010/main" val="3059339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0" y="-71367"/>
            <a:ext cx="12192000" cy="686441"/>
          </a:xfrm>
          <a:prstGeom prst="rect">
            <a:avLst/>
          </a:prstGeom>
          <a:ln>
            <a:solidFill>
              <a:srgbClr val="00B050"/>
            </a:solidFill>
          </a:ln>
          <a:effectLst>
            <a:glow rad="12700">
              <a:schemeClr val="accent1">
                <a:alpha val="40000"/>
              </a:schemeClr>
            </a:glow>
          </a:effectLst>
        </p:spPr>
      </p:pic>
      <p:sp>
        <p:nvSpPr>
          <p:cNvPr id="4" name="Прямоугольник 3"/>
          <p:cNvSpPr/>
          <p:nvPr/>
        </p:nvSpPr>
        <p:spPr>
          <a:xfrm>
            <a:off x="3054670" y="67478"/>
            <a:ext cx="7867796" cy="369332"/>
          </a:xfrm>
          <a:prstGeom prst="rect">
            <a:avLst/>
          </a:prstGeom>
        </p:spPr>
        <p:txBody>
          <a:bodyPr wrap="none">
            <a:spAutoFit/>
          </a:bodyPr>
          <a:lstStyle/>
          <a:p>
            <a:pPr algn="ctr"/>
            <a:r>
              <a:rPr lang="ru-RU" dirty="0">
                <a:solidFill>
                  <a:prstClr val="black"/>
                </a:solidFill>
                <a:latin typeface="PT Astra Serif" panose="020A0603040505020204" pitchFamily="18" charset="-52"/>
                <a:cs typeface="Times New Roman" panose="02020603050405020304" pitchFamily="18" charset="0"/>
              </a:rPr>
              <a:t>Сравнительный анализ исполнения бюджета по городам ЦФО </a:t>
            </a:r>
            <a:r>
              <a:rPr lang="ru-RU" dirty="0">
                <a:latin typeface="PT Astra Serif" panose="020A0603040505020204" pitchFamily="18" charset="-52"/>
                <a:cs typeface="Times New Roman" panose="02020603050405020304" pitchFamily="18" charset="0"/>
              </a:rPr>
              <a:t>на </a:t>
            </a:r>
            <a:r>
              <a:rPr lang="ru-RU" dirty="0" smtClean="0">
                <a:latin typeface="PT Astra Serif" panose="020A0603040505020204" pitchFamily="18" charset="-52"/>
                <a:cs typeface="Times New Roman" panose="02020603050405020304" pitchFamily="18" charset="0"/>
              </a:rPr>
              <a:t>01.01.2025 </a:t>
            </a:r>
            <a:endParaRPr lang="ru-RU" dirty="0">
              <a:latin typeface="PT Astra Serif" panose="020A0603040505020204" pitchFamily="18" charset="-52"/>
              <a:cs typeface="Times New Roman" panose="02020603050405020304" pitchFamily="18" charset="0"/>
            </a:endParaRPr>
          </a:p>
        </p:txBody>
      </p:sp>
      <p:graphicFrame>
        <p:nvGraphicFramePr>
          <p:cNvPr id="5" name="Объект 4"/>
          <p:cNvGraphicFramePr>
            <a:graphicFrameLocks noChangeAspect="1"/>
          </p:cNvGraphicFramePr>
          <p:nvPr>
            <p:extLst>
              <p:ext uri="{D42A27DB-BD31-4B8C-83A1-F6EECF244321}">
                <p14:modId xmlns:p14="http://schemas.microsoft.com/office/powerpoint/2010/main" val="74998857"/>
              </p:ext>
            </p:extLst>
          </p:nvPr>
        </p:nvGraphicFramePr>
        <p:xfrm>
          <a:off x="296563" y="681135"/>
          <a:ext cx="11574162" cy="5900640"/>
        </p:xfrm>
        <a:graphic>
          <a:graphicData uri="http://schemas.openxmlformats.org/presentationml/2006/ole">
            <mc:AlternateContent xmlns:mc="http://schemas.openxmlformats.org/markup-compatibility/2006">
              <mc:Choice xmlns:v="urn:schemas-microsoft-com:vml" Requires="v">
                <p:oleObj spid="_x0000_s1185" name="Лист" r:id="rId4" imgW="9620244" imgH="6305580" progId="Excel.Sheet.12">
                  <p:embed/>
                </p:oleObj>
              </mc:Choice>
              <mc:Fallback>
                <p:oleObj name="Лист" r:id="rId4" imgW="9620244" imgH="6305580" progId="Excel.Sheet.12">
                  <p:embed/>
                  <p:pic>
                    <p:nvPicPr>
                      <p:cNvPr id="0" name=""/>
                      <p:cNvPicPr/>
                      <p:nvPr/>
                    </p:nvPicPr>
                    <p:blipFill>
                      <a:blip r:embed="rId5"/>
                      <a:stretch>
                        <a:fillRect/>
                      </a:stretch>
                    </p:blipFill>
                    <p:spPr>
                      <a:xfrm>
                        <a:off x="296563" y="681135"/>
                        <a:ext cx="11574162" cy="5900640"/>
                      </a:xfrm>
                      <a:prstGeom prst="rect">
                        <a:avLst/>
                      </a:prstGeom>
                    </p:spPr>
                  </p:pic>
                </p:oleObj>
              </mc:Fallback>
            </mc:AlternateContent>
          </a:graphicData>
        </a:graphic>
      </p:graphicFrame>
      <p:sp>
        <p:nvSpPr>
          <p:cNvPr id="6" name="Номер слайда 5"/>
          <p:cNvSpPr>
            <a:spLocks noGrp="1"/>
          </p:cNvSpPr>
          <p:nvPr>
            <p:ph type="sldNum" sz="quarter" idx="12"/>
          </p:nvPr>
        </p:nvSpPr>
        <p:spPr>
          <a:xfrm>
            <a:off x="8581723" y="6492875"/>
            <a:ext cx="3497981" cy="365125"/>
          </a:xfrm>
        </p:spPr>
        <p:txBody>
          <a:bodyPr/>
          <a:lstStyle/>
          <a:p>
            <a:fld id="{4083984F-F6FD-4D94-ACA5-CE09A62595C0}" type="slidenum">
              <a:rPr lang="ru-RU" smtClean="0"/>
              <a:t>9</a:t>
            </a:fld>
            <a:endParaRPr lang="ru-RU" dirty="0"/>
          </a:p>
        </p:txBody>
      </p:sp>
    </p:spTree>
    <p:extLst>
      <p:ext uri="{BB962C8B-B14F-4D97-AF65-F5344CB8AC3E}">
        <p14:creationId xmlns:p14="http://schemas.microsoft.com/office/powerpoint/2010/main" val="40767733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2|3.7"/>
</p:tagLst>
</file>

<file path=ppt/tags/tag2.xml><?xml version="1.0" encoding="utf-8"?>
<p:tagLst xmlns:a="http://schemas.openxmlformats.org/drawingml/2006/main" xmlns:r="http://schemas.openxmlformats.org/officeDocument/2006/relationships" xmlns:p="http://schemas.openxmlformats.org/presentationml/2006/main">
  <p:tag name="TIMING" val="|152|3.7"/>
</p:tagLst>
</file>

<file path=ppt/tags/tag3.xml><?xml version="1.0" encoding="utf-8"?>
<p:tagLst xmlns:a="http://schemas.openxmlformats.org/drawingml/2006/main" xmlns:r="http://schemas.openxmlformats.org/officeDocument/2006/relationships" xmlns:p="http://schemas.openxmlformats.org/presentationml/2006/main">
  <p:tag name="TIMING" val="|152|3.7"/>
</p:tagLst>
</file>

<file path=ppt/theme/_rels/themeOverride1.xml.rels><?xml version="1.0" encoding="UTF-8" standalone="yes"?>
<Relationships xmlns="http://schemas.openxmlformats.org/package/2006/relationships"><Relationship Id="rId1" Type="http://schemas.openxmlformats.org/officeDocument/2006/relationships/image" Target="../media/image1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ppt/theme/themeOverride2.xml><?xml version="1.0" encoding="utf-8"?>
<a:themeOverride xmlns:a="http://schemas.openxmlformats.org/drawingml/2006/main">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19192</TotalTime>
  <Words>6780</Words>
  <Application>Microsoft Office PowerPoint</Application>
  <PresentationFormat>Широкоэкранный</PresentationFormat>
  <Paragraphs>1100</Paragraphs>
  <Slides>43</Slides>
  <Notes>10</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52" baseType="lpstr">
      <vt:lpstr>Arial</vt:lpstr>
      <vt:lpstr>Calibri</vt:lpstr>
      <vt:lpstr>Calibri Light</vt:lpstr>
      <vt:lpstr>Corbel</vt:lpstr>
      <vt:lpstr>PT Astra Serif</vt:lpstr>
      <vt:lpstr>Times New Roman</vt:lpstr>
      <vt:lpstr>Wingdings</vt:lpstr>
      <vt:lpstr>Office Theme</vt:lpstr>
      <vt:lpstr>Лист</vt:lpstr>
      <vt:lpstr>Презентация PowerPoint</vt:lpstr>
      <vt:lpstr>Презентация PowerPoint</vt:lpstr>
      <vt:lpstr>Презентация PowerPoint</vt:lpstr>
      <vt:lpstr>Презентация PowerPoint</vt:lpstr>
      <vt:lpstr>Презентация PowerPoint</vt:lpstr>
      <vt:lpstr>Субвенции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RazancevaVV</dc:creator>
  <cp:lastModifiedBy>KorolevaRV</cp:lastModifiedBy>
  <cp:revision>2102</cp:revision>
  <cp:lastPrinted>2025-04-30T08:36:51Z</cp:lastPrinted>
  <dcterms:created xsi:type="dcterms:W3CDTF">2017-05-31T06:36:14Z</dcterms:created>
  <dcterms:modified xsi:type="dcterms:W3CDTF">2025-05-28T08:44:39Z</dcterms:modified>
</cp:coreProperties>
</file>