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43"/>
  </p:notesMasterIdLst>
  <p:sldIdLst>
    <p:sldId id="290" r:id="rId3"/>
    <p:sldId id="292" r:id="rId4"/>
    <p:sldId id="291" r:id="rId5"/>
    <p:sldId id="293" r:id="rId6"/>
    <p:sldId id="277" r:id="rId7"/>
    <p:sldId id="274" r:id="rId8"/>
    <p:sldId id="328" r:id="rId9"/>
    <p:sldId id="266" r:id="rId10"/>
    <p:sldId id="295" r:id="rId11"/>
    <p:sldId id="278" r:id="rId12"/>
    <p:sldId id="344" r:id="rId13"/>
    <p:sldId id="306" r:id="rId14"/>
    <p:sldId id="300" r:id="rId15"/>
    <p:sldId id="280" r:id="rId16"/>
    <p:sldId id="281" r:id="rId17"/>
    <p:sldId id="345" r:id="rId18"/>
    <p:sldId id="283" r:id="rId19"/>
    <p:sldId id="284" r:id="rId20"/>
    <p:sldId id="340" r:id="rId21"/>
    <p:sldId id="321" r:id="rId22"/>
    <p:sldId id="301" r:id="rId23"/>
    <p:sldId id="338" r:id="rId24"/>
    <p:sldId id="335" r:id="rId25"/>
    <p:sldId id="326" r:id="rId26"/>
    <p:sldId id="287" r:id="rId27"/>
    <p:sldId id="288" r:id="rId28"/>
    <p:sldId id="329" r:id="rId29"/>
    <p:sldId id="320" r:id="rId30"/>
    <p:sldId id="346" r:id="rId31"/>
    <p:sldId id="310" r:id="rId32"/>
    <p:sldId id="325" r:id="rId33"/>
    <p:sldId id="330" r:id="rId34"/>
    <p:sldId id="311" r:id="rId35"/>
    <p:sldId id="312" r:id="rId36"/>
    <p:sldId id="314" r:id="rId37"/>
    <p:sldId id="331" r:id="rId38"/>
    <p:sldId id="315" r:id="rId39"/>
    <p:sldId id="348" r:id="rId40"/>
    <p:sldId id="339" r:id="rId41"/>
    <p:sldId id="296" r:id="rId4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A3DDF1"/>
    <a:srgbClr val="FFCCCC"/>
    <a:srgbClr val="FA90C8"/>
    <a:srgbClr val="AC75D5"/>
    <a:srgbClr val="FF9999"/>
    <a:srgbClr val="F74BA5"/>
    <a:srgbClr val="ED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5512" autoAdjust="0"/>
  </p:normalViewPr>
  <p:slideViewPr>
    <p:cSldViewPr snapToGrid="0">
      <p:cViewPr varScale="1">
        <p:scale>
          <a:sx n="63" d="100"/>
          <a:sy n="63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599075982637825"/>
          <c:y val="6.7635772266306668E-2"/>
          <c:w val="0.88721916573590376"/>
          <c:h val="0.79728562479695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'слайд № 2публ. сл.15-17'!#REF!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'слайд № 2публ. сл.15-17'!$C$5</c:f>
              <c:strCache>
                <c:ptCount val="1"/>
                <c:pt idx="0">
                  <c:v>2023 год
факт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dLbls>
            <c:dLbl>
              <c:idx val="2"/>
              <c:layout>
                <c:manualLayout>
                  <c:x val="-1.065483348131247E-3"/>
                  <c:y val="4.1362318439371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сл.15-17'!$C$6:$C$8</c:f>
              <c:numCache>
                <c:formatCode>#\ ##0.0</c:formatCode>
                <c:ptCount val="3"/>
                <c:pt idx="0">
                  <c:v>26574.400000000001</c:v>
                </c:pt>
                <c:pt idx="1">
                  <c:v>27495.1</c:v>
                </c:pt>
                <c:pt idx="2">
                  <c:v>-920.69999999999709</c:v>
                </c:pt>
              </c:numCache>
            </c:numRef>
          </c:val>
        </c:ser>
        <c:ser>
          <c:idx val="3"/>
          <c:order val="3"/>
          <c:tx>
            <c:strRef>
              <c:f>'слайд № 2публ. сл.15-17'!$D$5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0"/>
                  <c:y val="6.20434776590556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сл.15-17'!$D$6:$D$8</c:f>
              <c:numCache>
                <c:formatCode>#\ ##0.0</c:formatCode>
                <c:ptCount val="3"/>
                <c:pt idx="0">
                  <c:v>30177.1</c:v>
                </c:pt>
                <c:pt idx="1">
                  <c:v>31600.799999999999</c:v>
                </c:pt>
                <c:pt idx="2">
                  <c:v>-1423.7000000000007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сл.15-17'!$B$5</c:f>
              <c:strCache>
                <c:ptCount val="1"/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сл.15-17'!$B$6:$B$8</c:f>
            </c:numRef>
          </c:val>
        </c:ser>
        <c:ser>
          <c:idx val="4"/>
          <c:order val="4"/>
          <c:tx>
            <c:strRef>
              <c:f>'слайд № 2публ. сл.15-17'!$E$5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AC75D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сл.15-17'!$E$6:$E$8</c:f>
              <c:numCache>
                <c:formatCode>#\ ##0.0</c:formatCode>
                <c:ptCount val="3"/>
                <c:pt idx="0">
                  <c:v>27325.1</c:v>
                </c:pt>
                <c:pt idx="1">
                  <c:v>28019.5</c:v>
                </c:pt>
                <c:pt idx="2">
                  <c:v>-694.40000000000146</c:v>
                </c:pt>
              </c:numCache>
            </c:numRef>
          </c:val>
        </c:ser>
        <c:ser>
          <c:idx val="5"/>
          <c:order val="5"/>
          <c:tx>
            <c:strRef>
              <c:f>'слайд № 2публ. сл.15-17'!$F$5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9999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 2публ. сл.15-17'!$A$6:$A$8</c:f>
              <c:strCache>
                <c:ptCount val="3"/>
                <c:pt idx="0">
                  <c:v>Доходы, всего</c:v>
                </c:pt>
                <c:pt idx="1">
                  <c:v>Расходы, всего</c:v>
                </c:pt>
                <c:pt idx="2">
                  <c:v>Дефицит </c:v>
                </c:pt>
              </c:strCache>
            </c:strRef>
          </c:cat>
          <c:val>
            <c:numRef>
              <c:f>'слайд № 2публ. сл.15-17'!$F$6:$F$8</c:f>
              <c:numCache>
                <c:formatCode>#\ ##0.0</c:formatCode>
                <c:ptCount val="3"/>
                <c:pt idx="0">
                  <c:v>28459.5</c:v>
                </c:pt>
                <c:pt idx="1">
                  <c:v>29003.3</c:v>
                </c:pt>
                <c:pt idx="2">
                  <c:v>-543.79999999999927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7"/>
        <c:overlap val="-44"/>
        <c:axId val="465653128"/>
        <c:axId val="465653912"/>
      </c:barChart>
      <c:catAx>
        <c:axId val="46565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0"/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65653912"/>
        <c:crosses val="autoZero"/>
        <c:auto val="1"/>
        <c:lblAlgn val="ctr"/>
        <c:lblOffset val="100"/>
        <c:tickLblSkip val="1"/>
        <c:noMultiLvlLbl val="0"/>
      </c:catAx>
      <c:valAx>
        <c:axId val="465653912"/>
        <c:scaling>
          <c:orientation val="minMax"/>
          <c:max val="32000"/>
          <c:min val="-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>
            <a:outerShdw blurRad="50800" dist="50800" dir="4200000" sx="99000" sy="99000" algn="ctr" rotWithShape="0">
              <a:srgbClr val="E7E6E6"/>
            </a:outerShdw>
          </a:effectLst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/>
              </a:defRPr>
            </a:pPr>
            <a:endParaRPr lang="ru-RU"/>
          </a:p>
        </c:txPr>
        <c:crossAx val="465653128"/>
        <c:crosses val="autoZero"/>
        <c:crossBetween val="between"/>
        <c:majorUnit val="2000"/>
      </c:valAx>
      <c:spPr>
        <a:noFill/>
        <a:ln w="25400">
          <a:noFill/>
        </a:ln>
        <a:effectLst>
          <a:softEdge rad="0"/>
        </a:effectLst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"/>
          <c:y val="0.92593164958299778"/>
          <c:w val="0.97715464698279897"/>
          <c:h val="7.374936950583632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4267426719509"/>
          <c:y val="0.10974195642277736"/>
          <c:w val="0.83289176792099695"/>
          <c:h val="0.75500016201093278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№3 публ. сл.15-17'!$B$14:$B$17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сл.15-17'!$A$14:$A$17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№3 публ. сл.15-17'!$C$14:$C$17</c:f>
              <c:numCache>
                <c:formatCode>#\ ##0.0</c:formatCode>
                <c:ptCount val="4"/>
                <c:pt idx="0">
                  <c:v>12062.8</c:v>
                </c:pt>
                <c:pt idx="1">
                  <c:v>13876</c:v>
                </c:pt>
                <c:pt idx="2">
                  <c:v>14752.6</c:v>
                </c:pt>
                <c:pt idx="3">
                  <c:v>16482.400000000001</c:v>
                </c:pt>
              </c:numCache>
            </c:numRef>
          </c:val>
          <c:smooth val="0"/>
        </c:ser>
        <c:ser>
          <c:idx val="2"/>
          <c:order val="2"/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№3 публ. сл.15-17'!$D$14:$D$17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67452296"/>
        <c:axId val="467452688"/>
      </c:lineChart>
      <c:catAx>
        <c:axId val="467452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67452688"/>
        <c:crosses val="autoZero"/>
        <c:auto val="1"/>
        <c:lblAlgn val="ctr"/>
        <c:lblOffset val="100"/>
        <c:noMultiLvlLbl val="0"/>
      </c:catAx>
      <c:valAx>
        <c:axId val="467452688"/>
        <c:scaling>
          <c:orientation val="minMax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674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2626616637471"/>
          <c:y val="0.16385681817941683"/>
          <c:w val="0.81129956759701793"/>
          <c:h val="0.68932086614173227"/>
        </c:manualLayout>
      </c:layout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'слайд №3 публ. сл.15-17'!$A$2:$A$5</c:f>
              <c:strCache>
                <c:ptCount val="4"/>
                <c:pt idx="0">
                  <c:v> 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сл.15-17'!$B$2:$B$5</c:f>
            </c:numRef>
          </c:val>
          <c:smooth val="0"/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сл.15-17'!$A$2:$A$5</c:f>
              <c:strCache>
                <c:ptCount val="4"/>
                <c:pt idx="0">
                  <c:v> 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сл.15-17'!$C$2:$C$5</c:f>
              <c:numCache>
                <c:formatCode>#\ ##0.0</c:formatCode>
                <c:ptCount val="4"/>
                <c:pt idx="0">
                  <c:v>1516.3</c:v>
                </c:pt>
                <c:pt idx="1">
                  <c:v>1158.0999999999999</c:v>
                </c:pt>
                <c:pt idx="2">
                  <c:v>1040</c:v>
                </c:pt>
                <c:pt idx="3">
                  <c:v>1038.3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downBars>
        </c:upDownBars>
        <c:marker val="1"/>
        <c:smooth val="0"/>
        <c:axId val="469180696"/>
        <c:axId val="469181088"/>
      </c:lineChart>
      <c:catAx>
        <c:axId val="469180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69181088"/>
        <c:crosses val="autoZero"/>
        <c:auto val="1"/>
        <c:lblAlgn val="ctr"/>
        <c:lblOffset val="100"/>
        <c:noMultiLvlLbl val="0"/>
      </c:catAx>
      <c:valAx>
        <c:axId val="469181088"/>
        <c:scaling>
          <c:orientation val="minMax"/>
          <c:max val="1600"/>
          <c:min val="200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69180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425634734167E-2"/>
          <c:y val="0.17851012353225038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explosion val="2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6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9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>
                <c:manualLayout>
                  <c:x val="-5.6643583350672731E-2"/>
                  <c:y val="1.38404184662182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BC93498-E45B-4733-B690-D2229136717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-0.14394015374288249"/>
                  <c:y val="0.12891204434640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6A072B2-E3E3-42A3-B109-D89854444569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FFE61C86-0A52-48DB-82E7-F6E5A6B07265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C6685DF6-035B-4D4A-BA3B-50AA1E9617BF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2A8519B6-EF73-4331-A73B-1A7A5F35A9D8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0.10092149565833775</c:v>
                </c:pt>
                <c:pt idx="1">
                  <c:v>0.51668628642312853</c:v>
                </c:pt>
                <c:pt idx="2">
                  <c:v>0.1700906306169464</c:v>
                </c:pt>
                <c:pt idx="3">
                  <c:v>3.2198551935394039E-2</c:v>
                </c:pt>
                <c:pt idx="4">
                  <c:v>0.18010303536619324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Лист1!$B$2:$B$6</c15:f>
                <c15:dlblRangeCache>
                  <c:ptCount val="5"/>
                  <c:pt idx="0">
                    <c:v>10,1%</c:v>
                  </c:pt>
                  <c:pt idx="1">
                    <c:v>51,7%</c:v>
                  </c:pt>
                  <c:pt idx="2">
                    <c:v>17,0%</c:v>
                  </c:pt>
                  <c:pt idx="3">
                    <c:v>3,2%</c:v>
                  </c:pt>
                  <c:pt idx="4">
                    <c:v>18,0%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398974796071482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874355077408358E-2"/>
          <c:y val="0.1854784006365964"/>
          <c:w val="0.96562499999999996"/>
          <c:h val="0.767598747071927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2C6DFEA-4D2B-47FC-A5A5-ED0A7B417536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114667E-13F4-464C-B941-42C4B8D10FF4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598F9F0F-7789-489A-B689-2FDA7A3835FF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607B7C25-8F8B-4ECB-BE56-D7D93A0FC303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D6E537EE-A5A2-498E-B931-FF34283A8711}" type="CELLREF">
                      <a:rPr lang="en-US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[ССЫЛКА НА ЯЧЕЙКУ]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{D6E537EE-A5A2-498E-B931-FF34283A8711}</c15:txfldGUID>
                      <c15:f>Лист1!$B$6</c15:f>
                      <c15:dlblFieldTableCache>
                        <c:ptCount val="1"/>
                        <c:pt idx="0">
                          <c:v>10,4%</c:v>
                        </c:pt>
                      </c15:dlblFieldTableCache>
                    </c15:dlblFTEntry>
                  </c15:dlblFieldTable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политика</c:v>
                </c:pt>
                <c:pt idx="2">
                  <c:v>ЖКХ и благоустройство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7.4423169578329382E-2</c:v>
                </c:pt>
                <c:pt idx="1">
                  <c:v>0.57101304448687518</c:v>
                </c:pt>
                <c:pt idx="2">
                  <c:v>0.17875765092167953</c:v>
                </c:pt>
                <c:pt idx="3">
                  <c:v>7.171434179767662E-2</c:v>
                </c:pt>
                <c:pt idx="4">
                  <c:v>0.10409179321543924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7,4%</c:v>
                  </c:pt>
                  <c:pt idx="1">
                    <c:v>57,1%</c:v>
                  </c:pt>
                  <c:pt idx="2">
                    <c:v>17,9%</c:v>
                  </c:pt>
                  <c:pt idx="3">
                    <c:v>7,2%</c:v>
                  </c:pt>
                  <c:pt idx="4">
                    <c:v>10,4%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</a:t>
            </a:r>
          </a:p>
        </c:rich>
      </c:tx>
      <c:layout>
        <c:manualLayout>
          <c:xMode val="edge"/>
          <c:yMode val="edge"/>
          <c:x val="0.33675715929268568"/>
          <c:y val="0.252447064107444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33908207499767E-3"/>
          <c:y val="0.39470558907474979"/>
          <c:w val="0.69844418247073048"/>
          <c:h val="0.554700964630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127000" prst="divot"/>
              <a:bevelB w="127000" h="127000" prst="softRound"/>
            </a:sp3d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1"/>
            <c:bubble3D val="0"/>
            <c:explosion val="1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3"/>
            <c:bubble3D val="0"/>
            <c:explosion val="1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 prst="divot"/>
                <a:bevelB w="127000" h="127000" prst="softRound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A0CFA86-C55B-46A0-B660-8EFF55C53A68}" type="CELLRANGE">
                      <a:rPr lang="en-US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36C5FA00-C9A8-43B1-9B43-FB1E413845AE}" type="CELLRANGE">
                      <a:rPr lang="en-US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811E33BE-ED7B-4181-B1BA-5186688BF5AE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938C6F74-D1A3-455A-AAD9-FA76CA0B2CFF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fld id="{E4557B11-D945-4A51-BA3A-7DE80CA61FE6}" type="CELLRANGE">
                      <a:rPr lang="en-US"/>
                      <a:pPr>
                        <a:defRPr>
                          <a:solidFill>
                            <a:schemeClr val="bg2">
                              <a:lumMod val="10000"/>
                            </a:schemeClr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defRPr>
                      </a:pPr>
                      <a:t>[ДИАПАЗОН ЯЧЕЕК]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Общегосударственные вопросы</c:v>
                </c:pt>
                <c:pt idx="1">
                  <c:v>Социальная сфера</c:v>
                </c:pt>
                <c:pt idx="2">
                  <c:v>ЖКХ </c:v>
                </c:pt>
                <c:pt idx="3">
                  <c:v>Прочие расходы</c:v>
                </c:pt>
                <c:pt idx="4">
                  <c:v>Национальная экономика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8.6366034209900244E-2</c:v>
                </c:pt>
                <c:pt idx="1">
                  <c:v>0.5624084155940875</c:v>
                </c:pt>
                <c:pt idx="2">
                  <c:v>0.13916347450117744</c:v>
                </c:pt>
                <c:pt idx="3">
                  <c:v>0.10260556557357266</c:v>
                </c:pt>
                <c:pt idx="4">
                  <c:v>0.10945651012126205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Лист1!$B$2:$B$7</c15:f>
                <c15:dlblRangeCache>
                  <c:ptCount val="5"/>
                  <c:pt idx="0">
                    <c:v>8,6%</c:v>
                  </c:pt>
                  <c:pt idx="1">
                    <c:v>56,2%</c:v>
                  </c:pt>
                  <c:pt idx="2">
                    <c:v>13,9%</c:v>
                  </c:pt>
                  <c:pt idx="3">
                    <c:v>10,3%</c:v>
                  </c:pt>
                  <c:pt idx="4">
                    <c:v>10,9%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141155305901723"/>
          <c:y val="0.39136788483500634"/>
          <c:w val="0.28664167924931028"/>
          <c:h val="0.5430088474150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effectLst/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36154297980064E-2"/>
          <c:y val="3.7757310728811992E-2"/>
          <c:w val="0.94324307813247843"/>
          <c:h val="0.87497121460372951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layout>
                <c:manualLayout>
                  <c:x val="2.4761815263755899E-3"/>
                  <c:y val="-0.197534118204475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-920,7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151732328710954E-2"/>
                      <c:h val="0.403821432119259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9342376384859935E-4"/>
                  <c:y val="-0.286504079315151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246986425991433E-2"/>
                      <c:h val="7.539009560300924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5.8174929399130671E-3"/>
                  <c:y val="-0.12230720780869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5526801820766193E-3"/>
                  <c:y val="-9.2784546591896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-920.7</c:v>
                </c:pt>
                <c:pt idx="1">
                  <c:v>-1423.7</c:v>
                </c:pt>
                <c:pt idx="2" formatCode="0.0">
                  <c:v>-694.4</c:v>
                </c:pt>
                <c:pt idx="3" formatCode="General">
                  <c:v>-543.79999999999995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68750896"/>
        <c:axId val="468751288"/>
        <c:axId val="0"/>
      </c:bar3DChart>
      <c:catAx>
        <c:axId val="46875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68751288"/>
        <c:crosses val="autoZero"/>
        <c:auto val="1"/>
        <c:lblAlgn val="ctr"/>
        <c:lblOffset val="100"/>
        <c:noMultiLvlLbl val="0"/>
      </c:catAx>
      <c:valAx>
        <c:axId val="468751288"/>
        <c:scaling>
          <c:orientation val="minMax"/>
          <c:max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687508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26 574,4</a:t>
            </a:r>
            <a:endParaRPr lang="en-US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9654045407166044E-2"/>
          <c:y val="0.18113115045152403"/>
          <c:w val="0.85592474633815874"/>
          <c:h val="0.776164385956889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12700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12700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45,4%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377737728499752"/>
                  <c:y val="-3.79363934062291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772110901671"/>
                      <c:h val="0.14346857597454254"/>
                    </c:manualLayout>
                  </c15:layout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12062.8</c:v>
                </c:pt>
                <c:pt idx="1">
                  <c:v>1516.3</c:v>
                </c:pt>
                <c:pt idx="2">
                  <c:v>12995.3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30 177,1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0.30647538292160004"/>
                  <c:y val="-7.508883150444016E-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48434512197477"/>
                      <c:h val="0.14226781049109105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50,2%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13876</c:v>
                </c:pt>
                <c:pt idx="1">
                  <c:v>1158.0999999999999</c:v>
                </c:pt>
                <c:pt idx="2">
                  <c:v>15143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27 325,1</a:t>
            </a:r>
            <a:endParaRPr lang="en-US" sz="20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418285539082894E-2"/>
          <c:y val="0.24199468565546262"/>
          <c:w val="0.86047977181401769"/>
          <c:h val="0.6752364162304987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53,9%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771082959606546"/>
                  <c:y val="-2.814110403724821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45092847865525"/>
                      <c:h val="0.1519345319148685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42,3%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14752.6</c:v>
                </c:pt>
                <c:pt idx="1">
                  <c:v>1040</c:v>
                </c:pt>
                <c:pt idx="2">
                  <c:v>11532.5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28 459,5</a:t>
            </a:r>
            <a:endParaRPr lang="en-US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c:rich>
      </c:tx>
      <c:overlay val="0"/>
      <c:spPr>
        <a:solidFill>
          <a:schemeClr val="accent6">
            <a:lumMod val="40000"/>
            <a:lumOff val="6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9038193193279E-2"/>
          <c:y val="0.23337177621816144"/>
          <c:w val="0.86486192361361347"/>
          <c:h val="0.719291583582702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brightRoom" dir="t"/>
            </a:scene3d>
            <a:sp3d prstMaterial="flat">
              <a:bevelT w="69850" h="101600" prst="riblet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69850" h="101600" prst="riblet"/>
                <a:contourClr>
                  <a:srgbClr val="000000"/>
                </a:contourClr>
              </a:sp3d>
            </c:spPr>
          </c:dPt>
          <c:dLbls>
            <c:dLbl>
              <c:idx val="1"/>
              <c:layout>
                <c:manualLayout>
                  <c:x val="-3.9009632336403845E-2"/>
                  <c:y val="-5.88892165093369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</a:t>
                    </a:r>
                  </a:p>
                  <a:p>
                    <a:r>
                      <a:rPr lang="en-US" dirty="0" smtClean="0"/>
                      <a:t>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06243969209414"/>
                      <c:h val="0.15596963561857308"/>
                    </c:manualLayout>
                  </c15:layout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38,4%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16482.400000000001</c:v>
                </c:pt>
                <c:pt idx="1">
                  <c:v>1038.3</c:v>
                </c:pt>
                <c:pt idx="2">
                  <c:v>10938.8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959187053394957E-2"/>
          <c:y val="1.8156771514797776E-2"/>
          <c:w val="0.88721916573590376"/>
          <c:h val="0.816907506354194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'слайд № 2публ. сл.15-17'!$A$6</c:f>
              <c:strCache>
                <c:ptCount val="1"/>
                <c:pt idx="0">
                  <c:v>Объем муниципального долга по коммерческим кредитам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№ 2публ. сл.15-17'!$B$5:$F$5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 2публ. сл.15-17'!$B$6:$F$6</c:f>
              <c:numCache>
                <c:formatCode>#\ ##0.0</c:formatCode>
                <c:ptCount val="4"/>
                <c:pt idx="0">
                  <c:v>3429.5</c:v>
                </c:pt>
                <c:pt idx="1">
                  <c:v>4785.7</c:v>
                </c:pt>
                <c:pt idx="2">
                  <c:v>6237.9</c:v>
                </c:pt>
                <c:pt idx="3">
                  <c:v>7540.1</c:v>
                </c:pt>
              </c:numCache>
            </c:numRef>
          </c:val>
        </c:ser>
        <c:ser>
          <c:idx val="1"/>
          <c:order val="1"/>
          <c:tx>
            <c:strRef>
              <c:f>'слайд № 2публ. сл.15-17'!$A$7</c:f>
              <c:strCache>
                <c:ptCount val="1"/>
                <c:pt idx="0">
                  <c:v>Объем муниципального долга по бюджетным кредитам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'слайд № 2публ. сл.15-17'!$B$5:$F$5</c:f>
              <c:strCache>
                <c:ptCount val="4"/>
                <c:pt idx="0">
                  <c:v>2023 год 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'слайд № 2публ. сл.15-17'!$B$7:$F$7</c:f>
              <c:numCache>
                <c:formatCode>#\ ##0.0</c:formatCode>
                <c:ptCount val="4"/>
                <c:pt idx="0">
                  <c:v>3088.9</c:v>
                </c:pt>
                <c:pt idx="1">
                  <c:v>3088.9</c:v>
                </c:pt>
                <c:pt idx="2">
                  <c:v>2316.6999999999998</c:v>
                </c:pt>
                <c:pt idx="3">
                  <c:v>1544.4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3832"/>
        <c:axId val="246187520"/>
        <c:axId val="0"/>
      </c:bar3DChart>
      <c:catAx>
        <c:axId val="291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187520"/>
        <c:crosses val="autoZero"/>
        <c:auto val="1"/>
        <c:lblAlgn val="ctr"/>
        <c:lblOffset val="100"/>
        <c:noMultiLvlLbl val="0"/>
      </c:catAx>
      <c:valAx>
        <c:axId val="246187520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32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сл.15-17'!$B$14:$B$17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сл.15-17'!$C$14:$C$17</c:f>
              <c:numCache>
                <c:formatCode>0.0</c:formatCode>
                <c:ptCount val="4"/>
                <c:pt idx="0">
                  <c:v>52.6</c:v>
                </c:pt>
                <c:pt idx="1">
                  <c:v>57</c:v>
                </c:pt>
                <c:pt idx="2">
                  <c:v>52.7</c:v>
                </c:pt>
                <c:pt idx="3">
                  <c:v>54.8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66598760"/>
        <c:axId val="466599152"/>
      </c:lineChart>
      <c:catAx>
        <c:axId val="46659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ctr">
              <a:defRPr lang="ru-RU" sz="6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defRPr>
            </a:pPr>
            <a:endParaRPr lang="ru-RU"/>
          </a:p>
        </c:txPr>
        <c:crossAx val="466599152"/>
        <c:crosses val="autoZero"/>
        <c:auto val="1"/>
        <c:lblAlgn val="ctr"/>
        <c:lblOffset val="100"/>
        <c:noMultiLvlLbl val="0"/>
      </c:catAx>
      <c:valAx>
        <c:axId val="4665991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66598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на 1 жителя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"/>
          <c:y val="0.17138373745275898"/>
          <c:w val="0.96648820146738035"/>
          <c:h val="0.70863145266317396"/>
        </c:manualLayout>
      </c:layout>
      <c:lineChart>
        <c:grouping val="stacked"/>
        <c:varyColors val="0"/>
        <c:ser>
          <c:idx val="0"/>
          <c:order val="0"/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сл.15-17'!$B$14:$B$17</c:f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T Astra Serif" panose="020A0603040505020204" pitchFamily="18" charset="-52"/>
                    <a:ea typeface="PT Astra Serif" panose="020A0603040505020204" pitchFamily="18" charset="-52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'слайд №3 публ. сл.15-17'!$A$14:$A$17</c:f>
              <c:strCache>
                <c:ptCount val="4"/>
                <c:pt idx="0">
                  <c:v>2023 год 
факт</c:v>
                </c:pt>
                <c:pt idx="1">
                  <c:v> 2024 год</c:v>
                </c:pt>
                <c:pt idx="2">
                  <c:v> 2025 год</c:v>
                </c:pt>
                <c:pt idx="3">
                  <c:v> 2026 год</c:v>
                </c:pt>
              </c:strCache>
            </c:strRef>
          </c:cat>
          <c:val>
            <c:numRef>
              <c:f>'слайд №3 публ. сл.15-17'!$C$14:$C$17</c:f>
              <c:numCache>
                <c:formatCode>0.0</c:formatCode>
                <c:ptCount val="4"/>
                <c:pt idx="0">
                  <c:v>49.5</c:v>
                </c:pt>
                <c:pt idx="1">
                  <c:v>54.5</c:v>
                </c:pt>
                <c:pt idx="2">
                  <c:v>51.4</c:v>
                </c:pt>
                <c:pt idx="3">
                  <c:v>53.8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219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dk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downBars>
        </c:upDownBars>
        <c:marker val="1"/>
        <c:smooth val="0"/>
        <c:axId val="466599936"/>
        <c:axId val="466600328"/>
      </c:lineChart>
      <c:catAx>
        <c:axId val="4665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600">
                <a:latin typeface="PT Astra Serif" panose="020A0603040505020204" pitchFamily="18" charset="-52"/>
                <a:ea typeface="PT Astra Serif" panose="020A0603040505020204" pitchFamily="18" charset="-52"/>
              </a:defRPr>
            </a:pPr>
            <a:endParaRPr lang="ru-RU"/>
          </a:p>
        </c:txPr>
        <c:crossAx val="466600328"/>
        <c:crosses val="autoZero"/>
        <c:auto val="1"/>
        <c:lblAlgn val="ctr"/>
        <c:lblOffset val="100"/>
        <c:noMultiLvlLbl val="0"/>
      </c:catAx>
      <c:valAx>
        <c:axId val="466600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crossAx val="466599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gradFill>
      <a:gsLst>
        <a:gs pos="0">
          <a:schemeClr val="accent3">
            <a:lumMod val="5000"/>
            <a:lumOff val="95000"/>
          </a:schemeClr>
        </a:gs>
        <a:gs pos="74000">
          <a:schemeClr val="accent3">
            <a:lumMod val="45000"/>
            <a:lumOff val="55000"/>
          </a:schemeClr>
        </a:gs>
        <a:gs pos="83000">
          <a:schemeClr val="accent3">
            <a:lumMod val="45000"/>
            <a:lumOff val="55000"/>
          </a:schemeClr>
        </a:gs>
        <a:gs pos="100000">
          <a:schemeClr val="accent3">
            <a:lumMod val="30000"/>
            <a:lumOff val="70000"/>
          </a:schemeClr>
        </a:gs>
      </a:gsLst>
      <a:lin ang="5400000" scaled="1"/>
    </a:gra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470144846424264E-2"/>
          <c:y val="8.3025991114129408E-2"/>
          <c:w val="0.9665298551535757"/>
          <c:h val="0.69715111199402868"/>
        </c:manualLayout>
      </c:layout>
      <c:pie3D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8D9F9-C2F5-4175-812D-3AAF4C56296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D5BDE3-FB37-4440-80D1-F17211038EB4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8FB456D-5D17-40A1-8EE8-A5955D9F71BB}" type="parTrans" cxnId="{0D7DA40D-39FB-4A9B-9022-C705A9D1C479}">
      <dgm:prSet/>
      <dgm:spPr/>
      <dgm:t>
        <a:bodyPr/>
        <a:lstStyle/>
        <a:p>
          <a:endParaRPr lang="ru-RU"/>
        </a:p>
      </dgm:t>
    </dgm:pt>
    <dgm:pt modelId="{9CA3B0CA-F089-4E65-B772-41C74DC9BD11}" type="sibTrans" cxnId="{0D7DA40D-39FB-4A9B-9022-C705A9D1C479}">
      <dgm:prSet/>
      <dgm:spPr/>
      <dgm:t>
        <a:bodyPr/>
        <a:lstStyle/>
        <a:p>
          <a:endParaRPr lang="ru-RU"/>
        </a:p>
      </dgm:t>
    </dgm:pt>
    <dgm:pt modelId="{1BF8F06C-AF06-482F-88E2-5FAC8389CA2D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C88E3E5-B23A-40CE-B013-D5F45D71E780}" type="parTrans" cxnId="{8E60D744-DB57-4D46-A086-C296E6BD52D9}">
      <dgm:prSet/>
      <dgm:spPr/>
      <dgm:t>
        <a:bodyPr/>
        <a:lstStyle/>
        <a:p>
          <a:endParaRPr lang="ru-RU"/>
        </a:p>
      </dgm:t>
    </dgm:pt>
    <dgm:pt modelId="{8B95C753-C66F-4D58-9D7E-4AC0FA241946}" type="sibTrans" cxnId="{8E60D744-DB57-4D46-A086-C296E6BD52D9}">
      <dgm:prSet/>
      <dgm:spPr/>
      <dgm:t>
        <a:bodyPr/>
        <a:lstStyle/>
        <a:p>
          <a:endParaRPr lang="ru-RU"/>
        </a:p>
      </dgm:t>
    </dgm:pt>
    <dgm:pt modelId="{2D507158-1453-418A-A422-95E1E4AF2BF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13BA910C-6693-44D6-B9D3-6F6BD25F746A}" type="parTrans" cxnId="{143D5B0F-0B98-4B2A-B454-38D566E767F9}">
      <dgm:prSet/>
      <dgm:spPr/>
      <dgm:t>
        <a:bodyPr/>
        <a:lstStyle/>
        <a:p>
          <a:endParaRPr lang="ru-RU"/>
        </a:p>
      </dgm:t>
    </dgm:pt>
    <dgm:pt modelId="{3A55E0D1-68D0-4718-82E6-7F448A0E470C}" type="sibTrans" cxnId="{143D5B0F-0B98-4B2A-B454-38D566E767F9}">
      <dgm:prSet/>
      <dgm:spPr/>
      <dgm:t>
        <a:bodyPr/>
        <a:lstStyle/>
        <a:p>
          <a:endParaRPr lang="ru-RU"/>
        </a:p>
      </dgm:t>
    </dgm:pt>
    <dgm:pt modelId="{A2A5EA7D-F8D8-4DE0-8D67-2C7091C17AFE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68EA61E4-3492-4E95-BA40-F1F4F0586FE6}" type="parTrans" cxnId="{BA771A65-17B7-4596-A50F-6191A275D487}">
      <dgm:prSet/>
      <dgm:spPr/>
      <dgm:t>
        <a:bodyPr/>
        <a:lstStyle/>
        <a:p>
          <a:endParaRPr lang="ru-RU"/>
        </a:p>
      </dgm:t>
    </dgm:pt>
    <dgm:pt modelId="{60624A46-F218-4B8B-8897-DD1BCCAAEE05}" type="sibTrans" cxnId="{BA771A65-17B7-4596-A50F-6191A275D487}">
      <dgm:prSet/>
      <dgm:spPr/>
      <dgm:t>
        <a:bodyPr/>
        <a:lstStyle/>
        <a:p>
          <a:endParaRPr lang="ru-RU"/>
        </a:p>
      </dgm:t>
    </dgm:pt>
    <dgm:pt modelId="{DB2C5A1B-366F-406C-A548-B3D4E064CBC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D4C51B1-E641-449B-8DE7-D2E7D95C77BF}" type="parTrans" cxnId="{75F32DF0-5D86-4F1C-896A-36CBAF1DE720}">
      <dgm:prSet/>
      <dgm:spPr/>
      <dgm:t>
        <a:bodyPr/>
        <a:lstStyle/>
        <a:p>
          <a:endParaRPr lang="ru-RU"/>
        </a:p>
      </dgm:t>
    </dgm:pt>
    <dgm:pt modelId="{6F828DD3-2C35-4149-ACE1-99289AB96464}" type="sibTrans" cxnId="{75F32DF0-5D86-4F1C-896A-36CBAF1DE720}">
      <dgm:prSet/>
      <dgm:spPr/>
      <dgm:t>
        <a:bodyPr/>
        <a:lstStyle/>
        <a:p>
          <a:endParaRPr lang="ru-RU"/>
        </a:p>
      </dgm:t>
    </dgm:pt>
    <dgm:pt modelId="{FB6E50C5-C90F-42FF-B06E-A803AE070F4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A6FB4DB2-86CD-4B31-9E13-356B038E6487}" type="parTrans" cxnId="{8396C648-4D04-40B9-8AC3-AEF5728C8CAF}">
      <dgm:prSet/>
      <dgm:spPr/>
      <dgm:t>
        <a:bodyPr/>
        <a:lstStyle/>
        <a:p>
          <a:endParaRPr lang="ru-RU"/>
        </a:p>
      </dgm:t>
    </dgm:pt>
    <dgm:pt modelId="{19DBA2E5-CBC0-48F0-857C-8E6B73748BC1}" type="sibTrans" cxnId="{8396C648-4D04-40B9-8AC3-AEF5728C8CAF}">
      <dgm:prSet/>
      <dgm:spPr/>
      <dgm:t>
        <a:bodyPr/>
        <a:lstStyle/>
        <a:p>
          <a:endParaRPr lang="ru-RU"/>
        </a:p>
      </dgm:t>
    </dgm:pt>
    <dgm:pt modelId="{FB31CA8F-E503-4867-AF55-9501FD9F0325}">
      <dgm:prSet phldrT="[Текст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E4E67393-CA65-485F-B83E-4BE768A9CE50}" type="parTrans" cxnId="{7A64811D-71C5-496B-9782-F2003BE00DB2}">
      <dgm:prSet/>
      <dgm:spPr/>
      <dgm:t>
        <a:bodyPr/>
        <a:lstStyle/>
        <a:p>
          <a:endParaRPr lang="ru-RU"/>
        </a:p>
      </dgm:t>
    </dgm:pt>
    <dgm:pt modelId="{B9A5B412-0621-4A37-A3FA-349B21D425BA}" type="sibTrans" cxnId="{7A64811D-71C5-496B-9782-F2003BE00DB2}">
      <dgm:prSet/>
      <dgm:spPr/>
      <dgm:t>
        <a:bodyPr/>
        <a:lstStyle/>
        <a:p>
          <a:endParaRPr lang="ru-RU"/>
        </a:p>
      </dgm:t>
    </dgm:pt>
    <dgm:pt modelId="{4D83CE98-FFD8-4ADA-B996-75A067049C17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48299E9A-233B-4300-B615-D378DC20E6CB}" type="parTrans" cxnId="{EB0B757D-8B95-445B-91C2-8D43D3995B17}">
      <dgm:prSet/>
      <dgm:spPr/>
      <dgm:t>
        <a:bodyPr/>
        <a:lstStyle/>
        <a:p>
          <a:endParaRPr lang="ru-RU"/>
        </a:p>
      </dgm:t>
    </dgm:pt>
    <dgm:pt modelId="{41E6B177-6B07-4B43-AA86-91EA21FE6F89}" type="sibTrans" cxnId="{EB0B757D-8B95-445B-91C2-8D43D3995B17}">
      <dgm:prSet/>
      <dgm:spPr/>
      <dgm:t>
        <a:bodyPr/>
        <a:lstStyle/>
        <a:p>
          <a:endParaRPr lang="ru-RU"/>
        </a:p>
      </dgm:t>
    </dgm:pt>
    <dgm:pt modelId="{230A2B89-A54D-45E6-A8F6-C428EC990C80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1865D19-E8AC-4D6E-825D-7A2ACDBB8046}" type="parTrans" cxnId="{7E99D0B5-F299-42A9-B2C4-84B452678C46}">
      <dgm:prSet/>
      <dgm:spPr/>
      <dgm:t>
        <a:bodyPr/>
        <a:lstStyle/>
        <a:p>
          <a:endParaRPr lang="ru-RU"/>
        </a:p>
      </dgm:t>
    </dgm:pt>
    <dgm:pt modelId="{7953E475-ABC5-482A-9140-A22FF5527D1B}" type="sibTrans" cxnId="{7E99D0B5-F299-42A9-B2C4-84B452678C46}">
      <dgm:prSet/>
      <dgm:spPr/>
      <dgm:t>
        <a:bodyPr/>
        <a:lstStyle/>
        <a:p>
          <a:endParaRPr lang="ru-RU"/>
        </a:p>
      </dgm:t>
    </dgm:pt>
    <dgm:pt modelId="{A8EA5099-E56D-4780-92A9-D1FD4420193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37CEF4B7-2627-482B-81A5-E7B7DF80C2A3}" type="parTrans" cxnId="{65DD67AE-EE98-4071-9CE8-FC0D25A19524}">
      <dgm:prSet/>
      <dgm:spPr/>
      <dgm:t>
        <a:bodyPr/>
        <a:lstStyle/>
        <a:p>
          <a:endParaRPr lang="ru-RU"/>
        </a:p>
      </dgm:t>
    </dgm:pt>
    <dgm:pt modelId="{3C96854A-348A-4351-B6BC-C9CD38F5A044}" type="sibTrans" cxnId="{65DD67AE-EE98-4071-9CE8-FC0D25A19524}">
      <dgm:prSet/>
      <dgm:spPr/>
      <dgm:t>
        <a:bodyPr/>
        <a:lstStyle/>
        <a:p>
          <a:endParaRPr lang="ru-RU"/>
        </a:p>
      </dgm:t>
    </dgm:pt>
    <dgm:pt modelId="{12BB4D6B-00A7-45A3-B0F2-15246B71F8EF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887C95A1-1B81-43D1-BC7A-62DFA67368D4}" type="parTrans" cxnId="{141C14A4-C4B0-4831-8E44-95CB299CC8EB}">
      <dgm:prSet/>
      <dgm:spPr/>
      <dgm:t>
        <a:bodyPr/>
        <a:lstStyle/>
        <a:p>
          <a:endParaRPr lang="ru-RU"/>
        </a:p>
      </dgm:t>
    </dgm:pt>
    <dgm:pt modelId="{85B20013-C0BB-430E-A3E4-F74C9B5218E3}" type="sibTrans" cxnId="{141C14A4-C4B0-4831-8E44-95CB299CC8EB}">
      <dgm:prSet/>
      <dgm:spPr/>
      <dgm:t>
        <a:bodyPr/>
        <a:lstStyle/>
        <a:p>
          <a:endParaRPr lang="ru-RU"/>
        </a:p>
      </dgm:t>
    </dgm:pt>
    <dgm:pt modelId="{D36EA894-9AA1-468B-8B42-6CC61C9A369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039593C7-D8CF-4B47-8DAA-778583954689}" type="parTrans" cxnId="{9D421E53-336F-49FB-A07F-245975E0B0F7}">
      <dgm:prSet/>
      <dgm:spPr/>
      <dgm:t>
        <a:bodyPr/>
        <a:lstStyle/>
        <a:p>
          <a:endParaRPr lang="ru-RU"/>
        </a:p>
      </dgm:t>
    </dgm:pt>
    <dgm:pt modelId="{98692B74-D2F2-405F-AFF9-5026692AF905}" type="sibTrans" cxnId="{9D421E53-336F-49FB-A07F-245975E0B0F7}">
      <dgm:prSet/>
      <dgm:spPr/>
      <dgm:t>
        <a:bodyPr/>
        <a:lstStyle/>
        <a:p>
          <a:endParaRPr lang="ru-RU"/>
        </a:p>
      </dgm:t>
    </dgm:pt>
    <dgm:pt modelId="{ADEB625C-5C57-4BC3-9ADB-15882777BEE4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D3003C13-4512-4E77-9CFC-6D2E851BE8D8}" type="parTrans" cxnId="{6CBA3E60-8AD5-4727-B75F-7EC0FAEA747E}">
      <dgm:prSet/>
      <dgm:spPr/>
      <dgm:t>
        <a:bodyPr/>
        <a:lstStyle/>
        <a:p>
          <a:endParaRPr lang="ru-RU"/>
        </a:p>
      </dgm:t>
    </dgm:pt>
    <dgm:pt modelId="{703DE0EF-0841-438A-A34B-63F9081B4C50}" type="sibTrans" cxnId="{6CBA3E60-8AD5-4727-B75F-7EC0FAEA747E}">
      <dgm:prSet/>
      <dgm:spPr/>
      <dgm:t>
        <a:bodyPr/>
        <a:lstStyle/>
        <a:p>
          <a:endParaRPr lang="ru-RU"/>
        </a:p>
      </dgm:t>
    </dgm:pt>
    <dgm:pt modelId="{33C724C5-C660-4E62-BB4F-EC09773711F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26B9C293-BE1F-4076-8E1A-5CE16C6AADCE}" type="parTrans" cxnId="{85E6F648-3554-472E-A718-26614821DBB4}">
      <dgm:prSet/>
      <dgm:spPr/>
      <dgm:t>
        <a:bodyPr/>
        <a:lstStyle/>
        <a:p>
          <a:endParaRPr lang="ru-RU"/>
        </a:p>
      </dgm:t>
    </dgm:pt>
    <dgm:pt modelId="{8DF747BC-F05A-4711-8F16-25A9F3E712E6}" type="sibTrans" cxnId="{85E6F648-3554-472E-A718-26614821DBB4}">
      <dgm:prSet/>
      <dgm:spPr/>
      <dgm:t>
        <a:bodyPr/>
        <a:lstStyle/>
        <a:p>
          <a:endParaRPr lang="ru-RU"/>
        </a:p>
      </dgm:t>
    </dgm:pt>
    <dgm:pt modelId="{F204E4FA-80DC-4109-BC06-57470B8718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ru-RU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gm:t>
    </dgm:pt>
    <dgm:pt modelId="{F88DBBDD-783E-4678-BBCB-A53492D05C51}" type="parTrans" cxnId="{FF3FB6B1-A7F6-4C4E-89C2-133A5DA7048F}">
      <dgm:prSet/>
      <dgm:spPr/>
      <dgm:t>
        <a:bodyPr/>
        <a:lstStyle/>
        <a:p>
          <a:endParaRPr lang="ru-RU"/>
        </a:p>
      </dgm:t>
    </dgm:pt>
    <dgm:pt modelId="{170531B0-56A6-4C25-8E55-DC46F25633A6}" type="sibTrans" cxnId="{FF3FB6B1-A7F6-4C4E-89C2-133A5DA7048F}">
      <dgm:prSet/>
      <dgm:spPr/>
      <dgm:t>
        <a:bodyPr/>
        <a:lstStyle/>
        <a:p>
          <a:endParaRPr lang="ru-RU"/>
        </a:p>
      </dgm:t>
    </dgm:pt>
    <dgm:pt modelId="{4D2C435A-740C-4F69-BB93-389A2A32F111}" type="pres">
      <dgm:prSet presAssocID="{52A8D9F9-C2F5-4175-812D-3AAF4C56296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361089-79CF-4154-954D-25C5F2B5F44F}" type="pres">
      <dgm:prSet presAssocID="{8BD5BDE3-FB37-4440-80D1-F17211038EB4}" presName="compNode" presStyleCnt="0"/>
      <dgm:spPr/>
    </dgm:pt>
    <dgm:pt modelId="{FCFCAF29-3455-41C5-A620-29C58ED3767F}" type="pres">
      <dgm:prSet presAssocID="{8BD5BDE3-FB37-4440-80D1-F17211038EB4}" presName="aNode" presStyleLbl="bgShp" presStyleIdx="0" presStyleCnt="3"/>
      <dgm:spPr/>
      <dgm:t>
        <a:bodyPr/>
        <a:lstStyle/>
        <a:p>
          <a:endParaRPr lang="ru-RU"/>
        </a:p>
      </dgm:t>
    </dgm:pt>
    <dgm:pt modelId="{189DC1EA-6AA7-4FE7-AC6C-8F240A38416E}" type="pres">
      <dgm:prSet presAssocID="{8BD5BDE3-FB37-4440-80D1-F17211038EB4}" presName="textNode" presStyleLbl="bgShp" presStyleIdx="0" presStyleCnt="3"/>
      <dgm:spPr/>
      <dgm:t>
        <a:bodyPr/>
        <a:lstStyle/>
        <a:p>
          <a:endParaRPr lang="ru-RU"/>
        </a:p>
      </dgm:t>
    </dgm:pt>
    <dgm:pt modelId="{427216B6-0ADC-4AFF-96D0-79A613444B16}" type="pres">
      <dgm:prSet presAssocID="{8BD5BDE3-FB37-4440-80D1-F17211038EB4}" presName="compChildNode" presStyleCnt="0"/>
      <dgm:spPr/>
    </dgm:pt>
    <dgm:pt modelId="{C34582C0-1C29-4B0A-A573-8197EC965AA4}" type="pres">
      <dgm:prSet presAssocID="{8BD5BDE3-FB37-4440-80D1-F17211038EB4}" presName="theInnerList" presStyleCnt="0"/>
      <dgm:spPr/>
    </dgm:pt>
    <dgm:pt modelId="{A0111C9A-205C-4BD2-858E-8E18924C11E1}" type="pres">
      <dgm:prSet presAssocID="{1BF8F06C-AF06-482F-88E2-5FAC8389CA2D}" presName="childNode" presStyleLbl="node1" presStyleIdx="0" presStyleCnt="12" custScaleX="100320" custScaleY="19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35FA7-D9B5-419F-8B9B-49544BDC8018}" type="pres">
      <dgm:prSet presAssocID="{1BF8F06C-AF06-482F-88E2-5FAC8389CA2D}" presName="aSpace2" presStyleCnt="0"/>
      <dgm:spPr/>
    </dgm:pt>
    <dgm:pt modelId="{1802CCEB-7E55-4CD4-8EFD-B6E34F5A39E0}" type="pres">
      <dgm:prSet presAssocID="{2D507158-1453-418A-A422-95E1E4AF2BF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08EA4-386A-4556-AA24-880A55D33E37}" type="pres">
      <dgm:prSet presAssocID="{2D507158-1453-418A-A422-95E1E4AF2BFB}" presName="aSpace2" presStyleCnt="0"/>
      <dgm:spPr/>
    </dgm:pt>
    <dgm:pt modelId="{B81CFFCC-017D-4064-8750-3FDE9CF053C1}" type="pres">
      <dgm:prSet presAssocID="{A8EA5099-E56D-4780-92A9-D1FD4420193F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B2730-3420-43FB-9B7B-98C4B964B65B}" type="pres">
      <dgm:prSet presAssocID="{8BD5BDE3-FB37-4440-80D1-F17211038EB4}" presName="aSpace" presStyleCnt="0"/>
      <dgm:spPr/>
    </dgm:pt>
    <dgm:pt modelId="{433C3DD1-AC0E-4203-AE1F-26A34B1B66F6}" type="pres">
      <dgm:prSet presAssocID="{A2A5EA7D-F8D8-4DE0-8D67-2C7091C17AFE}" presName="compNode" presStyleCnt="0"/>
      <dgm:spPr/>
    </dgm:pt>
    <dgm:pt modelId="{B060FF27-7C0D-4673-819C-DE22C0E76A19}" type="pres">
      <dgm:prSet presAssocID="{A2A5EA7D-F8D8-4DE0-8D67-2C7091C17AFE}" presName="aNode" presStyleLbl="bgShp" presStyleIdx="1" presStyleCnt="3"/>
      <dgm:spPr/>
      <dgm:t>
        <a:bodyPr/>
        <a:lstStyle/>
        <a:p>
          <a:endParaRPr lang="ru-RU"/>
        </a:p>
      </dgm:t>
    </dgm:pt>
    <dgm:pt modelId="{D5F6D98B-C7DF-4007-B090-75B98377CD34}" type="pres">
      <dgm:prSet presAssocID="{A2A5EA7D-F8D8-4DE0-8D67-2C7091C17AFE}" presName="textNode" presStyleLbl="bgShp" presStyleIdx="1" presStyleCnt="3"/>
      <dgm:spPr/>
      <dgm:t>
        <a:bodyPr/>
        <a:lstStyle/>
        <a:p>
          <a:endParaRPr lang="ru-RU"/>
        </a:p>
      </dgm:t>
    </dgm:pt>
    <dgm:pt modelId="{33F3E3E1-BB12-4B1A-A463-09FBEAD67738}" type="pres">
      <dgm:prSet presAssocID="{A2A5EA7D-F8D8-4DE0-8D67-2C7091C17AFE}" presName="compChildNode" presStyleCnt="0"/>
      <dgm:spPr/>
    </dgm:pt>
    <dgm:pt modelId="{E757E520-FE1C-4C3E-89BF-8CF4A35DB199}" type="pres">
      <dgm:prSet presAssocID="{A2A5EA7D-F8D8-4DE0-8D67-2C7091C17AFE}" presName="theInnerList" presStyleCnt="0"/>
      <dgm:spPr/>
    </dgm:pt>
    <dgm:pt modelId="{9F37A909-0D22-4C13-95C1-BBF0A1A3AAFE}" type="pres">
      <dgm:prSet presAssocID="{DB2C5A1B-366F-406C-A548-B3D4E064CBCF}" presName="childNode" presStyleLbl="node1" presStyleIdx="3" presStyleCnt="12" custLinFactY="98489" custLinFactNeighborX="-7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8DE7C-0773-4547-97A6-CDAD5E91F451}" type="pres">
      <dgm:prSet presAssocID="{DB2C5A1B-366F-406C-A548-B3D4E064CBCF}" presName="aSpace2" presStyleCnt="0"/>
      <dgm:spPr/>
    </dgm:pt>
    <dgm:pt modelId="{D613F7D2-6CDB-437F-ADAC-6DCCFFD115BA}" type="pres">
      <dgm:prSet presAssocID="{FB6E50C5-C90F-42FF-B06E-A803AE070F47}" presName="childNode" presStyleLbl="node1" presStyleIdx="4" presStyleCnt="12" custLinFactY="-100000" custLinFactNeighborX="-793" custLinFactNeighborY="-117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AFF7C-55DA-4BE4-BF03-4B41BEE539DC}" type="pres">
      <dgm:prSet presAssocID="{FB6E50C5-C90F-42FF-B06E-A803AE070F47}" presName="aSpace2" presStyleCnt="0"/>
      <dgm:spPr/>
    </dgm:pt>
    <dgm:pt modelId="{660EFAAB-60A9-4670-8390-402F32FBFFF5}" type="pres">
      <dgm:prSet presAssocID="{12BB4D6B-00A7-45A3-B0F2-15246B71F8E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F0BD5-86BF-4262-A408-6A52862AB213}" type="pres">
      <dgm:prSet presAssocID="{12BB4D6B-00A7-45A3-B0F2-15246B71F8EF}" presName="aSpace2" presStyleCnt="0"/>
      <dgm:spPr/>
    </dgm:pt>
    <dgm:pt modelId="{5D3785C3-A45C-43DF-A4D0-B0C7497134E8}" type="pres">
      <dgm:prSet presAssocID="{D36EA894-9AA1-468B-8B42-6CC61C9A3694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173C6-F486-47A3-8D15-F62A5F387242}" type="pres">
      <dgm:prSet presAssocID="{A2A5EA7D-F8D8-4DE0-8D67-2C7091C17AFE}" presName="aSpace" presStyleCnt="0"/>
      <dgm:spPr/>
    </dgm:pt>
    <dgm:pt modelId="{63C249F9-A7B6-45EF-B780-D5313E8AE385}" type="pres">
      <dgm:prSet presAssocID="{FB31CA8F-E503-4867-AF55-9501FD9F0325}" presName="compNode" presStyleCnt="0"/>
      <dgm:spPr/>
    </dgm:pt>
    <dgm:pt modelId="{38E01E58-49C3-4BF8-B886-729EE9D57E8B}" type="pres">
      <dgm:prSet presAssocID="{FB31CA8F-E503-4867-AF55-9501FD9F0325}" presName="aNode" presStyleLbl="bgShp" presStyleIdx="2" presStyleCnt="3"/>
      <dgm:spPr/>
      <dgm:t>
        <a:bodyPr/>
        <a:lstStyle/>
        <a:p>
          <a:endParaRPr lang="ru-RU"/>
        </a:p>
      </dgm:t>
    </dgm:pt>
    <dgm:pt modelId="{01573606-D774-4BB0-9BAE-0559CBAF73C5}" type="pres">
      <dgm:prSet presAssocID="{FB31CA8F-E503-4867-AF55-9501FD9F0325}" presName="textNode" presStyleLbl="bgShp" presStyleIdx="2" presStyleCnt="3"/>
      <dgm:spPr/>
      <dgm:t>
        <a:bodyPr/>
        <a:lstStyle/>
        <a:p>
          <a:endParaRPr lang="ru-RU"/>
        </a:p>
      </dgm:t>
    </dgm:pt>
    <dgm:pt modelId="{C654AF54-FB25-492C-840E-E9125B2A0CF0}" type="pres">
      <dgm:prSet presAssocID="{FB31CA8F-E503-4867-AF55-9501FD9F0325}" presName="compChildNode" presStyleCnt="0"/>
      <dgm:spPr/>
    </dgm:pt>
    <dgm:pt modelId="{8C0FC171-DA13-446E-AC22-AA2D7DBD29AF}" type="pres">
      <dgm:prSet presAssocID="{FB31CA8F-E503-4867-AF55-9501FD9F0325}" presName="theInnerList" presStyleCnt="0"/>
      <dgm:spPr/>
    </dgm:pt>
    <dgm:pt modelId="{E2CD170F-1BC9-4CBC-ACFC-B3FDABA12C82}" type="pres">
      <dgm:prSet presAssocID="{F204E4FA-80DC-4109-BC06-57470B87183B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76611-F7A7-4DFC-B267-9814FA89F359}" type="pres">
      <dgm:prSet presAssocID="{F204E4FA-80DC-4109-BC06-57470B87183B}" presName="aSpace2" presStyleCnt="0"/>
      <dgm:spPr/>
    </dgm:pt>
    <dgm:pt modelId="{293E7B7D-83FF-420E-9C1D-ACA2429CF4EA}" type="pres">
      <dgm:prSet presAssocID="{4D83CE98-FFD8-4ADA-B996-75A067049C17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BEF01-004F-430E-B3BA-284E9E329C5D}" type="pres">
      <dgm:prSet presAssocID="{4D83CE98-FFD8-4ADA-B996-75A067049C17}" presName="aSpace2" presStyleCnt="0"/>
      <dgm:spPr/>
    </dgm:pt>
    <dgm:pt modelId="{6CC73385-6C1B-4662-8B00-E0D7534AE650}" type="pres">
      <dgm:prSet presAssocID="{230A2B89-A54D-45E6-A8F6-C428EC990C80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EDE1B-E2C2-4E7E-B8DB-04FB07261B20}" type="pres">
      <dgm:prSet presAssocID="{230A2B89-A54D-45E6-A8F6-C428EC990C80}" presName="aSpace2" presStyleCnt="0"/>
      <dgm:spPr/>
    </dgm:pt>
    <dgm:pt modelId="{F26E5860-0229-41C2-93C3-589E341CE1ED}" type="pres">
      <dgm:prSet presAssocID="{ADEB625C-5C57-4BC3-9ADB-15882777BEE4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571D9A-1DC9-4530-BF3F-05FD5DB15250}" type="pres">
      <dgm:prSet presAssocID="{ADEB625C-5C57-4BC3-9ADB-15882777BEE4}" presName="aSpace2" presStyleCnt="0"/>
      <dgm:spPr/>
    </dgm:pt>
    <dgm:pt modelId="{A7742C53-13C3-47AC-AC1C-BDC4FB5320DE}" type="pres">
      <dgm:prSet presAssocID="{33C724C5-C660-4E62-BB4F-EC09773711FE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BA3E60-8AD5-4727-B75F-7EC0FAEA747E}" srcId="{FB31CA8F-E503-4867-AF55-9501FD9F0325}" destId="{ADEB625C-5C57-4BC3-9ADB-15882777BEE4}" srcOrd="3" destOrd="0" parTransId="{D3003C13-4512-4E77-9CFC-6D2E851BE8D8}" sibTransId="{703DE0EF-0841-438A-A34B-63F9081B4C50}"/>
    <dgm:cxn modelId="{43133B0B-91F2-4EB3-AA67-8527A643E977}" type="presOf" srcId="{230A2B89-A54D-45E6-A8F6-C428EC990C80}" destId="{6CC73385-6C1B-4662-8B00-E0D7534AE650}" srcOrd="0" destOrd="0" presId="urn:microsoft.com/office/officeart/2005/8/layout/lProcess2"/>
    <dgm:cxn modelId="{4551B65E-6D32-4445-B953-99717A5DB5AF}" type="presOf" srcId="{DB2C5A1B-366F-406C-A548-B3D4E064CBCF}" destId="{9F37A909-0D22-4C13-95C1-BBF0A1A3AAFE}" srcOrd="0" destOrd="0" presId="urn:microsoft.com/office/officeart/2005/8/layout/lProcess2"/>
    <dgm:cxn modelId="{EB0B757D-8B95-445B-91C2-8D43D3995B17}" srcId="{FB31CA8F-E503-4867-AF55-9501FD9F0325}" destId="{4D83CE98-FFD8-4ADA-B996-75A067049C17}" srcOrd="1" destOrd="0" parTransId="{48299E9A-233B-4300-B615-D378DC20E6CB}" sibTransId="{41E6B177-6B07-4B43-AA86-91EA21FE6F89}"/>
    <dgm:cxn modelId="{8E60D744-DB57-4D46-A086-C296E6BD52D9}" srcId="{8BD5BDE3-FB37-4440-80D1-F17211038EB4}" destId="{1BF8F06C-AF06-482F-88E2-5FAC8389CA2D}" srcOrd="0" destOrd="0" parTransId="{1C88E3E5-B23A-40CE-B013-D5F45D71E780}" sibTransId="{8B95C753-C66F-4D58-9D7E-4AC0FA241946}"/>
    <dgm:cxn modelId="{75F32DF0-5D86-4F1C-896A-36CBAF1DE720}" srcId="{A2A5EA7D-F8D8-4DE0-8D67-2C7091C17AFE}" destId="{DB2C5A1B-366F-406C-A548-B3D4E064CBCF}" srcOrd="0" destOrd="0" parTransId="{8D4C51B1-E641-449B-8DE7-D2E7D95C77BF}" sibTransId="{6F828DD3-2C35-4149-ACE1-99289AB96464}"/>
    <dgm:cxn modelId="{8396C648-4D04-40B9-8AC3-AEF5728C8CAF}" srcId="{A2A5EA7D-F8D8-4DE0-8D67-2C7091C17AFE}" destId="{FB6E50C5-C90F-42FF-B06E-A803AE070F47}" srcOrd="1" destOrd="0" parTransId="{A6FB4DB2-86CD-4B31-9E13-356B038E6487}" sibTransId="{19DBA2E5-CBC0-48F0-857C-8E6B73748BC1}"/>
    <dgm:cxn modelId="{9D421E53-336F-49FB-A07F-245975E0B0F7}" srcId="{A2A5EA7D-F8D8-4DE0-8D67-2C7091C17AFE}" destId="{D36EA894-9AA1-468B-8B42-6CC61C9A3694}" srcOrd="3" destOrd="0" parTransId="{039593C7-D8CF-4B47-8DAA-778583954689}" sibTransId="{98692B74-D2F2-405F-AFF9-5026692AF905}"/>
    <dgm:cxn modelId="{6058111E-FC5D-49EF-962B-300A3AFF8977}" type="presOf" srcId="{F204E4FA-80DC-4109-BC06-57470B87183B}" destId="{E2CD170F-1BC9-4CBC-ACFC-B3FDABA12C82}" srcOrd="0" destOrd="0" presId="urn:microsoft.com/office/officeart/2005/8/layout/lProcess2"/>
    <dgm:cxn modelId="{141C14A4-C4B0-4831-8E44-95CB299CC8EB}" srcId="{A2A5EA7D-F8D8-4DE0-8D67-2C7091C17AFE}" destId="{12BB4D6B-00A7-45A3-B0F2-15246B71F8EF}" srcOrd="2" destOrd="0" parTransId="{887C95A1-1B81-43D1-BC7A-62DFA67368D4}" sibTransId="{85B20013-C0BB-430E-A3E4-F74C9B5218E3}"/>
    <dgm:cxn modelId="{AF0FE149-924E-4826-82C1-874F501668B5}" type="presOf" srcId="{D36EA894-9AA1-468B-8B42-6CC61C9A3694}" destId="{5D3785C3-A45C-43DF-A4D0-B0C7497134E8}" srcOrd="0" destOrd="0" presId="urn:microsoft.com/office/officeart/2005/8/layout/lProcess2"/>
    <dgm:cxn modelId="{701519F2-64AD-4D72-85BA-C328F1C4D39D}" type="presOf" srcId="{8BD5BDE3-FB37-4440-80D1-F17211038EB4}" destId="{FCFCAF29-3455-41C5-A620-29C58ED3767F}" srcOrd="0" destOrd="0" presId="urn:microsoft.com/office/officeart/2005/8/layout/lProcess2"/>
    <dgm:cxn modelId="{BA771A65-17B7-4596-A50F-6191A275D487}" srcId="{52A8D9F9-C2F5-4175-812D-3AAF4C56296C}" destId="{A2A5EA7D-F8D8-4DE0-8D67-2C7091C17AFE}" srcOrd="1" destOrd="0" parTransId="{68EA61E4-3492-4E95-BA40-F1F4F0586FE6}" sibTransId="{60624A46-F218-4B8B-8897-DD1BCCAAEE05}"/>
    <dgm:cxn modelId="{B0AD6B6F-E2E0-45EB-AF8C-31F0673297A0}" type="presOf" srcId="{1BF8F06C-AF06-482F-88E2-5FAC8389CA2D}" destId="{A0111C9A-205C-4BD2-858E-8E18924C11E1}" srcOrd="0" destOrd="0" presId="urn:microsoft.com/office/officeart/2005/8/layout/lProcess2"/>
    <dgm:cxn modelId="{61D3A309-250F-42D0-9434-A54F9A498A29}" type="presOf" srcId="{52A8D9F9-C2F5-4175-812D-3AAF4C56296C}" destId="{4D2C435A-740C-4F69-BB93-389A2A32F111}" srcOrd="0" destOrd="0" presId="urn:microsoft.com/office/officeart/2005/8/layout/lProcess2"/>
    <dgm:cxn modelId="{7E99D0B5-F299-42A9-B2C4-84B452678C46}" srcId="{FB31CA8F-E503-4867-AF55-9501FD9F0325}" destId="{230A2B89-A54D-45E6-A8F6-C428EC990C80}" srcOrd="2" destOrd="0" parTransId="{F1865D19-E8AC-4D6E-825D-7A2ACDBB8046}" sibTransId="{7953E475-ABC5-482A-9140-A22FF5527D1B}"/>
    <dgm:cxn modelId="{A8FB9A05-76BD-4497-B1F1-9871E15146AC}" type="presOf" srcId="{2D507158-1453-418A-A422-95E1E4AF2BFB}" destId="{1802CCEB-7E55-4CD4-8EFD-B6E34F5A39E0}" srcOrd="0" destOrd="0" presId="urn:microsoft.com/office/officeart/2005/8/layout/lProcess2"/>
    <dgm:cxn modelId="{FF3FB6B1-A7F6-4C4E-89C2-133A5DA7048F}" srcId="{FB31CA8F-E503-4867-AF55-9501FD9F0325}" destId="{F204E4FA-80DC-4109-BC06-57470B87183B}" srcOrd="0" destOrd="0" parTransId="{F88DBBDD-783E-4678-BBCB-A53492D05C51}" sibTransId="{170531B0-56A6-4C25-8E55-DC46F25633A6}"/>
    <dgm:cxn modelId="{0D7DA40D-39FB-4A9B-9022-C705A9D1C479}" srcId="{52A8D9F9-C2F5-4175-812D-3AAF4C56296C}" destId="{8BD5BDE3-FB37-4440-80D1-F17211038EB4}" srcOrd="0" destOrd="0" parTransId="{18FB456D-5D17-40A1-8EE8-A5955D9F71BB}" sibTransId="{9CA3B0CA-F089-4E65-B772-41C74DC9BD11}"/>
    <dgm:cxn modelId="{B90B4F85-3348-4555-B8D4-A314114DE65E}" type="presOf" srcId="{4D83CE98-FFD8-4ADA-B996-75A067049C17}" destId="{293E7B7D-83FF-420E-9C1D-ACA2429CF4EA}" srcOrd="0" destOrd="0" presId="urn:microsoft.com/office/officeart/2005/8/layout/lProcess2"/>
    <dgm:cxn modelId="{7A64811D-71C5-496B-9782-F2003BE00DB2}" srcId="{52A8D9F9-C2F5-4175-812D-3AAF4C56296C}" destId="{FB31CA8F-E503-4867-AF55-9501FD9F0325}" srcOrd="2" destOrd="0" parTransId="{E4E67393-CA65-485F-B83E-4BE768A9CE50}" sibTransId="{B9A5B412-0621-4A37-A3FA-349B21D425BA}"/>
    <dgm:cxn modelId="{85E6F648-3554-472E-A718-26614821DBB4}" srcId="{FB31CA8F-E503-4867-AF55-9501FD9F0325}" destId="{33C724C5-C660-4E62-BB4F-EC09773711FE}" srcOrd="4" destOrd="0" parTransId="{26B9C293-BE1F-4076-8E1A-5CE16C6AADCE}" sibTransId="{8DF747BC-F05A-4711-8F16-25A9F3E712E6}"/>
    <dgm:cxn modelId="{143D5B0F-0B98-4B2A-B454-38D566E767F9}" srcId="{8BD5BDE3-FB37-4440-80D1-F17211038EB4}" destId="{2D507158-1453-418A-A422-95E1E4AF2BFB}" srcOrd="1" destOrd="0" parTransId="{13BA910C-6693-44D6-B9D3-6F6BD25F746A}" sibTransId="{3A55E0D1-68D0-4718-82E6-7F448A0E470C}"/>
    <dgm:cxn modelId="{6E66F841-5ED7-477E-8A2A-F98F6C9A7811}" type="presOf" srcId="{12BB4D6B-00A7-45A3-B0F2-15246B71F8EF}" destId="{660EFAAB-60A9-4670-8390-402F32FBFFF5}" srcOrd="0" destOrd="0" presId="urn:microsoft.com/office/officeart/2005/8/layout/lProcess2"/>
    <dgm:cxn modelId="{A5C59838-260F-4F91-A20D-31D6E1E4A505}" type="presOf" srcId="{FB6E50C5-C90F-42FF-B06E-A803AE070F47}" destId="{D613F7D2-6CDB-437F-ADAC-6DCCFFD115BA}" srcOrd="0" destOrd="0" presId="urn:microsoft.com/office/officeart/2005/8/layout/lProcess2"/>
    <dgm:cxn modelId="{F68E53DA-6802-4D1D-92BB-CA2C2C4A4981}" type="presOf" srcId="{FB31CA8F-E503-4867-AF55-9501FD9F0325}" destId="{38E01E58-49C3-4BF8-B886-729EE9D57E8B}" srcOrd="0" destOrd="0" presId="urn:microsoft.com/office/officeart/2005/8/layout/lProcess2"/>
    <dgm:cxn modelId="{16CA7A4C-A119-45AB-8BC5-50CA25B1D0C7}" type="presOf" srcId="{ADEB625C-5C57-4BC3-9ADB-15882777BEE4}" destId="{F26E5860-0229-41C2-93C3-589E341CE1ED}" srcOrd="0" destOrd="0" presId="urn:microsoft.com/office/officeart/2005/8/layout/lProcess2"/>
    <dgm:cxn modelId="{E4958384-E38D-4481-94BE-93BE849F7DC4}" type="presOf" srcId="{33C724C5-C660-4E62-BB4F-EC09773711FE}" destId="{A7742C53-13C3-47AC-AC1C-BDC4FB5320DE}" srcOrd="0" destOrd="0" presId="urn:microsoft.com/office/officeart/2005/8/layout/lProcess2"/>
    <dgm:cxn modelId="{C0D4B8AE-DEFC-4A47-9267-053236E0EDC5}" type="presOf" srcId="{A2A5EA7D-F8D8-4DE0-8D67-2C7091C17AFE}" destId="{D5F6D98B-C7DF-4007-B090-75B98377CD34}" srcOrd="1" destOrd="0" presId="urn:microsoft.com/office/officeart/2005/8/layout/lProcess2"/>
    <dgm:cxn modelId="{32356DBD-59F4-44DF-8635-925F474F22EA}" type="presOf" srcId="{A8EA5099-E56D-4780-92A9-D1FD4420193F}" destId="{B81CFFCC-017D-4064-8750-3FDE9CF053C1}" srcOrd="0" destOrd="0" presId="urn:microsoft.com/office/officeart/2005/8/layout/lProcess2"/>
    <dgm:cxn modelId="{52BBAD29-D398-4746-98D0-8F88ACED571E}" type="presOf" srcId="{8BD5BDE3-FB37-4440-80D1-F17211038EB4}" destId="{189DC1EA-6AA7-4FE7-AC6C-8F240A38416E}" srcOrd="1" destOrd="0" presId="urn:microsoft.com/office/officeart/2005/8/layout/lProcess2"/>
    <dgm:cxn modelId="{7E6D7EB1-E711-4A3D-9DD3-00401A0D66FD}" type="presOf" srcId="{A2A5EA7D-F8D8-4DE0-8D67-2C7091C17AFE}" destId="{B060FF27-7C0D-4673-819C-DE22C0E76A19}" srcOrd="0" destOrd="0" presId="urn:microsoft.com/office/officeart/2005/8/layout/lProcess2"/>
    <dgm:cxn modelId="{E2E4BD6F-858D-43D3-A196-5007396D6558}" type="presOf" srcId="{FB31CA8F-E503-4867-AF55-9501FD9F0325}" destId="{01573606-D774-4BB0-9BAE-0559CBAF73C5}" srcOrd="1" destOrd="0" presId="urn:microsoft.com/office/officeart/2005/8/layout/lProcess2"/>
    <dgm:cxn modelId="{65DD67AE-EE98-4071-9CE8-FC0D25A19524}" srcId="{8BD5BDE3-FB37-4440-80D1-F17211038EB4}" destId="{A8EA5099-E56D-4780-92A9-D1FD4420193F}" srcOrd="2" destOrd="0" parTransId="{37CEF4B7-2627-482B-81A5-E7B7DF80C2A3}" sibTransId="{3C96854A-348A-4351-B6BC-C9CD38F5A044}"/>
    <dgm:cxn modelId="{B5892D27-0593-46C3-B575-30045841F840}" type="presParOf" srcId="{4D2C435A-740C-4F69-BB93-389A2A32F111}" destId="{14361089-79CF-4154-954D-25C5F2B5F44F}" srcOrd="0" destOrd="0" presId="urn:microsoft.com/office/officeart/2005/8/layout/lProcess2"/>
    <dgm:cxn modelId="{79215DA8-EFF1-47E1-A510-E3C343CB0803}" type="presParOf" srcId="{14361089-79CF-4154-954D-25C5F2B5F44F}" destId="{FCFCAF29-3455-41C5-A620-29C58ED3767F}" srcOrd="0" destOrd="0" presId="urn:microsoft.com/office/officeart/2005/8/layout/lProcess2"/>
    <dgm:cxn modelId="{9F72D773-0E76-4C19-8251-148746824F0E}" type="presParOf" srcId="{14361089-79CF-4154-954D-25C5F2B5F44F}" destId="{189DC1EA-6AA7-4FE7-AC6C-8F240A38416E}" srcOrd="1" destOrd="0" presId="urn:microsoft.com/office/officeart/2005/8/layout/lProcess2"/>
    <dgm:cxn modelId="{3AB212B2-29CD-45F3-9ADE-06EF0F1C3027}" type="presParOf" srcId="{14361089-79CF-4154-954D-25C5F2B5F44F}" destId="{427216B6-0ADC-4AFF-96D0-79A613444B16}" srcOrd="2" destOrd="0" presId="urn:microsoft.com/office/officeart/2005/8/layout/lProcess2"/>
    <dgm:cxn modelId="{ED0F4857-718C-407B-93FB-EADACE95E35E}" type="presParOf" srcId="{427216B6-0ADC-4AFF-96D0-79A613444B16}" destId="{C34582C0-1C29-4B0A-A573-8197EC965AA4}" srcOrd="0" destOrd="0" presId="urn:microsoft.com/office/officeart/2005/8/layout/lProcess2"/>
    <dgm:cxn modelId="{C837AC50-6383-4A71-B14E-952834A9141A}" type="presParOf" srcId="{C34582C0-1C29-4B0A-A573-8197EC965AA4}" destId="{A0111C9A-205C-4BD2-858E-8E18924C11E1}" srcOrd="0" destOrd="0" presId="urn:microsoft.com/office/officeart/2005/8/layout/lProcess2"/>
    <dgm:cxn modelId="{AB996A5E-95A3-46F2-8E2C-F38144D46847}" type="presParOf" srcId="{C34582C0-1C29-4B0A-A573-8197EC965AA4}" destId="{52735FA7-D9B5-419F-8B9B-49544BDC8018}" srcOrd="1" destOrd="0" presId="urn:microsoft.com/office/officeart/2005/8/layout/lProcess2"/>
    <dgm:cxn modelId="{F7D08926-D1D7-4606-B978-D7F2B78601F4}" type="presParOf" srcId="{C34582C0-1C29-4B0A-A573-8197EC965AA4}" destId="{1802CCEB-7E55-4CD4-8EFD-B6E34F5A39E0}" srcOrd="2" destOrd="0" presId="urn:microsoft.com/office/officeart/2005/8/layout/lProcess2"/>
    <dgm:cxn modelId="{DAA5048E-D478-4250-9C57-1536728C0E9E}" type="presParOf" srcId="{C34582C0-1C29-4B0A-A573-8197EC965AA4}" destId="{9B108EA4-386A-4556-AA24-880A55D33E37}" srcOrd="3" destOrd="0" presId="urn:microsoft.com/office/officeart/2005/8/layout/lProcess2"/>
    <dgm:cxn modelId="{89927CC1-31A6-4B90-B8A7-98BF70E6176E}" type="presParOf" srcId="{C34582C0-1C29-4B0A-A573-8197EC965AA4}" destId="{B81CFFCC-017D-4064-8750-3FDE9CF053C1}" srcOrd="4" destOrd="0" presId="urn:microsoft.com/office/officeart/2005/8/layout/lProcess2"/>
    <dgm:cxn modelId="{7C9F60A5-D29E-4348-894B-C145A7A92133}" type="presParOf" srcId="{4D2C435A-740C-4F69-BB93-389A2A32F111}" destId="{78AB2730-3420-43FB-9B7B-98C4B964B65B}" srcOrd="1" destOrd="0" presId="urn:microsoft.com/office/officeart/2005/8/layout/lProcess2"/>
    <dgm:cxn modelId="{0DE68D5A-4F16-4D72-9648-C284ADCEC785}" type="presParOf" srcId="{4D2C435A-740C-4F69-BB93-389A2A32F111}" destId="{433C3DD1-AC0E-4203-AE1F-26A34B1B66F6}" srcOrd="2" destOrd="0" presId="urn:microsoft.com/office/officeart/2005/8/layout/lProcess2"/>
    <dgm:cxn modelId="{569B15F4-D75F-4C0F-8D1E-4641D40EC488}" type="presParOf" srcId="{433C3DD1-AC0E-4203-AE1F-26A34B1B66F6}" destId="{B060FF27-7C0D-4673-819C-DE22C0E76A19}" srcOrd="0" destOrd="0" presId="urn:microsoft.com/office/officeart/2005/8/layout/lProcess2"/>
    <dgm:cxn modelId="{30E0F2B0-429C-4FBB-B854-CB1DECBF881B}" type="presParOf" srcId="{433C3DD1-AC0E-4203-AE1F-26A34B1B66F6}" destId="{D5F6D98B-C7DF-4007-B090-75B98377CD34}" srcOrd="1" destOrd="0" presId="urn:microsoft.com/office/officeart/2005/8/layout/lProcess2"/>
    <dgm:cxn modelId="{E0175C2A-FB7A-4A8E-AC53-0FC83981F35D}" type="presParOf" srcId="{433C3DD1-AC0E-4203-AE1F-26A34B1B66F6}" destId="{33F3E3E1-BB12-4B1A-A463-09FBEAD67738}" srcOrd="2" destOrd="0" presId="urn:microsoft.com/office/officeart/2005/8/layout/lProcess2"/>
    <dgm:cxn modelId="{4E914C11-CDDF-436C-8966-C04EF8E0449E}" type="presParOf" srcId="{33F3E3E1-BB12-4B1A-A463-09FBEAD67738}" destId="{E757E520-FE1C-4C3E-89BF-8CF4A35DB199}" srcOrd="0" destOrd="0" presId="urn:microsoft.com/office/officeart/2005/8/layout/lProcess2"/>
    <dgm:cxn modelId="{578910BC-1158-4C74-B47F-C808007CD9EF}" type="presParOf" srcId="{E757E520-FE1C-4C3E-89BF-8CF4A35DB199}" destId="{9F37A909-0D22-4C13-95C1-BBF0A1A3AAFE}" srcOrd="0" destOrd="0" presId="urn:microsoft.com/office/officeart/2005/8/layout/lProcess2"/>
    <dgm:cxn modelId="{6B8C70E3-1049-4B97-B936-7885F8947765}" type="presParOf" srcId="{E757E520-FE1C-4C3E-89BF-8CF4A35DB199}" destId="{6FC8DE7C-0773-4547-97A6-CDAD5E91F451}" srcOrd="1" destOrd="0" presId="urn:microsoft.com/office/officeart/2005/8/layout/lProcess2"/>
    <dgm:cxn modelId="{91E4046B-CAD9-4016-B14B-A555F6474497}" type="presParOf" srcId="{E757E520-FE1C-4C3E-89BF-8CF4A35DB199}" destId="{D613F7D2-6CDB-437F-ADAC-6DCCFFD115BA}" srcOrd="2" destOrd="0" presId="urn:microsoft.com/office/officeart/2005/8/layout/lProcess2"/>
    <dgm:cxn modelId="{694D73C9-9873-498C-A42C-3470CF274ED0}" type="presParOf" srcId="{E757E520-FE1C-4C3E-89BF-8CF4A35DB199}" destId="{B22AFF7C-55DA-4BE4-BF03-4B41BEE539DC}" srcOrd="3" destOrd="0" presId="urn:microsoft.com/office/officeart/2005/8/layout/lProcess2"/>
    <dgm:cxn modelId="{F0EF4D3C-1062-44D0-94D2-84DF294A6449}" type="presParOf" srcId="{E757E520-FE1C-4C3E-89BF-8CF4A35DB199}" destId="{660EFAAB-60A9-4670-8390-402F32FBFFF5}" srcOrd="4" destOrd="0" presId="urn:microsoft.com/office/officeart/2005/8/layout/lProcess2"/>
    <dgm:cxn modelId="{2FA3F3C5-F84A-4D16-8D5F-0E5EE2E3E648}" type="presParOf" srcId="{E757E520-FE1C-4C3E-89BF-8CF4A35DB199}" destId="{11AF0BD5-86BF-4262-A408-6A52862AB213}" srcOrd="5" destOrd="0" presId="urn:microsoft.com/office/officeart/2005/8/layout/lProcess2"/>
    <dgm:cxn modelId="{C2E47A50-A0BF-490D-BC1C-16A727E9BCD9}" type="presParOf" srcId="{E757E520-FE1C-4C3E-89BF-8CF4A35DB199}" destId="{5D3785C3-A45C-43DF-A4D0-B0C7497134E8}" srcOrd="6" destOrd="0" presId="urn:microsoft.com/office/officeart/2005/8/layout/lProcess2"/>
    <dgm:cxn modelId="{5C1DDB6F-EAFA-46DB-B312-A53C9329F8FE}" type="presParOf" srcId="{4D2C435A-740C-4F69-BB93-389A2A32F111}" destId="{6DA173C6-F486-47A3-8D15-F62A5F387242}" srcOrd="3" destOrd="0" presId="urn:microsoft.com/office/officeart/2005/8/layout/lProcess2"/>
    <dgm:cxn modelId="{FDB7339A-FA9D-49C9-8D17-301D97D420D6}" type="presParOf" srcId="{4D2C435A-740C-4F69-BB93-389A2A32F111}" destId="{63C249F9-A7B6-45EF-B780-D5313E8AE385}" srcOrd="4" destOrd="0" presId="urn:microsoft.com/office/officeart/2005/8/layout/lProcess2"/>
    <dgm:cxn modelId="{E1F1CFDC-D79F-4F23-B5A6-AF9105CC90B5}" type="presParOf" srcId="{63C249F9-A7B6-45EF-B780-D5313E8AE385}" destId="{38E01E58-49C3-4BF8-B886-729EE9D57E8B}" srcOrd="0" destOrd="0" presId="urn:microsoft.com/office/officeart/2005/8/layout/lProcess2"/>
    <dgm:cxn modelId="{912AEB03-3105-4782-8CF3-55BFFAEEFC76}" type="presParOf" srcId="{63C249F9-A7B6-45EF-B780-D5313E8AE385}" destId="{01573606-D774-4BB0-9BAE-0559CBAF73C5}" srcOrd="1" destOrd="0" presId="urn:microsoft.com/office/officeart/2005/8/layout/lProcess2"/>
    <dgm:cxn modelId="{88100C4A-89F9-4D88-AD73-DBC3ABEA2E28}" type="presParOf" srcId="{63C249F9-A7B6-45EF-B780-D5313E8AE385}" destId="{C654AF54-FB25-492C-840E-E9125B2A0CF0}" srcOrd="2" destOrd="0" presId="urn:microsoft.com/office/officeart/2005/8/layout/lProcess2"/>
    <dgm:cxn modelId="{09614E5C-C3F6-4509-9791-553C4C672761}" type="presParOf" srcId="{C654AF54-FB25-492C-840E-E9125B2A0CF0}" destId="{8C0FC171-DA13-446E-AC22-AA2D7DBD29AF}" srcOrd="0" destOrd="0" presId="urn:microsoft.com/office/officeart/2005/8/layout/lProcess2"/>
    <dgm:cxn modelId="{6E5E07CB-0E32-4A81-8A11-2059D13CD75C}" type="presParOf" srcId="{8C0FC171-DA13-446E-AC22-AA2D7DBD29AF}" destId="{E2CD170F-1BC9-4CBC-ACFC-B3FDABA12C82}" srcOrd="0" destOrd="0" presId="urn:microsoft.com/office/officeart/2005/8/layout/lProcess2"/>
    <dgm:cxn modelId="{E8CFEEED-0F57-4E51-8BC6-2374A7CB2034}" type="presParOf" srcId="{8C0FC171-DA13-446E-AC22-AA2D7DBD29AF}" destId="{A3376611-F7A7-4DFC-B267-9814FA89F359}" srcOrd="1" destOrd="0" presId="urn:microsoft.com/office/officeart/2005/8/layout/lProcess2"/>
    <dgm:cxn modelId="{F34F23C1-2800-4D07-9CC1-1DDDB56CF25B}" type="presParOf" srcId="{8C0FC171-DA13-446E-AC22-AA2D7DBD29AF}" destId="{293E7B7D-83FF-420E-9C1D-ACA2429CF4EA}" srcOrd="2" destOrd="0" presId="urn:microsoft.com/office/officeart/2005/8/layout/lProcess2"/>
    <dgm:cxn modelId="{7E849563-9198-4D7D-8D54-A2F9B15804C2}" type="presParOf" srcId="{8C0FC171-DA13-446E-AC22-AA2D7DBD29AF}" destId="{4FEBEF01-004F-430E-B3BA-284E9E329C5D}" srcOrd="3" destOrd="0" presId="urn:microsoft.com/office/officeart/2005/8/layout/lProcess2"/>
    <dgm:cxn modelId="{53483C42-FE48-450C-AC0A-2822E942B308}" type="presParOf" srcId="{8C0FC171-DA13-446E-AC22-AA2D7DBD29AF}" destId="{6CC73385-6C1B-4662-8B00-E0D7534AE650}" srcOrd="4" destOrd="0" presId="urn:microsoft.com/office/officeart/2005/8/layout/lProcess2"/>
    <dgm:cxn modelId="{006ECA92-66F3-4B4A-BD67-393509358341}" type="presParOf" srcId="{8C0FC171-DA13-446E-AC22-AA2D7DBD29AF}" destId="{303EDE1B-E2C2-4E7E-B8DB-04FB07261B20}" srcOrd="5" destOrd="0" presId="urn:microsoft.com/office/officeart/2005/8/layout/lProcess2"/>
    <dgm:cxn modelId="{C6F956E7-AF2F-4138-80FB-6509C5345985}" type="presParOf" srcId="{8C0FC171-DA13-446E-AC22-AA2D7DBD29AF}" destId="{F26E5860-0229-41C2-93C3-589E341CE1ED}" srcOrd="6" destOrd="0" presId="urn:microsoft.com/office/officeart/2005/8/layout/lProcess2"/>
    <dgm:cxn modelId="{3EC9F611-DE25-430B-9F72-B404824D595D}" type="presParOf" srcId="{8C0FC171-DA13-446E-AC22-AA2D7DBD29AF}" destId="{BA571D9A-1DC9-4530-BF3F-05FD5DB15250}" srcOrd="7" destOrd="0" presId="urn:microsoft.com/office/officeart/2005/8/layout/lProcess2"/>
    <dgm:cxn modelId="{7F88EF97-21E9-48EC-9183-3B98F741C4B9}" type="presParOf" srcId="{8C0FC171-DA13-446E-AC22-AA2D7DBD29AF}" destId="{A7742C53-13C3-47AC-AC1C-BDC4FB5320D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CAF29-3455-41C5-A620-29C58ED3767F}">
      <dsp:nvSpPr>
        <dsp:cNvPr id="0" name=""/>
        <dsp:cNvSpPr/>
      </dsp:nvSpPr>
      <dsp:spPr>
        <a:xfrm>
          <a:off x="9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Налоговые доходы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999" y="0"/>
        <a:ext cx="2597768" cy="1421629"/>
      </dsp:txXfrm>
    </dsp:sp>
    <dsp:sp modelId="{A0111C9A-205C-4BD2-858E-8E18924C11E1}">
      <dsp:nvSpPr>
        <dsp:cNvPr id="0" name=""/>
        <dsp:cNvSpPr/>
      </dsp:nvSpPr>
      <dsp:spPr>
        <a:xfrm>
          <a:off x="257450" y="1422219"/>
          <a:ext cx="2084864" cy="1418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федеральные налоги и сборы (НДС, акцизы, НДФЛ, налог на прибыль организации,  налоги, предусмотренные специальными налоговыми режимами  и т.д.)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98989" y="1463758"/>
        <a:ext cx="2001786" cy="1335173"/>
      </dsp:txXfrm>
    </dsp:sp>
    <dsp:sp modelId="{1802CCEB-7E55-4CD4-8EFD-B6E34F5A39E0}">
      <dsp:nvSpPr>
        <dsp:cNvPr id="0" name=""/>
        <dsp:cNvSpPr/>
      </dsp:nvSpPr>
      <dsp:spPr>
        <a:xfrm>
          <a:off x="260775" y="2951188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региональные налоги (налог на имущество организаций, транспортный налог, налог на игорный бизнес)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81853" y="2972266"/>
        <a:ext cx="2036058" cy="677509"/>
      </dsp:txXfrm>
    </dsp:sp>
    <dsp:sp modelId="{B81CFFCC-017D-4064-8750-3FDE9CF053C1}">
      <dsp:nvSpPr>
        <dsp:cNvPr id="0" name=""/>
        <dsp:cNvSpPr/>
      </dsp:nvSpPr>
      <dsp:spPr>
        <a:xfrm>
          <a:off x="260775" y="3781570"/>
          <a:ext cx="2078214" cy="719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местные налоги (земельный налог, налог на имущество физических лиц и т.д.)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81853" y="3802648"/>
        <a:ext cx="2036058" cy="677509"/>
      </dsp:txXfrm>
    </dsp:sp>
    <dsp:sp modelId="{B060FF27-7C0D-4673-819C-DE22C0E76A19}">
      <dsp:nvSpPr>
        <dsp:cNvPr id="0" name=""/>
        <dsp:cNvSpPr/>
      </dsp:nvSpPr>
      <dsp:spPr>
        <a:xfrm>
          <a:off x="2793599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Неналоговые доходы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2793599" y="0"/>
        <a:ext cx="2597768" cy="1421629"/>
      </dsp:txXfrm>
    </dsp:sp>
    <dsp:sp modelId="{9F37A909-0D22-4C13-95C1-BBF0A1A3AAFE}">
      <dsp:nvSpPr>
        <dsp:cNvPr id="0" name=""/>
        <dsp:cNvSpPr/>
      </dsp:nvSpPr>
      <dsp:spPr>
        <a:xfrm>
          <a:off x="3036896" y="2207856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продажи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57115" y="2228075"/>
        <a:ext cx="2037776" cy="649899"/>
      </dsp:txXfrm>
    </dsp:sp>
    <dsp:sp modelId="{D613F7D2-6CDB-437F-ADAC-6DCCFFD115BA}">
      <dsp:nvSpPr>
        <dsp:cNvPr id="0" name=""/>
        <dsp:cNvSpPr/>
      </dsp:nvSpPr>
      <dsp:spPr>
        <a:xfrm>
          <a:off x="3036896" y="1402742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доходы от использования государственного и муниципального имущества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57115" y="1422961"/>
        <a:ext cx="2037776" cy="649899"/>
      </dsp:txXfrm>
    </dsp:sp>
    <dsp:sp modelId="{660EFAAB-60A9-4670-8390-402F32FBFFF5}">
      <dsp:nvSpPr>
        <dsp:cNvPr id="0" name=""/>
        <dsp:cNvSpPr/>
      </dsp:nvSpPr>
      <dsp:spPr>
        <a:xfrm>
          <a:off x="3053376" y="3014830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штрафы, санкции, возмещение ущерба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73595" y="3035049"/>
        <a:ext cx="2037776" cy="649899"/>
      </dsp:txXfrm>
    </dsp:sp>
    <dsp:sp modelId="{5D3785C3-A45C-43DF-A4D0-B0C7497134E8}">
      <dsp:nvSpPr>
        <dsp:cNvPr id="0" name=""/>
        <dsp:cNvSpPr/>
      </dsp:nvSpPr>
      <dsp:spPr>
        <a:xfrm>
          <a:off x="3053376" y="3811373"/>
          <a:ext cx="2078214" cy="6903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неналоговые доходы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3073595" y="3831592"/>
        <a:ext cx="2037776" cy="649899"/>
      </dsp:txXfrm>
    </dsp:sp>
    <dsp:sp modelId="{38E01E58-49C3-4BF8-B886-729EE9D57E8B}">
      <dsp:nvSpPr>
        <dsp:cNvPr id="0" name=""/>
        <dsp:cNvSpPr/>
      </dsp:nvSpPr>
      <dsp:spPr>
        <a:xfrm>
          <a:off x="5586200" y="0"/>
          <a:ext cx="2597768" cy="4738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Безвозмездные поступления</a:t>
          </a:r>
          <a:endParaRPr lang="ru-RU" sz="2900" kern="1200" dirty="0"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586200" y="0"/>
        <a:ext cx="2597768" cy="1421629"/>
      </dsp:txXfrm>
    </dsp:sp>
    <dsp:sp modelId="{E2CD170F-1BC9-4CBC-ACFC-B3FDABA12C82}">
      <dsp:nvSpPr>
        <dsp:cNvPr id="0" name=""/>
        <dsp:cNvSpPr/>
      </dsp:nvSpPr>
      <dsp:spPr>
        <a:xfrm>
          <a:off x="5845977" y="1422525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дотации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1438581"/>
        <a:ext cx="2046102" cy="516096"/>
      </dsp:txXfrm>
    </dsp:sp>
    <dsp:sp modelId="{293E7B7D-83FF-420E-9C1D-ACA2429CF4EA}">
      <dsp:nvSpPr>
        <dsp:cNvPr id="0" name=""/>
        <dsp:cNvSpPr/>
      </dsp:nvSpPr>
      <dsp:spPr>
        <a:xfrm>
          <a:off x="5845977" y="2055074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субсидии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2071130"/>
        <a:ext cx="2046102" cy="516096"/>
      </dsp:txXfrm>
    </dsp:sp>
    <dsp:sp modelId="{6CC73385-6C1B-4662-8B00-E0D7534AE650}">
      <dsp:nvSpPr>
        <dsp:cNvPr id="0" name=""/>
        <dsp:cNvSpPr/>
      </dsp:nvSpPr>
      <dsp:spPr>
        <a:xfrm>
          <a:off x="5845977" y="2687623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субвенции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2703679"/>
        <a:ext cx="2046102" cy="516096"/>
      </dsp:txXfrm>
    </dsp:sp>
    <dsp:sp modelId="{F26E5860-0229-41C2-93C3-589E341CE1ED}">
      <dsp:nvSpPr>
        <dsp:cNvPr id="0" name=""/>
        <dsp:cNvSpPr/>
      </dsp:nvSpPr>
      <dsp:spPr>
        <a:xfrm>
          <a:off x="5845977" y="3320171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иные межбюджетные трансферты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3336227"/>
        <a:ext cx="2046102" cy="516096"/>
      </dsp:txXfrm>
    </dsp:sp>
    <dsp:sp modelId="{A7742C53-13C3-47AC-AC1C-BDC4FB5320DE}">
      <dsp:nvSpPr>
        <dsp:cNvPr id="0" name=""/>
        <dsp:cNvSpPr/>
      </dsp:nvSpPr>
      <dsp:spPr>
        <a:xfrm>
          <a:off x="5845977" y="3952720"/>
          <a:ext cx="2078214" cy="548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прочие безвозмездные поступления</a:t>
          </a:r>
          <a:endParaRPr lang="ru-RU" sz="1200" kern="1200" dirty="0">
            <a:solidFill>
              <a:sysClr val="windowText" lastClr="000000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dsp:txBody>
      <dsp:txXfrm>
        <a:off x="5862033" y="3968776"/>
        <a:ext cx="2046102" cy="516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0.21248</cdr:x>
      <cdr:y>0.20049</cdr:y>
    </cdr:from>
    <cdr:to>
      <cdr:x>0.27958</cdr:x>
      <cdr:y>0.27499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541793" y="984350"/>
          <a:ext cx="802640" cy="365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0.46088</cdr:x>
      <cdr:y>0.78867</cdr:y>
    </cdr:from>
    <cdr:to>
      <cdr:x>0.53426</cdr:x>
      <cdr:y>0.88147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 rot="10800000" flipH="1" flipV="1">
          <a:off x="5424261" y="3755212"/>
          <a:ext cx="863600" cy="4418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9,</a:t>
          </a:r>
          <a:r>
            <a:rPr lang="ru-RU" sz="14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rPr>
            <a:t>5 %</a:t>
          </a:r>
          <a:endParaRPr lang="ru-RU" sz="1400" b="1" dirty="0">
            <a:solidFill>
              <a:schemeClr val="tx1"/>
            </a:solidFill>
            <a:latin typeface="PT Astra Serif" panose="020A0603040505020204" pitchFamily="18" charset="-52"/>
            <a:ea typeface="PT Astra Serif" panose="020A0603040505020204" pitchFamily="18" charset="-52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6"/>
            <a:ext cx="2951217" cy="499113"/>
          </a:xfrm>
          <a:prstGeom prst="rect">
            <a:avLst/>
          </a:prstGeom>
        </p:spPr>
        <p:txBody>
          <a:bodyPr vert="horz" lIns="91532" tIns="45764" rIns="91532" bIns="4576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981" y="6"/>
            <a:ext cx="2951217" cy="499113"/>
          </a:xfrm>
          <a:prstGeom prst="rect">
            <a:avLst/>
          </a:prstGeom>
        </p:spPr>
        <p:txBody>
          <a:bodyPr vert="horz" lIns="91532" tIns="45764" rIns="91532" bIns="45764" rtlCol="0"/>
          <a:lstStyle>
            <a:lvl1pPr algn="r">
              <a:defRPr sz="1200"/>
            </a:lvl1pPr>
          </a:lstStyle>
          <a:p>
            <a:fld id="{24B739C5-4E26-4660-AA19-8AEEA2E863C4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2" tIns="45764" rIns="91532" bIns="4576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8" y="4784493"/>
            <a:ext cx="5447666" cy="3913425"/>
          </a:xfrm>
          <a:prstGeom prst="rect">
            <a:avLst/>
          </a:prstGeom>
        </p:spPr>
        <p:txBody>
          <a:bodyPr vert="horz" lIns="91532" tIns="45764" rIns="91532" bIns="4576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1818"/>
            <a:ext cx="2951217" cy="499113"/>
          </a:xfrm>
          <a:prstGeom prst="rect">
            <a:avLst/>
          </a:prstGeom>
        </p:spPr>
        <p:txBody>
          <a:bodyPr vert="horz" lIns="91532" tIns="45764" rIns="91532" bIns="4576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981" y="9441818"/>
            <a:ext cx="2951217" cy="499113"/>
          </a:xfrm>
          <a:prstGeom prst="rect">
            <a:avLst/>
          </a:prstGeom>
        </p:spPr>
        <p:txBody>
          <a:bodyPr vert="horz" lIns="91532" tIns="45764" rIns="91532" bIns="45764" rtlCol="0" anchor="b"/>
          <a:lstStyle>
            <a:lvl1pPr algn="r">
              <a:defRPr sz="1200"/>
            </a:lvl1pPr>
          </a:lstStyle>
          <a:p>
            <a:fld id="{95E72405-8A1E-4C1B-A8DB-FB8A7436F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52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0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09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790" indent="-28441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0376" indent="-227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2750" indent="-227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1947" indent="-22721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9555" indent="-227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7162" indent="-227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4769" indent="-227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02378" indent="-2272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990D69-1B14-4406-9708-76ABCD83F2A6}" type="slidenum">
              <a:rPr lang="ru-RU" altLang="ru-RU" smtClean="0">
                <a:solidFill>
                  <a:prstClr val="black"/>
                </a:solidFill>
              </a:rPr>
              <a:pPr/>
              <a:t>22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30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72405-8A1E-4C1B-A8DB-FB8A7436FF27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484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0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780618" y="1169989"/>
            <a:ext cx="6419849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40F3-CBA7-4371-A90E-7FDF0D5229F2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AF6D-CC8A-4800-B184-B706DD7AAC9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3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A812-404E-4BA4-8D4F-F11C9A5B4C7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6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8DE1-2CB8-41DB-A742-A9DBAA5D4ED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7F3E-A0C1-4E24-93E5-ACB7819B1F2C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9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EED6F-F5AE-4EB8-8245-576AC64261F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01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57BCF-F5FA-46BA-B02B-DDA956663CE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7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1A3E5-D4B7-4207-80FC-7BF0A8ABBAA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8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7940-134E-41C3-9F82-4FE8A4552063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37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51489-7BE7-4AE6-B06A-1F918CBD7B67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8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3355-121B-4152-948E-4C7DC853A1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56C8-854D-4F79-9CE7-E5BC47748C10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5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94DF-D2AA-475B-B909-08627880F3B8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7112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261600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8000" dirty="0" smtClean="0">
                <a:solidFill>
                  <a:prstClr val="white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75ED-945C-4889-B814-8D85A067C34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32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0185-8CFB-4705-A9B9-051494ADD60D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83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01E85-A0EF-4369-9C80-59AE9905F46E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23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3E1D-7D99-4F9A-B257-722D6B09A956}" type="slidenum">
              <a:rPr lang="ru-RU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7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87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67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24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2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3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76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D522-98E8-44C7-9007-7280AFEBCC8C}" type="datetimeFigureOut">
              <a:rPr lang="ru-RU" smtClean="0"/>
              <a:t>24.07.2024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984F-F6FD-4D94-ACA5-CE09A62595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42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8894234" y="3894138"/>
            <a:ext cx="3293533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0" y="4495800"/>
            <a:ext cx="873971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1200" y="533400"/>
            <a:ext cx="8739717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0" y="6172201"/>
            <a:ext cx="16023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91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317" y="5578476"/>
            <a:ext cx="114300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FC84D52-71EC-476C-872A-674DE1F0EE56}" type="slidenum">
              <a:rPr lang="ru-RU">
                <a:solidFill>
                  <a:srgbClr val="146194">
                    <a:lumMod val="50000"/>
                  </a:srgb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14619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357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emf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tula.fo@tularegion.ru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977" y="862149"/>
            <a:ext cx="10607040" cy="2351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464" y="5860530"/>
            <a:ext cx="1189370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  <a:p>
            <a:pPr algn="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и на плановый период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2025-2026 годов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32"/>
            <a:ext cx="12192000" cy="58592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337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0887619" y="874853"/>
            <a:ext cx="1119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402385818"/>
              </p:ext>
            </p:extLst>
          </p:nvPr>
        </p:nvGraphicFramePr>
        <p:xfrm>
          <a:off x="87969" y="717145"/>
          <a:ext cx="11919473" cy="6140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2"/>
            <a:ext cx="12192000" cy="68882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35921" y="28325"/>
            <a:ext cx="1065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параметры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</p:spTree>
    <p:extLst>
      <p:ext uri="{BB962C8B-B14F-4D97-AF65-F5344CB8AC3E}">
        <p14:creationId xmlns:p14="http://schemas.microsoft.com/office/powerpoint/2010/main" val="3059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364" y="996132"/>
            <a:ext cx="2326789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641" y="996132"/>
            <a:ext cx="2331867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918923" y="688355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98675" y="5944307"/>
            <a:ext cx="2149874" cy="71718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12 995,3 (48,9%)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444240" y="5932773"/>
            <a:ext cx="2213694" cy="71101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15 143,0 (50,2%)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98676" y="5186466"/>
            <a:ext cx="2150880" cy="68296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1516,3 (5,7%)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440980" y="5186466"/>
            <a:ext cx="2195006" cy="68912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1 158,1 (3,8%)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98676" y="4560303"/>
            <a:ext cx="217335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12 062,8 (45,4%)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452585" y="4575476"/>
            <a:ext cx="2171796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13 876,0 (46,0%)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88346" y="487274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28245" y="670782"/>
            <a:ext cx="1915886" cy="1299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6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факт</a:t>
            </a:r>
            <a:endParaRPr lang="ru-RU" sz="16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4874" y="4829783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636581" y="895686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256330720"/>
              </p:ext>
            </p:extLst>
          </p:nvPr>
        </p:nvGraphicFramePr>
        <p:xfrm>
          <a:off x="277377" y="1922656"/>
          <a:ext cx="2067453" cy="270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541231186"/>
              </p:ext>
            </p:extLst>
          </p:nvPr>
        </p:nvGraphicFramePr>
        <p:xfrm>
          <a:off x="3474597" y="1928610"/>
          <a:ext cx="2070920" cy="26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303213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88346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3213" y="544091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607496" y="5423515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61"/>
            <a:ext cx="12192000" cy="762212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6" name="Прямоугольник 35"/>
          <p:cNvSpPr/>
          <p:nvPr/>
        </p:nvSpPr>
        <p:spPr>
          <a:xfrm>
            <a:off x="1734495" y="24451"/>
            <a:ext cx="10524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и структура доходов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07077" y="987900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933285" y="896697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6774127" y="4575476"/>
            <a:ext cx="213700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14 752,6(53,9%)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774868" y="5186466"/>
            <a:ext cx="2143739" cy="66677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 доходы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1 040,0 (3,8%)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6774868" y="5941242"/>
            <a:ext cx="2137007" cy="71248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11 532,5(42,3%)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4251123369"/>
              </p:ext>
            </p:extLst>
          </p:nvPr>
        </p:nvGraphicFramePr>
        <p:xfrm>
          <a:off x="6846594" y="1935510"/>
          <a:ext cx="2064540" cy="258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6870409" y="4860598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881620" y="5418633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6892625" y="6212948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873796" y="987902"/>
            <a:ext cx="2278132" cy="5753833"/>
          </a:xfrm>
          <a:prstGeom prst="rect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9907205" y="4560303"/>
            <a:ext cx="2207587" cy="52542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Налоговые 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16 482,4 (57,9%)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9913937" y="5186466"/>
            <a:ext cx="2194124" cy="679864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Неналоговые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1 038,3 (3,7%)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9925700" y="5941242"/>
            <a:ext cx="2208358" cy="71935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17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700" dirty="0" smtClean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7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10 938,8(38,4%)</a:t>
            </a:r>
            <a:endParaRPr lang="ru-RU" sz="17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857953960"/>
              </p:ext>
            </p:extLst>
          </p:nvPr>
        </p:nvGraphicFramePr>
        <p:xfrm>
          <a:off x="9984358" y="1935510"/>
          <a:ext cx="2067515" cy="2485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0059236" y="4858241"/>
            <a:ext cx="154732" cy="170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0059236" y="5407974"/>
            <a:ext cx="154732" cy="170969"/>
          </a:xfrm>
          <a:prstGeom prst="rect">
            <a:avLst/>
          </a:prstGeom>
          <a:solidFill>
            <a:srgbClr val="ED7E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0059236" y="6197382"/>
            <a:ext cx="154732" cy="17096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0071776" y="877179"/>
            <a:ext cx="192773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год</a:t>
            </a:r>
            <a:endParaRPr lang="ru-RU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4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76385921"/>
              </p:ext>
            </p:extLst>
          </p:nvPr>
        </p:nvGraphicFramePr>
        <p:xfrm>
          <a:off x="150607" y="925158"/>
          <a:ext cx="11726433" cy="467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444" y="72326"/>
            <a:ext cx="12192000" cy="72092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44829" y="-28876"/>
            <a:ext cx="8087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структура 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долга </a:t>
            </a: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58240" y="5779658"/>
            <a:ext cx="1022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 состоянию на 01.07.2024 года объем муниципального долга составляет 7 862,4 млн. руб., в т. ч.: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коммерческие кредиты – 4 128,5 млн. руб., бюджетные кредиты – 3 733,9 млн. руб.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32160" y="793251"/>
            <a:ext cx="111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4829" y="176784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6 518,4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440" y="1380159"/>
            <a:ext cx="797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7 874,6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6189" y="1072382"/>
            <a:ext cx="863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8 554,6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09859" y="947057"/>
            <a:ext cx="812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9 084,6</a:t>
            </a:r>
            <a:endParaRPr 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1" y="186147"/>
            <a:ext cx="12192000" cy="85763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1589903" y="186147"/>
            <a:ext cx="1028454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и расходы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города Тулы в расчете</a:t>
            </a:r>
          </a:p>
          <a:p>
            <a:pPr algn="ctr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душу населения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pic>
        <p:nvPicPr>
          <p:cNvPr id="28" name="Рисунок 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3" y="4379495"/>
            <a:ext cx="11223056" cy="229285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75998" y="986308"/>
            <a:ext cx="981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(тыс.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1278915280"/>
              </p:ext>
            </p:extLst>
          </p:nvPr>
        </p:nvGraphicFramePr>
        <p:xfrm>
          <a:off x="6304912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74103293"/>
              </p:ext>
            </p:extLst>
          </p:nvPr>
        </p:nvGraphicFramePr>
        <p:xfrm>
          <a:off x="102888" y="1320726"/>
          <a:ext cx="5650028" cy="27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902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44935"/>
              </p:ext>
            </p:extLst>
          </p:nvPr>
        </p:nvGraphicFramePr>
        <p:xfrm>
          <a:off x="365759" y="1148079"/>
          <a:ext cx="11277600" cy="339086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92231"/>
                <a:gridCol w="984552"/>
                <a:gridCol w="1020354"/>
                <a:gridCol w="921899"/>
                <a:gridCol w="1002453"/>
                <a:gridCol w="930849"/>
                <a:gridCol w="1038255"/>
                <a:gridCol w="904418"/>
                <a:gridCol w="1082589"/>
              </a:tblGrid>
              <a:tr h="52163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год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4012">
                <a:tc v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налоговых доходов 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8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8 117,2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67,3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8 947,7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9 520,2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10 586,5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163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товары (работы, услуги), реализуемые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на территории РФ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287,6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2,4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314,3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58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2087,5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17,3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2924,6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3 195,8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3 768,0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841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1473,8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12,2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1605,5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624,7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699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58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налоги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102,7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0,8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47873782"/>
              </p:ext>
            </p:extLst>
          </p:nvPr>
        </p:nvGraphicFramePr>
        <p:xfrm>
          <a:off x="7437121" y="292094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2605287706"/>
              </p:ext>
            </p:extLst>
          </p:nvPr>
        </p:nvGraphicFramePr>
        <p:xfrm>
          <a:off x="8430817" y="5288760"/>
          <a:ext cx="4818726" cy="272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4" name="Рисунок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483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45" name="Прямоугольник 44"/>
          <p:cNvSpPr/>
          <p:nvPr/>
        </p:nvSpPr>
        <p:spPr>
          <a:xfrm>
            <a:off x="600181" y="92052"/>
            <a:ext cx="11869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налоговых доходов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391595105"/>
              </p:ext>
            </p:extLst>
          </p:nvPr>
        </p:nvGraphicFramePr>
        <p:xfrm>
          <a:off x="365759" y="4886797"/>
          <a:ext cx="11623042" cy="1882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33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920425"/>
              </p:ext>
            </p:extLst>
          </p:nvPr>
        </p:nvGraphicFramePr>
        <p:xfrm>
          <a:off x="365760" y="1070790"/>
          <a:ext cx="11460481" cy="352812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2837"/>
                <a:gridCol w="1053923"/>
                <a:gridCol w="1009701"/>
                <a:gridCol w="1033379"/>
                <a:gridCol w="1011819"/>
                <a:gridCol w="875198"/>
                <a:gridCol w="1216064"/>
                <a:gridCol w="847559"/>
                <a:gridCol w="1170001"/>
              </a:tblGrid>
              <a:tr h="31248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Сумма млн. руб.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Доля в общем объеме неналоговых доходов %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="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от использования имущества, находящегося в государственной и муниципальной собственности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725,7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69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731,7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при пользовании природными ресурсами</a:t>
                      </a: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249,0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188,1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248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429,5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231,2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104425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858646" y="26534"/>
            <a:ext cx="1021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неналоговых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разрезе доходных источников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803972427"/>
              </p:ext>
            </p:extLst>
          </p:nvPr>
        </p:nvGraphicFramePr>
        <p:xfrm>
          <a:off x="365760" y="4965134"/>
          <a:ext cx="11460482" cy="189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53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34553" y="848740"/>
            <a:ext cx="2805682" cy="592820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45832" y="841459"/>
            <a:ext cx="2359338" cy="5917775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63881" y="848740"/>
            <a:ext cx="2243561" cy="5903646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3581" y="999652"/>
            <a:ext cx="106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14800" y="729419"/>
            <a:ext cx="3874535" cy="8744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21693" y="841860"/>
            <a:ext cx="193539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218045" y="848740"/>
            <a:ext cx="1915886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7904481" y="5594528"/>
            <a:ext cx="1977400" cy="107579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229,1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10387171" y="5594527"/>
            <a:ext cx="1857635" cy="108886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226,5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7904481" y="4772030"/>
            <a:ext cx="1977399" cy="73877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2 260,0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10387171" y="4777794"/>
            <a:ext cx="1804829" cy="73300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 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023,3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7904481" y="3990969"/>
            <a:ext cx="1977399" cy="68734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8 993,1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10387171" y="4009087"/>
            <a:ext cx="1746760" cy="66922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9 635,6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120641" y="1848256"/>
            <a:ext cx="1960879" cy="1240271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15 143,0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" name="Выноска со стрелкой вниз 38"/>
          <p:cNvSpPr/>
          <p:nvPr/>
        </p:nvSpPr>
        <p:spPr>
          <a:xfrm>
            <a:off x="7904481" y="1850058"/>
            <a:ext cx="1804384" cy="12384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11 532,5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0" name="Выноска со стрелкой вниз 39"/>
          <p:cNvSpPr/>
          <p:nvPr/>
        </p:nvSpPr>
        <p:spPr>
          <a:xfrm>
            <a:off x="10387172" y="1851858"/>
            <a:ext cx="1577633" cy="1236669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10 938,8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2" y="-28952"/>
            <a:ext cx="12192000" cy="8111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50442" y="83088"/>
            <a:ext cx="11759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поступления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5120641" y="3993967"/>
            <a:ext cx="2042159" cy="684346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8 30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9,0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120641" y="4765973"/>
            <a:ext cx="2042159" cy="74482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3 709,8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5120641" y="5580423"/>
            <a:ext cx="2042159" cy="1089903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3 000,3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8160" y="841460"/>
            <a:ext cx="3673506" cy="5935488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527846" y="5720239"/>
            <a:ext cx="3234826" cy="96315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объем возврата остатков субсидий, субвенций и иных межбюджетных трансфертов, имеющих целевое назначение, прошлых лет в бюджеты других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уровней    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(-) 9,2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518160" y="4551452"/>
            <a:ext cx="3244512" cy="10873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бюджетов бюджетной системы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Российской </a:t>
            </a:r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</a:t>
            </a:r>
            <a:r>
              <a:rPr lang="ru-RU" sz="11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лет  </a:t>
            </a:r>
            <a:r>
              <a:rPr lang="ru-RU" sz="11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2,7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>
          <a:xfrm>
            <a:off x="497793" y="4126948"/>
            <a:ext cx="3218012" cy="308542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рочие безвозмездные поступления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10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518160" y="3693452"/>
            <a:ext cx="3209255" cy="40316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sz="1200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езвозмездные поступления от негосударственных организаций 1</a:t>
            </a:r>
            <a:r>
              <a:rPr lang="en-US" sz="12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0,0</a:t>
            </a:r>
            <a:endParaRPr lang="ru-RU" sz="12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94467" y="898147"/>
            <a:ext cx="1988952" cy="12978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504376" y="3286320"/>
            <a:ext cx="3236822" cy="33860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</a:t>
            </a:r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</a:t>
            </a:r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трансферты </a:t>
            </a:r>
            <a:r>
              <a:rPr lang="en-US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3 038,8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6" name="Блок-схема: альтернативный процесс 55"/>
          <p:cNvSpPr/>
          <p:nvPr/>
        </p:nvSpPr>
        <p:spPr>
          <a:xfrm>
            <a:off x="2785289" y="2745248"/>
            <a:ext cx="977382" cy="48818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2 303,9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7" name="Блок-схема: альтернативный процесс 56"/>
          <p:cNvSpPr/>
          <p:nvPr/>
        </p:nvSpPr>
        <p:spPr>
          <a:xfrm>
            <a:off x="1623922" y="2745247"/>
            <a:ext cx="1037998" cy="510745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7 478,1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527846" y="2735090"/>
            <a:ext cx="1034391" cy="50065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159,9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950958" y="928868"/>
            <a:ext cx="2229122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2023 год</a:t>
            </a:r>
          </a:p>
          <a:p>
            <a:pPr algn="ctr"/>
            <a:r>
              <a:rPr lang="ru-RU" sz="120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(факт)</a:t>
            </a:r>
            <a:endParaRPr lang="ru-RU" sz="1200" dirty="0">
              <a:ln w="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0" name="Выноска со стрелкой вниз 59"/>
          <p:cNvSpPr/>
          <p:nvPr/>
        </p:nvSpPr>
        <p:spPr>
          <a:xfrm>
            <a:off x="861046" y="1659970"/>
            <a:ext cx="2605322" cy="979375"/>
          </a:xfrm>
          <a:prstGeom prst="downArrowCallout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glow rad="127000">
              <a:schemeClr val="accent4">
                <a:lumMod val="20000"/>
                <a:lumOff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12 </a:t>
            </a:r>
            <a:r>
              <a:rPr lang="ru-RU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995,3</a:t>
            </a:r>
            <a:endParaRPr lang="ru-RU" b="1" u="sng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10387172" y="3287106"/>
            <a:ext cx="1746759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53,4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7904480" y="3287107"/>
            <a:ext cx="1977401" cy="63723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en-US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50,3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5120641" y="3274065"/>
            <a:ext cx="2042159" cy="65028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prstMaterial="dkEdge"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1200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123,9</a:t>
            </a:r>
            <a:endParaRPr lang="ru-RU" sz="12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74356"/>
              </p:ext>
            </p:extLst>
          </p:nvPr>
        </p:nvGraphicFramePr>
        <p:xfrm>
          <a:off x="101600" y="991173"/>
          <a:ext cx="11998961" cy="544378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44863"/>
                <a:gridCol w="6999876"/>
                <a:gridCol w="1603579"/>
                <a:gridCol w="907980"/>
                <a:gridCol w="956814"/>
                <a:gridCol w="885849"/>
              </a:tblGrid>
              <a:tr h="650417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 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РАСХОДЫ БЮДЖЕТА - ВСЕГО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27 495,1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576,3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019,5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003,3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>
                    <a:solidFill>
                      <a:srgbClr val="A3DDF1"/>
                    </a:solidFill>
                  </a:tcPr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0100 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1 493,2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3 189,2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2 085,3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2 504,9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оборона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184,9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237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222,4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5 893,3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5 691,4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916,6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3 174,6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5 272,2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5 008,7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0600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12 755,2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4 605,8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14 246,9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14 512,6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766,4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757,0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836,4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138,0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688,2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740,5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735,8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3042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Обслуживание государственного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муниципального</a:t>
                      </a:r>
                      <a:r>
                        <a:rPr lang="en-US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долга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181,1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1 040,0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244,6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90754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1400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</a:t>
                      </a:r>
                      <a:r>
                        <a:rPr lang="ru-RU" sz="14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системы Российской Федерации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105,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268,9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346,0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307209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--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474,0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154,1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89738" y="93414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34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79157" y="164698"/>
            <a:ext cx="11112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направления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</p:spTree>
    <p:extLst>
      <p:ext uri="{BB962C8B-B14F-4D97-AF65-F5344CB8AC3E}">
        <p14:creationId xmlns:p14="http://schemas.microsoft.com/office/powerpoint/2010/main" val="3130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750906306"/>
              </p:ext>
            </p:extLst>
          </p:nvPr>
        </p:nvGraphicFramePr>
        <p:xfrm>
          <a:off x="193462" y="996182"/>
          <a:ext cx="4676249" cy="36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370506755"/>
              </p:ext>
            </p:extLst>
          </p:nvPr>
        </p:nvGraphicFramePr>
        <p:xfrm>
          <a:off x="6674177" y="996182"/>
          <a:ext cx="5267887" cy="3462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22122080"/>
              </p:ext>
            </p:extLst>
          </p:nvPr>
        </p:nvGraphicFramePr>
        <p:xfrm>
          <a:off x="2824194" y="2457283"/>
          <a:ext cx="9117870" cy="47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7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1575950" y="162419"/>
            <a:ext cx="10798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расходов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годы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</p:spTree>
    <p:extLst>
      <p:ext uri="{BB962C8B-B14F-4D97-AF65-F5344CB8AC3E}">
        <p14:creationId xmlns:p14="http://schemas.microsoft.com/office/powerpoint/2010/main" val="96342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81"/>
            <a:ext cx="12192000" cy="961815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69056" y="40277"/>
            <a:ext cx="10040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 показатели социально-экономического развития муниципального образования город Тула 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(прогноз 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)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05265"/>
              </p:ext>
            </p:extLst>
          </p:nvPr>
        </p:nvGraphicFramePr>
        <p:xfrm>
          <a:off x="82378" y="1076412"/>
          <a:ext cx="12027243" cy="56157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647935"/>
                <a:gridCol w="1086332"/>
                <a:gridCol w="1258529"/>
                <a:gridCol w="1052052"/>
                <a:gridCol w="963561"/>
                <a:gridCol w="1018834"/>
              </a:tblGrid>
              <a:tr h="3702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Единица</a:t>
                      </a:r>
                      <a:b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Итоги (факт)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7999" marR="7999" marT="7999" marB="0" anchor="ctr"/>
                </a:tc>
              </a:tr>
              <a:tr h="1976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Демографические показатели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Численность постоянного населения (среднегодовая)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человек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538297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536 037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532 119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528 713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98,81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99,58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99,27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99,36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 продукции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действующих ценах 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</a:b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(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 кругу крупных и средних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организаций)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отгруженной продукции в действующих ценах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581 872,29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634 822,67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663 399,69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696 579,67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9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104,50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105,00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Сельское хозяйство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362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Продукция сельского хозяйства 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 хозяйствах всех категорий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915,82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9 554,49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10 170,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10 984,18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0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111,48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107,16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106,45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108,00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b"/>
                </a:tc>
              </a:tr>
              <a:tr h="23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Строительство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43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выполненных работ по виду деятельности «Строительство»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15 098,99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15 808,64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16 520,03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17 246,91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239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106,70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104,70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104,50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104,40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61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Рынок товаров и услуг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Оборот розничной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торговли (крупные и средние организации)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126 920,00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135 800,18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145 197,10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155 217,70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06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106,92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106,90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Инвестиции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81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Объем инвестиций (в основной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капитал)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 всего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млн. руб. 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55 979,97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294,73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871,66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684,52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3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Темп роста к предыдущему году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% 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107,04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109,49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109,10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110,19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10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Финансы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117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Прибыль прибыльных организаций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82 603 366,01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90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698 495,88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94 417</a:t>
                      </a:r>
                      <a:r>
                        <a:rPr lang="ru-RU" sz="12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134,21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98 477 070,98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  <a:tr h="259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Убыток убыточных организаций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19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683 405,98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081 342,69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019 974,07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13 833 396,12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/>
                </a:tc>
              </a:tr>
              <a:tr h="2458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Справочно: сальдо прибылей и убытков</a:t>
                      </a:r>
                      <a:endParaRPr lang="ru-RU" sz="100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тыс. руб.</a:t>
                      </a:r>
                      <a:endParaRPr lang="ru-RU" sz="10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919 960,03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74 617 153,19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397 160,14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84 643 674,86</a:t>
                      </a:r>
                      <a:endParaRPr lang="ru-RU" sz="12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411" y="257561"/>
            <a:ext cx="1150825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Уважаемые жители </a:t>
            </a:r>
          </a:p>
          <a:p>
            <a:pPr algn="ctr"/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Тула!</a:t>
            </a:r>
          </a:p>
          <a:p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основан на прогнозе социально-экономического развития муниципального образования город Тула, основных направлениях бюджетной и налоговой политики муниципального образования город Тула, муниципальных программах, проектах муниципальных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 в бюджетном прогнозе.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Бюджетные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параметры сформированы исходя из необходимости исполнения действующих расходных обязательств с учетом изменений в бюджетное и налоговое законодательство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При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формировании проекта бюджета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внимание уделялось сохранению стабильной ситуации и финансовой устойчивости бюджетной системы муниципального образования, ритмичному развитию отраслей, обеспечивающих благополучие и комфортное проживание населения муниципального образования, при полном выполнении финансовых обязательств муниципального образования, реализации поставленных руководством муниципального образования задач с учетом перспектив развития экономики.</a:t>
            </a:r>
            <a:endParaRPr lang="ru-RU" sz="16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 2024 году муниципальное образование город Тула участвует в реализации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ведомственного проекта «Предоставление межбюджетных трансфертов бюджетам муниципальных образований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проекте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бюджета предусмотрены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бюджетные ассигнования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реализацию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проектов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: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«Современная школа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«Успех каждого ребенка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«Цифровая образовательная среда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«Модернизация школьных систем образования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«Патриотическое воспитание граждан Российской Федерации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жильем молодых семей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«Государственная поддержка муниципальных учреждений культуры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качественно нового уровня развития инфраструктуры культуры» («Культурная среда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»),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«Комплексная борьба с борщевиком Сосновского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«Формирование комфортной городской среды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«Создание устойчивой системы обращения с твердыми коммунальными отходами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инфраструктурных проектов Тульской области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отраслей и техническая модернизация агропромышленного комплекса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Региональная и местная дорожная сеть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«Реализация мероприятий в рамках бюджетных кредитов, предоставляемых Федеральным казначейством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57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907761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2395329" y="104326"/>
            <a:ext cx="9488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Структура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расходов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на социальную сферу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38697"/>
              </p:ext>
            </p:extLst>
          </p:nvPr>
        </p:nvGraphicFramePr>
        <p:xfrm>
          <a:off x="-1" y="856582"/>
          <a:ext cx="12192001" cy="18670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0292"/>
                <a:gridCol w="1350604"/>
                <a:gridCol w="742447"/>
                <a:gridCol w="1166808"/>
                <a:gridCol w="1268597"/>
                <a:gridCol w="750680"/>
              </a:tblGrid>
              <a:tr h="6212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2025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 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(млн.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 1 жителя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indent="914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b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14 605,8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14 246,9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14 512,6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4 324,5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541,0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4 722,9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8 461,5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812,2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7 815,1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5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1 111,9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1 174,9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1 240,4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43662"/>
              </p:ext>
            </p:extLst>
          </p:nvPr>
        </p:nvGraphicFramePr>
        <p:xfrm>
          <a:off x="0" y="2673959"/>
          <a:ext cx="12192001" cy="4160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86423"/>
                <a:gridCol w="1207226"/>
                <a:gridCol w="1303773"/>
                <a:gridCol w="645151"/>
                <a:gridCol w="979437"/>
                <a:gridCol w="1341459"/>
                <a:gridCol w="742447"/>
                <a:gridCol w="1166808"/>
                <a:gridCol w="1268597"/>
                <a:gridCol w="750680"/>
              </a:tblGrid>
              <a:tr h="7096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профессиональная подготовка, переподготовка и повышение квалификации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67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молодежная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4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другие </a:t>
                      </a:r>
                      <a:r>
                        <a:rPr lang="ru-RU" sz="14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вопросы в области образования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588,9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595,3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607,1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757,0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836,4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224,4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220,8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70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пенсионное обеспечение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kern="1200" dirty="0" smtClean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35,0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социальное обеспечение населения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49,9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охрана семьи и детства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114,0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122,8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rgbClr val="FF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rgbClr val="FF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740,5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735,8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755,0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13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 расходов на социальную сферу</a:t>
                      </a:r>
                      <a:endParaRPr lang="ru-RU" sz="14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16 327,7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15 999,5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16 311,7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39711" marR="39711" marT="81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43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pSp>
        <p:nvGrpSpPr>
          <p:cNvPr id="2" name="Группа 1"/>
          <p:cNvGrpSpPr/>
          <p:nvPr/>
        </p:nvGrpSpPr>
        <p:grpSpPr>
          <a:xfrm>
            <a:off x="480109" y="99160"/>
            <a:ext cx="11711891" cy="5658415"/>
            <a:chOff x="67488" y="161788"/>
            <a:chExt cx="10718680" cy="5477375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3" name="Группа 2"/>
            <p:cNvGrpSpPr>
              <a:grpSpLocks/>
            </p:cNvGrpSpPr>
            <p:nvPr/>
          </p:nvGrpSpPr>
          <p:grpSpPr bwMode="auto">
            <a:xfrm>
              <a:off x="67488" y="991820"/>
              <a:ext cx="10545865" cy="4647343"/>
              <a:chOff x="67488" y="991820"/>
              <a:chExt cx="10545865" cy="4647343"/>
            </a:xfrm>
            <a:grpFill/>
          </p:grpSpPr>
          <p:sp>
            <p:nvSpPr>
              <p:cNvPr id="65" name="TextBox 64"/>
              <p:cNvSpPr txBox="1"/>
              <p:nvPr/>
            </p:nvSpPr>
            <p:spPr bwMode="auto">
              <a:xfrm>
                <a:off x="3251828" y="1108096"/>
                <a:ext cx="2517775" cy="89255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Расходы на выполнение полномочий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области ЖКХ, дорожного хозяйства, </a:t>
                </a:r>
                <a:b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транспортного обслуживания,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инвестиций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в объекты капитального</a:t>
                </a:r>
                <a:r>
                  <a:rPr lang="en-US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строительства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10 245,9</a:t>
                </a:r>
              </a:p>
            </p:txBody>
          </p:sp>
          <p:cxnSp>
            <p:nvCxnSpPr>
              <p:cNvPr id="85" name="Прямая соединительная линия 84"/>
              <p:cNvCxnSpPr/>
              <p:nvPr/>
            </p:nvCxnSpPr>
            <p:spPr bwMode="auto">
              <a:xfrm flipV="1">
                <a:off x="1730375" y="2388228"/>
                <a:ext cx="7583997" cy="572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0" name="Прямая соединительная линия 89"/>
              <p:cNvCxnSpPr>
                <a:endCxn id="65" idx="2"/>
              </p:cNvCxnSpPr>
              <p:nvPr/>
            </p:nvCxnSpPr>
            <p:spPr bwMode="auto">
              <a:xfrm flipV="1">
                <a:off x="4510715" y="2000648"/>
                <a:ext cx="0" cy="40995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2" name="TextBox 71"/>
              <p:cNvSpPr txBox="1"/>
              <p:nvPr/>
            </p:nvSpPr>
            <p:spPr bwMode="auto">
              <a:xfrm>
                <a:off x="6142196" y="5054388"/>
                <a:ext cx="1594364" cy="58477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Транспортное обслуживание </a:t>
                </a:r>
              </a:p>
              <a:p>
                <a:pPr algn="ctr" eaLnBrk="1" hangingPunct="1">
                  <a:defRPr/>
                </a:pPr>
                <a:r>
                  <a:rPr lang="ru-RU" sz="1200" b="1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2 231,3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4825" name="Группа 6"/>
              <p:cNvGrpSpPr>
                <a:grpSpLocks/>
              </p:cNvGrpSpPr>
              <p:nvPr/>
            </p:nvGrpSpPr>
            <p:grpSpPr bwMode="auto">
              <a:xfrm>
                <a:off x="4003429" y="2643113"/>
                <a:ext cx="3696161" cy="2252536"/>
                <a:chOff x="4002403" y="2643379"/>
                <a:chExt cx="3695831" cy="2251807"/>
              </a:xfrm>
              <a:grpFill/>
            </p:grpSpPr>
            <p:sp>
              <p:nvSpPr>
                <p:cNvPr id="82" name="TextBox 81"/>
                <p:cNvSpPr txBox="1"/>
                <p:nvPr/>
              </p:nvSpPr>
              <p:spPr>
                <a:xfrm>
                  <a:off x="6140978" y="4156761"/>
                  <a:ext cx="1557256" cy="73842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Комплексное благоустройство дворов и скверов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330,0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4002403" y="2643379"/>
                  <a:ext cx="1389430" cy="86371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Переселение, операции с муниципальной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собственностью и др.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500,6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91" name="Прямая соединительная линия 90"/>
              <p:cNvCxnSpPr/>
              <p:nvPr/>
            </p:nvCxnSpPr>
            <p:spPr bwMode="auto">
              <a:xfrm flipH="1" flipV="1">
                <a:off x="5690208" y="5418118"/>
                <a:ext cx="455090" cy="113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 bwMode="auto">
              <a:xfrm>
                <a:off x="5639784" y="2412896"/>
                <a:ext cx="50424" cy="299334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21" name="Прямая соединительная линия 120"/>
              <p:cNvCxnSpPr/>
              <p:nvPr/>
            </p:nvCxnSpPr>
            <p:spPr bwMode="auto">
              <a:xfrm flipH="1" flipV="1">
                <a:off x="5690208" y="4554768"/>
                <a:ext cx="427789" cy="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7" name="TextBox 76"/>
              <p:cNvSpPr txBox="1"/>
              <p:nvPr/>
            </p:nvSpPr>
            <p:spPr bwMode="auto">
              <a:xfrm>
                <a:off x="8563682" y="3415143"/>
                <a:ext cx="1641475" cy="73866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Инвестиции в объекты капитального строительства </a:t>
                </a: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3 268,1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9435647" y="4560307"/>
                <a:ext cx="968936" cy="430887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Объекты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ЖКХ</a:t>
                </a:r>
                <a:endParaRPr lang="ru-RU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1 179,0</a:t>
                </a:r>
                <a:endPara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 bwMode="auto">
              <a:xfrm>
                <a:off x="9326127" y="2391090"/>
                <a:ext cx="3219" cy="10057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105" name="Прямая соединительная линия 104"/>
              <p:cNvCxnSpPr>
                <a:stCxn id="77" idx="2"/>
                <a:endCxn id="53" idx="0"/>
              </p:cNvCxnSpPr>
              <p:nvPr/>
            </p:nvCxnSpPr>
            <p:spPr bwMode="auto">
              <a:xfrm flipH="1">
                <a:off x="8620907" y="4153808"/>
                <a:ext cx="763513" cy="38843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grpSp>
            <p:nvGrpSpPr>
              <p:cNvPr id="34843" name="Группа 3"/>
              <p:cNvGrpSpPr>
                <a:grpSpLocks/>
              </p:cNvGrpSpPr>
              <p:nvPr/>
            </p:nvGrpSpPr>
            <p:grpSpPr bwMode="auto">
              <a:xfrm>
                <a:off x="67488" y="2652898"/>
                <a:ext cx="7589818" cy="2627068"/>
                <a:chOff x="63283" y="2649068"/>
                <a:chExt cx="7586115" cy="2626632"/>
              </a:xfrm>
              <a:grpFill/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47288" y="2687539"/>
                  <a:ext cx="1640675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городской территории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2 356,8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63283" y="3687198"/>
                  <a:ext cx="94092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Уборка города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1 649,0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587963" y="3683787"/>
                  <a:ext cx="1270688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Территориальные округа 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82,0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6114154" y="3385042"/>
                  <a:ext cx="1535244" cy="56597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жилищного фонда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 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 коммун.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инфраструктуры  </a:t>
                  </a:r>
                  <a:r>
                    <a:rPr lang="ru-RU" sz="1200" b="1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509,1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1815663" y="4537159"/>
                  <a:ext cx="1223366" cy="738541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Содержание объектов 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инфраст</a:t>
                  </a: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</a:t>
                  </a:r>
                  <a:r>
                    <a:rPr lang="ru-RU" sz="1000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уктуры</a:t>
                  </a:r>
                  <a:endPara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226,1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6110841" y="2649068"/>
                  <a:ext cx="1520890" cy="584678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 eaLnBrk="1" hangingPunct="1">
                    <a:defRPr/>
                  </a:pPr>
                  <a:r>
                    <a:rPr lang="ru-RU" sz="100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Ремонт и содержание дорожной сети</a:t>
                  </a:r>
                </a:p>
                <a:p>
                  <a:pPr algn="ctr" eaLnBrk="1" hangingPunct="1">
                    <a:defRPr/>
                  </a:pPr>
                  <a:r>
                    <a:rPr lang="ru-RU" sz="1200" b="1" dirty="0" smtClean="0">
                      <a:solidFill>
                        <a:srgbClr val="000000"/>
                      </a:solidFill>
                      <a:latin typeface="Arial" charset="0"/>
                      <a:cs typeface="Arial" charset="0"/>
                    </a:rPr>
                    <a:t>1 000,0</a:t>
                  </a:r>
                  <a:endPara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cxnSp>
            <p:nvCxnSpPr>
              <p:cNvPr id="87" name="Прямая соединительная линия 86"/>
              <p:cNvCxnSpPr>
                <a:stCxn id="67" idx="0"/>
              </p:cNvCxnSpPr>
              <p:nvPr/>
            </p:nvCxnSpPr>
            <p:spPr bwMode="auto">
              <a:xfrm flipV="1">
                <a:off x="538182" y="3473716"/>
                <a:ext cx="793" cy="217486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 bwMode="auto">
              <a:xfrm>
                <a:off x="531811" y="3451840"/>
                <a:ext cx="2557464" cy="2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89" name="Прямая соединительная линия 88"/>
              <p:cNvCxnSpPr/>
              <p:nvPr/>
            </p:nvCxnSpPr>
            <p:spPr bwMode="auto">
              <a:xfrm>
                <a:off x="3089275" y="3466832"/>
                <a:ext cx="1588" cy="21590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 bwMode="auto">
              <a:xfrm>
                <a:off x="2169622" y="3451840"/>
                <a:ext cx="5499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 bwMode="auto">
              <a:xfrm>
                <a:off x="1342437" y="3451840"/>
                <a:ext cx="7635" cy="1089463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 bwMode="auto">
              <a:xfrm>
                <a:off x="1730375" y="2410604"/>
                <a:ext cx="1" cy="280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cxnSp>
          <p:sp>
            <p:nvSpPr>
              <p:cNvPr id="74" name="TextBox 73"/>
              <p:cNvSpPr txBox="1"/>
              <p:nvPr/>
            </p:nvSpPr>
            <p:spPr bwMode="auto">
              <a:xfrm>
                <a:off x="3958983" y="4788319"/>
                <a:ext cx="1381695" cy="430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Народный бюджет </a:t>
                </a:r>
                <a:endParaRPr lang="en-US" sz="100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  <a:p>
                <a:pPr algn="ctr" eaLnBrk="1" hangingPunct="1">
                  <a:defRPr/>
                </a:pPr>
                <a:r>
                  <a:rPr lang="ru-RU" sz="1200" b="1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50,0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138175" y="4541303"/>
                <a:ext cx="1412875" cy="56606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Содержание </a:t>
                </a:r>
                <a:r>
                  <a:rPr lang="ru-RU" sz="1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средств наружного </a:t>
                </a:r>
                <a:r>
                  <a:rPr lang="ru-RU" sz="1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освещения </a:t>
                </a:r>
                <a:r>
                  <a:rPr lang="ru-RU" sz="1200" b="1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399,7</a:t>
                </a:r>
              </a:p>
            </p:txBody>
          </p:sp>
          <p:sp>
            <p:nvSpPr>
              <p:cNvPr id="34859" name="Text Box 4"/>
              <p:cNvSpPr txBox="1">
                <a:spLocks noChangeArrowheads="1"/>
              </p:cNvSpPr>
              <p:nvPr/>
            </p:nvSpPr>
            <p:spPr bwMode="auto">
              <a:xfrm>
                <a:off x="9796962" y="991820"/>
                <a:ext cx="816391" cy="307777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/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ru-RU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млн. руб</a:t>
                </a:r>
                <a:r>
                  <a:rPr lang="en-US" altLang="ru-RU" sz="1400" dirty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.</a:t>
                </a:r>
                <a:endPara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53" name="Rectangle 2"/>
            <p:cNvSpPr>
              <a:spLocks noChangeArrowheads="1"/>
            </p:cNvSpPr>
            <p:nvPr/>
          </p:nvSpPr>
          <p:spPr bwMode="auto">
            <a:xfrm>
              <a:off x="1421384" y="161788"/>
              <a:ext cx="9364784" cy="75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Расходы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бюджета муниципального образования город Тула на выполнение полномочий в области ЖКХ, дорожного хозяйства, транспортного обслуживания населения,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инвестиций </a:t>
              </a:r>
              <a:r>
                <a:rPr lang="ru-RU" altLang="ru-RU" sz="14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в объекты капитального строительства в 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2024 году </a:t>
              </a:r>
            </a:p>
            <a:p>
              <a:pPr algn="ctr"/>
              <a:r>
                <a:rPr lang="ru-RU" sz="1400" dirty="0">
                  <a:ln w="0"/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(решение Тульской городской Думы от 24.07.2024 № 64/1392)</a:t>
              </a:r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 bwMode="auto">
          <a:xfrm>
            <a:off x="10660363" y="4246675"/>
            <a:ext cx="742009" cy="366943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9242661" y="4624404"/>
            <a:ext cx="1166884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dirty="0">
                <a:solidFill>
                  <a:srgbClr val="000000"/>
                </a:solidFill>
                <a:latin typeface="Arial" charset="0"/>
                <a:cs typeface="Arial" charset="0"/>
              </a:rPr>
              <a:t>Объекты </a:t>
            </a: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транспортной инфраструктуры </a:t>
            </a:r>
          </a:p>
          <a:p>
            <a:pPr algn="ctr" eaLnBrk="1" hangingPunct="1"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и прочее</a:t>
            </a:r>
            <a:endParaRPr lang="ru-RU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2 089,1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 bwMode="auto">
          <a:xfrm flipH="1" flipV="1">
            <a:off x="6242447" y="5135680"/>
            <a:ext cx="357887" cy="1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9" name="Прямая соединительная линия 78"/>
          <p:cNvCxnSpPr/>
          <p:nvPr/>
        </p:nvCxnSpPr>
        <p:spPr bwMode="auto">
          <a:xfrm>
            <a:off x="6591533" y="3237868"/>
            <a:ext cx="499736" cy="0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80" name="Прямая соединительная линия 79"/>
          <p:cNvCxnSpPr/>
          <p:nvPr/>
        </p:nvCxnSpPr>
        <p:spPr bwMode="auto">
          <a:xfrm flipH="1">
            <a:off x="6564702" y="3859281"/>
            <a:ext cx="513829" cy="1397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 flipH="1" flipV="1">
            <a:off x="6295938" y="3076436"/>
            <a:ext cx="295595" cy="2803"/>
          </a:xfrm>
          <a:prstGeom prst="straightConnector1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95" name="Прямая соединительная линия 94"/>
          <p:cNvCxnSpPr>
            <a:endCxn id="66" idx="2"/>
          </p:cNvCxnSpPr>
          <p:nvPr/>
        </p:nvCxnSpPr>
        <p:spPr bwMode="auto">
          <a:xfrm flipV="1">
            <a:off x="2343288" y="3316462"/>
            <a:ext cx="0" cy="166029"/>
          </a:xfrm>
          <a:prstGeom prst="lin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1665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Text Box 3"/>
          <p:cNvSpPr txBox="1">
            <a:spLocks noChangeArrowheads="1"/>
          </p:cNvSpPr>
          <p:nvPr/>
        </p:nvSpPr>
        <p:spPr bwMode="auto">
          <a:xfrm>
            <a:off x="10661735" y="1093398"/>
            <a:ext cx="885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4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22531" name="Text Box 220"/>
          <p:cNvSpPr txBox="1">
            <a:spLocks noChangeArrowheads="1"/>
          </p:cNvSpPr>
          <p:nvPr/>
        </p:nvSpPr>
        <p:spPr bwMode="auto">
          <a:xfrm>
            <a:off x="4825315" y="3686090"/>
            <a:ext cx="2665413" cy="769441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76200">
              <a:schemeClr val="accent1">
                <a:alpha val="92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на отрасли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сферы</a:t>
            </a:r>
            <a:br>
              <a:rPr lang="ru-RU" altLang="ru-RU" sz="14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16 327,7</a:t>
            </a:r>
            <a:endParaRPr lang="ru-RU" altLang="ru-RU" sz="1600" b="1" dirty="0">
              <a:solidFill>
                <a:prstClr val="white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83028" name="Group 84"/>
          <p:cNvGrpSpPr>
            <a:grpSpLocks/>
          </p:cNvGrpSpPr>
          <p:nvPr/>
        </p:nvGrpSpPr>
        <p:grpSpPr bwMode="auto">
          <a:xfrm>
            <a:off x="1741682" y="1436114"/>
            <a:ext cx="3155951" cy="2157413"/>
            <a:chOff x="204" y="935"/>
            <a:chExt cx="1988" cy="1359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4" name="Text Box 220"/>
            <p:cNvSpPr txBox="1">
              <a:spLocks noChangeArrowheads="1"/>
            </p:cNvSpPr>
            <p:nvPr/>
          </p:nvSpPr>
          <p:spPr bwMode="auto">
            <a:xfrm>
              <a:off x="204" y="935"/>
              <a:ext cx="1679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14 605,8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5" name="Line 49"/>
            <p:cNvSpPr>
              <a:spLocks noChangeShapeType="1"/>
            </p:cNvSpPr>
            <p:nvPr/>
          </p:nvSpPr>
          <p:spPr bwMode="auto">
            <a:xfrm flipH="1" flipV="1">
              <a:off x="1829" y="1296"/>
              <a:ext cx="363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030" name="Group 86"/>
          <p:cNvGrpSpPr>
            <a:grpSpLocks/>
          </p:cNvGrpSpPr>
          <p:nvPr/>
        </p:nvGrpSpPr>
        <p:grpSpPr bwMode="auto">
          <a:xfrm>
            <a:off x="7246178" y="1426221"/>
            <a:ext cx="3098801" cy="2138364"/>
            <a:chOff x="3720" y="870"/>
            <a:chExt cx="1952" cy="1347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2" name="Text Box 220"/>
            <p:cNvSpPr txBox="1">
              <a:spLocks noChangeArrowheads="1"/>
            </p:cNvSpPr>
            <p:nvPr/>
          </p:nvSpPr>
          <p:spPr bwMode="auto">
            <a:xfrm>
              <a:off x="4040" y="870"/>
              <a:ext cx="1632" cy="33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Социальная политика</a:t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224,4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3" name="Line 51"/>
            <p:cNvSpPr>
              <a:spLocks noChangeShapeType="1"/>
            </p:cNvSpPr>
            <p:nvPr/>
          </p:nvSpPr>
          <p:spPr bwMode="auto">
            <a:xfrm rot="21180000" flipV="1">
              <a:off x="3720" y="1219"/>
              <a:ext cx="499" cy="99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4825315" y="4565219"/>
            <a:ext cx="2656532" cy="1863766"/>
            <a:chOff x="3349624" y="4480294"/>
            <a:chExt cx="2745017" cy="1863766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80" name="Text Box 220"/>
            <p:cNvSpPr txBox="1">
              <a:spLocks noChangeArrowheads="1"/>
            </p:cNvSpPr>
            <p:nvPr/>
          </p:nvSpPr>
          <p:spPr bwMode="auto">
            <a:xfrm>
              <a:off x="3349624" y="5817010"/>
              <a:ext cx="2745017" cy="52705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Физическая культура и спорт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740,5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52"/>
            <p:cNvSpPr>
              <a:spLocks noChangeShapeType="1"/>
            </p:cNvSpPr>
            <p:nvPr/>
          </p:nvSpPr>
          <p:spPr bwMode="auto">
            <a:xfrm flipH="1">
              <a:off x="4737263" y="4480294"/>
              <a:ext cx="50" cy="127816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836318" y="1439525"/>
            <a:ext cx="2519363" cy="2136877"/>
            <a:chOff x="3354561" y="1465158"/>
            <a:chExt cx="2519364" cy="2137102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78" name="Text Box 220"/>
            <p:cNvSpPr txBox="1">
              <a:spLocks noChangeArrowheads="1"/>
            </p:cNvSpPr>
            <p:nvPr/>
          </p:nvSpPr>
          <p:spPr bwMode="auto">
            <a:xfrm>
              <a:off x="3354561" y="1465158"/>
              <a:ext cx="2519364" cy="52327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  <a:defRPr/>
              </a:pPr>
              <a:r>
                <a:rPr lang="ru-RU" altLang="ru-RU" sz="14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Культура</a:t>
              </a:r>
              <a:r>
                <a:rPr lang="ru-RU" alt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, </a:t>
              </a:r>
              <a:r>
                <a:rPr lang="ru-RU" sz="14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кинематография</a:t>
              </a:r>
              <a: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/>
              </a:r>
              <a:br>
                <a:rPr lang="ru-RU" altLang="ru-RU" sz="14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</a:br>
              <a:r>
                <a:rPr lang="ru-RU" altLang="ru-RU" sz="1400" b="1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757,0</a:t>
              </a:r>
              <a:endParaRPr lang="ru-RU" altLang="ru-RU" sz="1400" b="1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53"/>
            <p:cNvSpPr>
              <a:spLocks noChangeShapeType="1"/>
            </p:cNvSpPr>
            <p:nvPr/>
          </p:nvSpPr>
          <p:spPr bwMode="auto">
            <a:xfrm flipV="1">
              <a:off x="4661391" y="2017714"/>
              <a:ext cx="0" cy="158454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034" name="Group 90"/>
          <p:cNvGrpSpPr>
            <a:grpSpLocks/>
          </p:cNvGrpSpPr>
          <p:nvPr/>
        </p:nvGrpSpPr>
        <p:grpSpPr bwMode="auto">
          <a:xfrm>
            <a:off x="8164385" y="2225313"/>
            <a:ext cx="2497350" cy="1831975"/>
            <a:chOff x="4230" y="1323"/>
            <a:chExt cx="1416" cy="1154"/>
          </a:xfrm>
          <a:effectLst>
            <a:glow rad="76200">
              <a:schemeClr val="accent1">
                <a:alpha val="92000"/>
              </a:schemeClr>
            </a:glow>
          </a:effectLst>
        </p:grpSpPr>
        <p:sp>
          <p:nvSpPr>
            <p:cNvPr id="31756" name="AutoShape 80"/>
            <p:cNvSpPr>
              <a:spLocks noChangeArrowheads="1"/>
            </p:cNvSpPr>
            <p:nvPr/>
          </p:nvSpPr>
          <p:spPr bwMode="auto">
            <a:xfrm>
              <a:off x="4241" y="2160"/>
              <a:ext cx="1381" cy="317"/>
            </a:xfrm>
            <a:prstGeom prst="homePlate">
              <a:avLst>
                <a:gd name="adj" fmla="val 12108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1757" name="Group 89"/>
            <p:cNvGrpSpPr>
              <a:grpSpLocks/>
            </p:cNvGrpSpPr>
            <p:nvPr/>
          </p:nvGrpSpPr>
          <p:grpSpPr bwMode="auto">
            <a:xfrm>
              <a:off x="4230" y="1323"/>
              <a:ext cx="1416" cy="1076"/>
              <a:chOff x="4230" y="1323"/>
              <a:chExt cx="1416" cy="1076"/>
            </a:xfrm>
          </p:grpSpPr>
          <p:grpSp>
            <p:nvGrpSpPr>
              <p:cNvPr id="31758" name="Group 83"/>
              <p:cNvGrpSpPr>
                <a:grpSpLocks/>
              </p:cNvGrpSpPr>
              <p:nvPr/>
            </p:nvGrpSpPr>
            <p:grpSpPr bwMode="auto">
              <a:xfrm>
                <a:off x="4230" y="1323"/>
                <a:ext cx="1416" cy="1076"/>
                <a:chOff x="4230" y="1338"/>
                <a:chExt cx="1416" cy="1076"/>
              </a:xfrm>
            </p:grpSpPr>
            <p:sp>
              <p:nvSpPr>
                <p:cNvPr id="31761" name="AutoShape 75"/>
                <p:cNvSpPr>
                  <a:spLocks noChangeArrowheads="1"/>
                </p:cNvSpPr>
                <p:nvPr/>
              </p:nvSpPr>
              <p:spPr bwMode="auto">
                <a:xfrm>
                  <a:off x="4241" y="1338"/>
                  <a:ext cx="1381" cy="317"/>
                </a:xfrm>
                <a:prstGeom prst="homePlate">
                  <a:avLst>
                    <a:gd name="adj" fmla="val 12108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2" name="AutoShape 78"/>
                <p:cNvSpPr>
                  <a:spLocks noChangeArrowheads="1"/>
                </p:cNvSpPr>
                <p:nvPr/>
              </p:nvSpPr>
              <p:spPr bwMode="auto">
                <a:xfrm>
                  <a:off x="4249" y="1711"/>
                  <a:ext cx="1381" cy="409"/>
                </a:xfrm>
                <a:prstGeom prst="homePlate">
                  <a:avLst>
                    <a:gd name="adj" fmla="val 9385"/>
                  </a:avLst>
                </a:prstGeom>
                <a:solidFill>
                  <a:srgbClr val="3399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lang="ru-RU" altLang="ru-RU" sz="1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76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4230" y="1770"/>
                  <a:ext cx="1416" cy="291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Социальное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обеспечение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населения  75,4</a:t>
                  </a:r>
                  <a:endPara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764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4230" y="2240"/>
                  <a:ext cx="1352" cy="174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20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6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ts val="600"/>
                    </a:spcAft>
                    <a:buClr>
                      <a:schemeClr val="tx1"/>
                    </a:buClr>
                    <a:buSzPct val="80000"/>
                    <a:buFont typeface="Wingdings 3" panose="05040102010807070707" pitchFamily="18" charset="2"/>
                    <a:buChar char=""/>
                    <a:defRPr sz="1400">
                      <a:solidFill>
                        <a:srgbClr val="0F496F"/>
                      </a:solidFill>
                      <a:latin typeface="Century Gothic" panose="020B0502020202020204" pitchFamily="34" charset="0"/>
                    </a:defRPr>
                  </a:lvl9pPr>
                </a:lstStyle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ru-RU" altLang="ru-RU" sz="1200" dirty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Охрана семьи и детства 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 panose="02020603050405020304" pitchFamily="18" charset="0"/>
                    </a:rPr>
                    <a:t>114,</a:t>
                  </a:r>
                  <a:r>
                    <a:rPr lang="ru-RU" altLang="ru-RU" sz="1200" dirty="0" smtClean="0">
                      <a:solidFill>
                        <a:prstClr val="white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ru-RU" altLang="ru-RU" sz="12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759" name="Text Box 76"/>
              <p:cNvSpPr txBox="1">
                <a:spLocks noChangeArrowheads="1"/>
              </p:cNvSpPr>
              <p:nvPr/>
            </p:nvSpPr>
            <p:spPr bwMode="auto">
              <a:xfrm>
                <a:off x="4230" y="1388"/>
                <a:ext cx="1400" cy="174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20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6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ts val="600"/>
                  </a:spcAft>
                  <a:buClr>
                    <a:schemeClr val="tx1"/>
                  </a:buClr>
                  <a:buSzPct val="80000"/>
                  <a:buFont typeface="Wingdings 3" panose="05040102010807070707" pitchFamily="18" charset="2"/>
                  <a:buChar char=""/>
                  <a:defRPr sz="1400">
                    <a:solidFill>
                      <a:srgbClr val="0F496F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ru-RU" altLang="ru-RU" sz="1200" dirty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Пенсионное обеспечение </a:t>
                </a:r>
                <a:r>
                  <a:rPr lang="ru-RU" altLang="ru-RU" sz="1200" dirty="0" smtClean="0">
                    <a:solidFill>
                      <a:prstClr val="white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 panose="02020603050405020304" pitchFamily="18" charset="0"/>
                  </a:rPr>
                  <a:t>35,0</a:t>
                </a:r>
                <a:endPara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765" name="Group 59"/>
          <p:cNvGrpSpPr>
            <a:grpSpLocks/>
          </p:cNvGrpSpPr>
          <p:nvPr/>
        </p:nvGrpSpPr>
        <p:grpSpPr bwMode="auto">
          <a:xfrm>
            <a:off x="1461153" y="2723586"/>
            <a:ext cx="2646015" cy="489151"/>
            <a:chOff x="158" y="1344"/>
            <a:chExt cx="1497" cy="226"/>
          </a:xfrm>
        </p:grpSpPr>
        <p:sp>
          <p:nvSpPr>
            <p:cNvPr id="31776" name="AutoShape 55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Text Box 58"/>
            <p:cNvSpPr txBox="1">
              <a:spLocks noChangeArrowheads="1"/>
            </p:cNvSpPr>
            <p:nvPr/>
          </p:nvSpPr>
          <p:spPr bwMode="auto">
            <a:xfrm>
              <a:off x="181" y="1390"/>
              <a:ext cx="1389" cy="12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Общее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8 461,5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6" name="Group 60"/>
          <p:cNvGrpSpPr>
            <a:grpSpLocks/>
          </p:cNvGrpSpPr>
          <p:nvPr/>
        </p:nvGrpSpPr>
        <p:grpSpPr bwMode="auto">
          <a:xfrm>
            <a:off x="1461155" y="2151258"/>
            <a:ext cx="2646015" cy="572328"/>
            <a:chOff x="158" y="1344"/>
            <a:chExt cx="1497" cy="226"/>
          </a:xfrm>
        </p:grpSpPr>
        <p:sp>
          <p:nvSpPr>
            <p:cNvPr id="31774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  <p:sp>
          <p:nvSpPr>
            <p:cNvPr id="31775" name="Text Box 62"/>
            <p:cNvSpPr txBox="1">
              <a:spLocks noChangeArrowheads="1"/>
            </p:cNvSpPr>
            <p:nvPr/>
          </p:nvSpPr>
          <p:spPr bwMode="auto">
            <a:xfrm>
              <a:off x="178" y="1402"/>
              <a:ext cx="1361" cy="10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Дошкольное образование 4 324,5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769" name="Group 69"/>
          <p:cNvGrpSpPr>
            <a:grpSpLocks/>
          </p:cNvGrpSpPr>
          <p:nvPr/>
        </p:nvGrpSpPr>
        <p:grpSpPr bwMode="auto">
          <a:xfrm>
            <a:off x="1460724" y="3215293"/>
            <a:ext cx="2753545" cy="497892"/>
            <a:chOff x="178" y="1406"/>
            <a:chExt cx="1557" cy="229"/>
          </a:xfrm>
        </p:grpSpPr>
        <p:sp>
          <p:nvSpPr>
            <p:cNvPr id="31771" name="AutoShape 70"/>
            <p:cNvSpPr>
              <a:spLocks noChangeArrowheads="1"/>
            </p:cNvSpPr>
            <p:nvPr/>
          </p:nvSpPr>
          <p:spPr bwMode="auto">
            <a:xfrm rot="10800000">
              <a:off x="180" y="1409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2" name="Text Box 71"/>
            <p:cNvSpPr txBox="1">
              <a:spLocks noChangeArrowheads="1"/>
            </p:cNvSpPr>
            <p:nvPr/>
          </p:nvSpPr>
          <p:spPr bwMode="auto">
            <a:xfrm>
              <a:off x="178" y="1406"/>
              <a:ext cx="1557" cy="21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Дополнительное </a:t>
              </a: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образование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детей  1 111,9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 69"/>
          <p:cNvGrpSpPr>
            <a:grpSpLocks/>
          </p:cNvGrpSpPr>
          <p:nvPr/>
        </p:nvGrpSpPr>
        <p:grpSpPr bwMode="auto">
          <a:xfrm>
            <a:off x="1461152" y="3723402"/>
            <a:ext cx="2658750" cy="751167"/>
            <a:chOff x="78" y="1398"/>
            <a:chExt cx="1540" cy="216"/>
          </a:xfrm>
        </p:grpSpPr>
        <p:sp>
          <p:nvSpPr>
            <p:cNvPr id="48" name="AutoShape 70"/>
            <p:cNvSpPr>
              <a:spLocks noChangeArrowheads="1"/>
            </p:cNvSpPr>
            <p:nvPr/>
          </p:nvSpPr>
          <p:spPr bwMode="auto">
            <a:xfrm rot="10800000">
              <a:off x="78" y="1398"/>
              <a:ext cx="1540" cy="21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71"/>
            <p:cNvSpPr txBox="1">
              <a:spLocks noChangeArrowheads="1"/>
            </p:cNvSpPr>
            <p:nvPr/>
          </p:nvSpPr>
          <p:spPr bwMode="auto">
            <a:xfrm>
              <a:off x="131" y="1403"/>
              <a:ext cx="1480" cy="197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>
                <a:lnSpc>
                  <a:spcPct val="107000"/>
                </a:lnSpc>
                <a:spcAft>
                  <a:spcPts val="0"/>
                </a:spcAft>
                <a:buNone/>
              </a:pP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Профессиональная </a:t>
              </a:r>
              <a:r>
                <a:rPr lang="ru-RU" sz="1200" dirty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подготовка, переподготовка и повышение </a:t>
              </a:r>
              <a:r>
                <a:rPr lang="ru-RU" sz="1200" dirty="0" smtClean="0">
                  <a:solidFill>
                    <a:schemeClr val="tx1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квалификации   1,9</a:t>
              </a:r>
              <a:endParaRPr lang="ru-RU" sz="12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47"/>
            <a:ext cx="12192000" cy="8538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76982" y="-29868"/>
            <a:ext cx="11916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>
                <a:solidFill>
                  <a:srgbClr val="0F496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>
                <a:solidFill>
                  <a:srgbClr val="0F496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>
                <a:solidFill>
                  <a:srgbClr val="0F496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>
                <a:solidFill>
                  <a:srgbClr val="0F496F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Распределение бюджетных ассигнований  бюджета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на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на финансирование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отраслей </a:t>
            </a:r>
            <a:r>
              <a:rPr lang="ru-RU" altLang="ru-RU" sz="18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социальной </a:t>
            </a:r>
            <a:r>
              <a:rPr lang="ru-RU" altLang="ru-RU" sz="1800" dirty="0" smtClean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сферы </a:t>
            </a:r>
            <a:r>
              <a:rPr lang="ru-RU" sz="1800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</p:txBody>
      </p:sp>
      <p:grpSp>
        <p:nvGrpSpPr>
          <p:cNvPr id="55" name="Group 60"/>
          <p:cNvGrpSpPr>
            <a:grpSpLocks/>
          </p:cNvGrpSpPr>
          <p:nvPr/>
        </p:nvGrpSpPr>
        <p:grpSpPr bwMode="auto">
          <a:xfrm>
            <a:off x="1496094" y="4491957"/>
            <a:ext cx="2623808" cy="498004"/>
            <a:chOff x="158" y="1344"/>
            <a:chExt cx="1497" cy="226"/>
          </a:xfrm>
        </p:grpSpPr>
        <p:sp>
          <p:nvSpPr>
            <p:cNvPr id="56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62"/>
            <p:cNvSpPr txBox="1">
              <a:spLocks noChangeArrowheads="1"/>
            </p:cNvSpPr>
            <p:nvPr/>
          </p:nvSpPr>
          <p:spPr bwMode="auto">
            <a:xfrm>
              <a:off x="226" y="1381"/>
              <a:ext cx="1361" cy="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Молодежная политика 117,1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60"/>
          <p:cNvGrpSpPr>
            <a:grpSpLocks/>
          </p:cNvGrpSpPr>
          <p:nvPr/>
        </p:nvGrpSpPr>
        <p:grpSpPr bwMode="auto">
          <a:xfrm>
            <a:off x="1484989" y="5007350"/>
            <a:ext cx="2646015" cy="572328"/>
            <a:chOff x="158" y="1344"/>
            <a:chExt cx="1497" cy="226"/>
          </a:xfrm>
        </p:grpSpPr>
        <p:sp>
          <p:nvSpPr>
            <p:cNvPr id="59" name="AutoShape 61"/>
            <p:cNvSpPr>
              <a:spLocks noChangeArrowheads="1"/>
            </p:cNvSpPr>
            <p:nvPr/>
          </p:nvSpPr>
          <p:spPr bwMode="auto">
            <a:xfrm rot="10800000">
              <a:off x="158" y="1344"/>
              <a:ext cx="1497" cy="226"/>
            </a:xfrm>
            <a:prstGeom prst="homePlate">
              <a:avLst>
                <a:gd name="adj" fmla="val 19320"/>
              </a:avLst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10800000" wrap="none" anchor="ctr"/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lang="ru-RU" alt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 Box 62"/>
            <p:cNvSpPr txBox="1">
              <a:spLocks noChangeArrowheads="1"/>
            </p:cNvSpPr>
            <p:nvPr/>
          </p:nvSpPr>
          <p:spPr bwMode="auto">
            <a:xfrm>
              <a:off x="210" y="1361"/>
              <a:ext cx="1361" cy="18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>
                  <a:solidFill>
                    <a:srgbClr val="0F496F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>
                  <a:solidFill>
                    <a:srgbClr val="0F496F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>
                  <a:solidFill>
                    <a:srgbClr val="0F496F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>
                  <a:solidFill>
                    <a:srgbClr val="0F496F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altLang="ru-RU" sz="1200" dirty="0" smtClean="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Times New Roman" panose="02020603050405020304" pitchFamily="18" charset="0"/>
                </a:rPr>
                <a:t>Другие вопросы в области образование 588,9</a:t>
              </a:r>
              <a:endParaRPr lang="ru-RU" altLang="ru-RU" sz="1200" dirty="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Блок-схема: объединение 12"/>
          <p:cNvSpPr/>
          <p:nvPr/>
        </p:nvSpPr>
        <p:spPr>
          <a:xfrm>
            <a:off x="7973552" y="2008290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объединение 61"/>
          <p:cNvSpPr/>
          <p:nvPr/>
        </p:nvSpPr>
        <p:spPr>
          <a:xfrm>
            <a:off x="1751970" y="2008877"/>
            <a:ext cx="2371427" cy="196385"/>
          </a:xfrm>
          <a:prstGeom prst="flowChartMerge">
            <a:avLst/>
          </a:prstGeom>
          <a:solidFill>
            <a:srgbClr val="33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7"/>
            <a:ext cx="12192000" cy="809637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118472" y="74943"/>
            <a:ext cx="1070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Меры социальной поддержки  жителям</a:t>
            </a:r>
          </a:p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4154" y="3260834"/>
            <a:ext cx="3295724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первого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7401" y="1109853"/>
            <a:ext cx="9051472" cy="84849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1 решения Тульской городской Думы от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30.05.2018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52/1287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единовременной выплате при рождении ребенка»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00177" y="3255465"/>
            <a:ext cx="3303636" cy="109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второго ребенка в размере 2500 руб.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 rot="18516478">
            <a:off x="3165382" y="2270173"/>
            <a:ext cx="1347157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Стрелка влево 13"/>
          <p:cNvSpPr/>
          <p:nvPr/>
        </p:nvSpPr>
        <p:spPr>
          <a:xfrm rot="16200000">
            <a:off x="5450572" y="2192058"/>
            <a:ext cx="845130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13695885">
            <a:off x="7250553" y="2266418"/>
            <a:ext cx="1370253" cy="74295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056000" y="3255465"/>
            <a:ext cx="3303636" cy="10968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рождении третьего и каждого последующего  ребенка в размере 25000 руб.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http://dutsadok.com.ua/clipart/ljudi/83e6d734402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72" y="4451790"/>
            <a:ext cx="1492923" cy="193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penclipart.org/image/2400px/svg_to_png/205568/cyberscooty-two-ki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12" y="4506882"/>
            <a:ext cx="2262853" cy="18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u1-glowworm.do.am/2018-5/gvh.j.lij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85" y="4725288"/>
            <a:ext cx="2791067" cy="14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54154" y="6387840"/>
            <a:ext cx="11468691" cy="2734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дному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 родителей, постоянно  зарегистрированных на территории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Тула</a:t>
            </a:r>
          </a:p>
        </p:txBody>
      </p:sp>
    </p:spTree>
    <p:extLst>
      <p:ext uri="{BB962C8B-B14F-4D97-AF65-F5344CB8AC3E}">
        <p14:creationId xmlns:p14="http://schemas.microsoft.com/office/powerpoint/2010/main" val="339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7906" y="2399153"/>
            <a:ext cx="632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Исходя из бюджетной обеспеченности муниципальное образование город Тула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планируемом периоде остается плательщиком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межбюджетных трансфертов в бюджет Тульской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	В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составе расходов бюджета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муниципального образования город Тула на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2024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 и на плановый период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2025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2026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годов предусмотрены межбюджетные трансферты в сумме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180,1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268,9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руб.,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346,0 </a:t>
            </a:r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соответственно.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27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85320" y="138992"/>
            <a:ext cx="9580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indent="-226695"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Межбюджетные трансферты, перечисляемые в бюджет Тульской области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годах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  <a:p>
            <a:pPr marL="179705" indent="-226695" algn="ctr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49150"/>
          <a:stretch/>
        </p:blipFill>
        <p:spPr>
          <a:xfrm>
            <a:off x="286303" y="1795673"/>
            <a:ext cx="4483605" cy="419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7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732" y="1828618"/>
            <a:ext cx="10878084" cy="797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u="sng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это совокупность мер, направленных на достижение единой цели, задач и ожидаемого результата, определение и реализацию которых осуществляет </a:t>
            </a:r>
            <a:r>
              <a:rPr lang="ru-RU" i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ответственный исполнитель муниципальной программы </a:t>
            </a:r>
            <a:r>
              <a:rPr lang="ru-RU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соответствии с возложенными на него функциями.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6958" y="3756466"/>
            <a:ext cx="1087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муниципального образования город Тула на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 на основе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муниципальных программ. 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	Все муниципальные программы муниципального образования город Тула аккумулируют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порядка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90% всех расходов.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5"/>
            <a:ext cx="12192000" cy="97185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82771" y="257307"/>
            <a:ext cx="11173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Муниципальные программы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9310" y="5353473"/>
            <a:ext cx="2783388" cy="15204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7102443" y="5360693"/>
            <a:ext cx="2435958" cy="1520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993" y="5353472"/>
            <a:ext cx="3977450" cy="15284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4595"/>
            <a:ext cx="3124993" cy="150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4556"/>
              </p:ext>
            </p:extLst>
          </p:nvPr>
        </p:nvGraphicFramePr>
        <p:xfrm>
          <a:off x="-11135" y="884873"/>
          <a:ext cx="12025335" cy="5973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19"/>
                <a:gridCol w="8214112"/>
                <a:gridCol w="774515"/>
                <a:gridCol w="801755"/>
                <a:gridCol w="927043"/>
                <a:gridCol w="799391"/>
              </a:tblGrid>
              <a:tr h="6870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</a:tr>
              <a:tr h="49565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образования» 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435,1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4,0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942,0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3 604,1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51240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44,0%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1197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Рост доступности и качества дошкольного,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прав граждан на доступное и качественное дошкольное образование.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прав граждан на доступное и качественное   общее образование для обучающихся в соответствии с требованиями инновационной экономики и запросами граждан, развитие муниципальной системы образования как сферы социализации детей.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прав граждан на доступное и качественное дополнительное образование.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Обеспечение детей муниципальных образовательных учреждений организованными формами отдыха, оздоровления и занятости в каникулярный период.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5. Обеспечение реализации муниципальной программы муниципального образования город Тула «Развитие образования».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97015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«Развитие культуры и туризма»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1 3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151,6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207,6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</a:tr>
              <a:tr h="669035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85"/>
            <a:ext cx="12192000" cy="81509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515291" y="14877"/>
            <a:ext cx="109466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Перечень и объем бюджетных ассигнований на реализацию муниципальных программ города Тулы               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2024-2026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годы </a:t>
            </a:r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44071" y="522196"/>
            <a:ext cx="10220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(млн. руб.)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813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92630"/>
              </p:ext>
            </p:extLst>
          </p:nvPr>
        </p:nvGraphicFramePr>
        <p:xfrm>
          <a:off x="0" y="101600"/>
          <a:ext cx="12192001" cy="675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478"/>
                <a:gridCol w="8433883"/>
                <a:gridCol w="763794"/>
                <a:gridCol w="817582"/>
                <a:gridCol w="839097"/>
                <a:gridCol w="821167"/>
              </a:tblGrid>
              <a:tr h="7021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17051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граждан доступными и качественными услугами в сфере культуры и событийного туризма.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организации досуга, развитие событийного туризма и обеспечение жителей муниципального образования город Тула услугами муниципальных учреждений культуры.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системы дополнительного образования в сфере культуры.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условий для реализации муниципальной программы муниципального образования город Тула «Развитие культуры». 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363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физической культуры и спорта»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714,3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732,2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620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2,9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5723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условий, обеспечивающих возможность  и доступность различным категориям  и возрастным группам населения для регулярных занятий  физической  культурой  и спортом, повышение  качества  предоставления муниципальных услуг в сфере физической культуры и спорта.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 условий для развития физической культуры и массового спорта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условий для реализации муниципальной программы муниципального образования город Тула «Развитие физической культуры и спорта».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810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«Обеспечение доступным, комфортным жильем отдельных категорий граждан муниципального образования город Тула»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425,0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393,9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378,3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811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29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93934"/>
              </p:ext>
            </p:extLst>
          </p:nvPr>
        </p:nvGraphicFramePr>
        <p:xfrm>
          <a:off x="1" y="-94816"/>
          <a:ext cx="12192000" cy="687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601"/>
                <a:gridCol w="8501969"/>
                <a:gridCol w="773170"/>
                <a:gridCol w="802994"/>
                <a:gridCol w="827828"/>
                <a:gridCol w="786438"/>
              </a:tblGrid>
              <a:tr h="671806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45709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доступным и комфортным жильем отдельных категорий граждан муниципального образования город Тула.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жилыми помещениями малоимущих граждан, признанных нуждающимися в жилых помещениях в установленном порядке, и граждан, проживающих в домах, признанных непригодными для проживания.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Выкуп жилых помещений у собственников при изъятии земельных участков под аварийными многоквартирными домами.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жильем отдельных категорий граждан в целях реализации полномочий органов местного самоуправления.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Переселение граждан, проживающих в аварийном жилом фонде.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5. Поддержка в решении жилищной проблемы молодых семей, признанных в установленном порядке нуждающимися в улучшении жилищных условий.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4001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 «Развитие транспорта и повышение безопасности дорожного движения в муниципальном образовании город Тула на 2020-2026 годы»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3 193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409,4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2 313,9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2 341,1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354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3055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Цели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6403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транспортного обслуживания населения муниципального образования город Тула.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безопасности дорожного движения посредством совершенствования улично-дорожной сети.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3.Обеспечение реализации муниципальной программы муниципального образования города Тула «Развитие транспорта и повышение безопасности дорожного движения в муниципальном образовании город Тула».</a:t>
                      </a:r>
                    </a:p>
                    <a:p>
                      <a:pPr algn="just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69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298244"/>
              </p:ext>
            </p:extLst>
          </p:nvPr>
        </p:nvGraphicFramePr>
        <p:xfrm>
          <a:off x="0" y="-113316"/>
          <a:ext cx="12191999" cy="6971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6"/>
                <a:gridCol w="8575589"/>
                <a:gridCol w="757881"/>
                <a:gridCol w="799070"/>
                <a:gridCol w="782595"/>
                <a:gridCol w="807308"/>
              </a:tblGrid>
              <a:tr h="64958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78603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«Энергосбережение и повышение энергетической эффективности в муниципальном образовании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5989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06371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эффективности использования энергетических ресурсов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энергосбережения в муниципальных учреждениях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Сокращение на территории муниципального образования город Тула количества бесхозяйных объектов недвижимого имущества, используемых для передачи энергетических ресурсов (включая газоснабжение, тепло и электроснабжение).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714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Тула»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386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6232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Развитие института территориальных общественных самоуправлений, социально ориентированных некоммерческих организаций, вовлечение большего количества жителей муниципального образования город Тула в деятельность местного самоуправления.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взаимодействия администрации города Тулы, социально ориентированных некоммерческих организаций и территориальных общественных самоуправлений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посредством информированности населения о деятельности органов местного самоуправления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механизма муниципальной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интеллектуального, научного, культурного потенциала жителей муниципального образования город Тула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Создание условий для развития территориальных общественных самоуправлений для решения вопросов местного значения.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27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646283"/>
              </p:ext>
            </p:extLst>
          </p:nvPr>
        </p:nvGraphicFramePr>
        <p:xfrm>
          <a:off x="1511591" y="3328508"/>
          <a:ext cx="9474200" cy="3285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800"/>
                <a:gridCol w="5613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Начальник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финансового управления администрации города Тулы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Чубуева</a:t>
                      </a: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Элеонора Робертовна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300041, г. Тула, пр. Ленина, д. 2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8(4872) 55-60-65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Адрес электронной почты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fo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@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tularegion</a:t>
                      </a:r>
                      <a:r>
                        <a:rPr lang="ru-RU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.</a:t>
                      </a:r>
                      <a:r>
                        <a:rPr lang="en-US" sz="1800" u="sng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  <a:hlinkClick r:id="rId2"/>
                        </a:rPr>
                        <a:t>ru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пн. </a:t>
                      </a: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- чт. с 9-00 часов до 18-00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пт. с 9-00 часов до 17-00 часов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Выходные дни –суббота, воскресенье</a:t>
                      </a:r>
                      <a:endParaRPr lang="ru-RU" sz="11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Личный прием граждан</a:t>
                      </a:r>
                      <a:endParaRPr lang="ru-RU" sz="1800" dirty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Каждый третий</a:t>
                      </a:r>
                      <a:r>
                        <a:rPr lang="ru-RU" sz="18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четверг месяца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 15-00 часов до 17-00 часов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85063" y="285709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Контактная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81767" y="1245048"/>
            <a:ext cx="579318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Финансовое управление администрации города Тулы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1" y="809461"/>
            <a:ext cx="1801368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99156"/>
              </p:ext>
            </p:extLst>
          </p:nvPr>
        </p:nvGraphicFramePr>
        <p:xfrm>
          <a:off x="0" y="77638"/>
          <a:ext cx="12191999" cy="6823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56"/>
                <a:gridCol w="8575589"/>
                <a:gridCol w="757881"/>
                <a:gridCol w="799070"/>
                <a:gridCol w="782595"/>
                <a:gridCol w="807308"/>
              </a:tblGrid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муниципальной службы в администрации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0,002%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2651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профессионального развития муниципальных служащих и повышение кадрового потенциала администрации города Тулы. Совершенствование организации муниципальной службы  в администрации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Внедрение эффективных технологий кадровой работы, направленных на подбор квалифицированных кадров для  муниципальной службы, оценку эффективности деятельности муниципальных служащих, повышение их профессиональной  компетентности, создание условий для результативной профессиональной  служебной деятельности и должностного (служебного) роста.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Реализация современных программ дополнительного профессионального и высшего образования.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Привлечение на муниципальную службу квалифицированных специалистов, укрепление кадрового потенциала.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Осуществление мер противодействия и профилактики коррупционных проявлений на муниципальной службе.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954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и поддержка субъектов малого и среднего предпринимательства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6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90273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благоприятных условий для устойчивого развития субъектов малого и среднего предпринимательства и осуществления их деятельности, способствующих созданию новых рабочих мест, развитию реального сектора экономики, пополнению бюджета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Развитие инфраструктуры, информационной и консультационной, имущественной составляющих поддержки малого и среднего предпринимательства, популяризация положительного опыта деятельности субъектов малого и среднего предпринимательства.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Разработка и внедрение комплексных мероприятий в сфере поддержки малых и средних предприятий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1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03759"/>
              </p:ext>
            </p:extLst>
          </p:nvPr>
        </p:nvGraphicFramePr>
        <p:xfrm>
          <a:off x="0" y="0"/>
          <a:ext cx="12192001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96"/>
                <a:gridCol w="8497486"/>
                <a:gridCol w="757881"/>
                <a:gridCol w="799070"/>
                <a:gridCol w="832629"/>
                <a:gridCol w="814939"/>
              </a:tblGrid>
              <a:tr h="6944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86259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«Комплексное благоустройство муниципального образования город Тула»</a:t>
                      </a:r>
                    </a:p>
                    <a:p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3 386,4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869,3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890,9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964,2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17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3,0%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10948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комфортной, благоприятной среды для проживания и отдыха населения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Обеспечение благоустройства и поддержания санитарного порядка на территории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Тулы. </a:t>
                      </a:r>
                    </a:p>
                    <a:p>
                      <a:pPr algn="just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«Комплексное благоустройство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80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«Управление муниципальным имуществом муниципального образования город Тула»</a:t>
                      </a:r>
                    </a:p>
                    <a:p>
                      <a:pPr algn="l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149,4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2,2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3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079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3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3849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3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эффективности в управлении и распоряжении муниципальным имуществом.</a:t>
                      </a:r>
                    </a:p>
                    <a:p>
                      <a:pPr algn="just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 имуществом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78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839367"/>
              </p:ext>
            </p:extLst>
          </p:nvPr>
        </p:nvGraphicFramePr>
        <p:xfrm>
          <a:off x="8626" y="-18978"/>
          <a:ext cx="12183373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5"/>
                <a:gridCol w="8511897"/>
                <a:gridCol w="757345"/>
                <a:gridCol w="798505"/>
                <a:gridCol w="822421"/>
                <a:gridCol w="823980"/>
              </a:tblGrid>
              <a:tr h="332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34763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"Управление муниципальными финансами"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252,4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1 124,0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1331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0,9%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4,4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1214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долгосрочной сбалансированности и устойчивости бюджета муниципального образования город Тула, повышение качества управления муниципальными финансами.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Организация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планирования и исполнения бюджета, повышение качества управления муниципальными финансами, эффективности и прозрачности использования бюджетных средств.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реализации муниципальной программы муниципального образования город Тула «Управление муниципальными финансами».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400920"/>
              </p:ext>
            </p:extLst>
          </p:nvPr>
        </p:nvGraphicFramePr>
        <p:xfrm>
          <a:off x="8626" y="2922342"/>
          <a:ext cx="12183372" cy="393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25"/>
                <a:gridCol w="8511897"/>
                <a:gridCol w="757345"/>
                <a:gridCol w="798504"/>
                <a:gridCol w="822421"/>
                <a:gridCol w="823980"/>
              </a:tblGrid>
              <a:tr h="68299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общественной безопасности, профилактика правонарушений, террористических и экстремистских проявлений на территории муниципального образования город Тула»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67,4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505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5384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на территории муниципального образования город Тула, участие в профилактике терроризма и экстремизма, а также в минимизации и (или) ликвидации их последствий.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 по профилактике правонарушений, терроризма и экстремизма, а также минимизации и (или) ликвидации их последствий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Совершенствование работы по предупреждению и профилактике преступлений и правонарушений, совершаемых на улицах и других общественных местах (в том числе, развитие правоохранительного сегмента АПК «Безопасный город»).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9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«Комплексные меры противодействия злоупотреблению наркотиками и их незаконному обороту в муниципальном  образовании  город  Тула»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8077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2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196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496"/>
                <a:gridCol w="8496461"/>
                <a:gridCol w="757881"/>
                <a:gridCol w="823784"/>
                <a:gridCol w="807308"/>
                <a:gridCol w="799070"/>
              </a:tblGrid>
              <a:tr h="6570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6273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Снижение уровня незаконного употребления наркотических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веществ, психотропных и (или) одурманивающих веществ, алкогольной и спиртосодержащей продукции, пива и напитков, изготавливаемых на его основе, на территории муниципального образования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Реализация мероприятий, в том числе в рамках межведомственного взаимодействия по выявлению,            предупреждению и противодействию злоупотреблению наркотиками и их независимому обороту.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Повышение эффективности противодействия и профилактики незаконного употребления наркотиков и других </a:t>
                      </a:r>
                      <a:r>
                        <a:rPr lang="ru-RU" sz="1200" dirty="0" err="1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веществ среди подростков и молодежи.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Пропаганда здорового образа жизни, привлечение подростков  и молодежи к различным культурно-массовым, спортивным мероприятиям, наглядно пропагандирующим активный и здоровый образ жизни.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7339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«Реализация проекта «Народный бюджет» в муниципальном образовании город Тула»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725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7874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социально значимых проектов, на территории муниципального образования город Тула, путем привлечения граждан и организаций к деятельности органов местного самоуправления в решении проблем местного значения.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значения, в подготовке, реализации, контроле качества и в приемке работ, выполняемых в рамках программы, а также в последующем содержании и обеспечении сохранности объектов.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4438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577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05406"/>
              </p:ext>
            </p:extLst>
          </p:nvPr>
        </p:nvGraphicFramePr>
        <p:xfrm>
          <a:off x="1" y="-90410"/>
          <a:ext cx="12191998" cy="694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15"/>
                <a:gridCol w="8529227"/>
                <a:gridCol w="749643"/>
                <a:gridCol w="815546"/>
                <a:gridCol w="799071"/>
                <a:gridCol w="782596"/>
              </a:tblGrid>
              <a:tr h="65483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62712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Центрального  территориального округа муниципального образования город Тула.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Центрального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Центрального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5290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17</a:t>
                      </a:r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97,7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96234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3492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Привокзального территориального округа муниципального образования город Тула.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Привокзального территориального округа муниципального образования город Тула.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населения Привокзального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091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176315"/>
              </p:ext>
            </p:extLst>
          </p:nvPr>
        </p:nvGraphicFramePr>
        <p:xfrm>
          <a:off x="-1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366"/>
                <a:gridCol w="8554018"/>
                <a:gridCol w="774010"/>
                <a:gridCol w="791179"/>
                <a:gridCol w="790832"/>
                <a:gridCol w="782595"/>
              </a:tblGrid>
              <a:tr h="7811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58,6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2285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0,2%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706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Советского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Советского территориального округа муниципального образования город Тула.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Советского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4392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112,9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95,2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99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,0</a:t>
                      </a:r>
                    </a:p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101,9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7267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789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Зареченского территориального округа муниципального образования город Тула.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59655"/>
              </p:ext>
            </p:extLst>
          </p:nvPr>
        </p:nvGraphicFramePr>
        <p:xfrm>
          <a:off x="0" y="0"/>
          <a:ext cx="12191998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401"/>
                <a:gridCol w="8353513"/>
                <a:gridCol w="832021"/>
                <a:gridCol w="799070"/>
                <a:gridCol w="864972"/>
                <a:gridCol w="832021"/>
              </a:tblGrid>
              <a:tr h="6745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1842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Зареченского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Зареченского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31532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«Благоустройство территории, поддержание жизнедеятельности и удовлетворение потребностей жителей Пролетарского территориального округа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86,9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5157">
                <a:tc>
                  <a:txBody>
                    <a:bodyPr/>
                    <a:lstStyle/>
                    <a:p>
                      <a:pPr algn="ctr"/>
                      <a:endParaRPr lang="ru-RU" sz="125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6247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благоустройства, жизнедеятельности и удовлетворение потребностей жителей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Ликвидация (снос) аварийного жилищного фонда и нежилых строений на территории 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Организация и проведение мероприятий для жителей Пролетарского территориального округа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Создание условий для реализации муниципальной программы муниципального образования город Тула «Благоустройство территории, поддержание жизнедеятельности и удовлетворение потребностей жителей Привокзального территориального округа муниципального образования город Тула».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803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96570"/>
              </p:ext>
            </p:extLst>
          </p:nvPr>
        </p:nvGraphicFramePr>
        <p:xfrm>
          <a:off x="0" y="0"/>
          <a:ext cx="12192002" cy="296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5"/>
                <a:gridCol w="8476735"/>
                <a:gridCol w="774356"/>
                <a:gridCol w="832022"/>
                <a:gridCol w="807308"/>
                <a:gridCol w="823786"/>
              </a:tblGrid>
              <a:tr h="7436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71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«Повышение качества жилищного фонда и создание комфортных условий для проживания населения муниципального образования город Тула» 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730,6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491,1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373,7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295,4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3606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2,8%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1,5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4638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комфортных условий проживания населения и улучшение качества жилищно-коммунального обслуживания в муниципальном образовании 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жизнедеятельности, повышение качества жилищного фонда, приведение коммунальных сетей в нормативное состояние.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94486"/>
              </p:ext>
            </p:extLst>
          </p:nvPr>
        </p:nvGraphicFramePr>
        <p:xfrm>
          <a:off x="0" y="2964790"/>
          <a:ext cx="12192001" cy="3893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558"/>
                <a:gridCol w="8492545"/>
                <a:gridCol w="769595"/>
                <a:gridCol w="842252"/>
                <a:gridCol w="804951"/>
                <a:gridCol w="810100"/>
              </a:tblGrid>
              <a:tr h="7712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«Защита населения и объектов от чрезвычайных ситуаций природного и техногенного характера, обеспечение мероприятий по гражданской обороне на территории муниципального образования город Тула»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79,5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9,9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182,0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0,7%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52778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безопасности населения и объектов от угроз природного и техногенного характера.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Выполнение комплекса работ по предупреждению  и минимизации ущерба от чрезвычайных ситуаций на территории муниципального образования город Тула.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Выполнение комплекса работ по ликвидации чрезвычайных ситуаций природного и техногенного характера  на территории муниципального образования город Тула.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7129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муниципального образования город Тула»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3 500,7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5 269,7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305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269,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4892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15,5%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9,1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5,0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616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06205"/>
              </p:ext>
            </p:extLst>
          </p:nvPr>
        </p:nvGraphicFramePr>
        <p:xfrm>
          <a:off x="0" y="265995"/>
          <a:ext cx="12191999" cy="659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40"/>
                <a:gridCol w="8461115"/>
                <a:gridCol w="766119"/>
                <a:gridCol w="807308"/>
                <a:gridCol w="823784"/>
                <a:gridCol w="790833"/>
              </a:tblGrid>
              <a:tr h="83054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2786233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Обеспечение территориального планирования и капитального строительства в муниципальном образовании город Тула.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Осуществление территориального планирования, градостроительного зонирования, планировки территорий, обеспечение описания местоположения границ объектов землеустройства в муниципальном образовании город Тула. </a:t>
                      </a:r>
                    </a:p>
                    <a:p>
                      <a:pPr marL="342900" indent="-342900" algn="just">
                        <a:buAutoNum type="arabicPeriod"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новых объектов муниципальной собственности, реконструкция, модернизация или перевооружение, капитальный ремонт существующих объектов муниципальной собственности в муниципальном образовании город Тула.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Обеспечение реализации муниципальной программы муниципального образования город Тула «Осуществление градостроительной деятельности на территории  муниципального образования город Тула».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2168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«Доступная среда»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014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0,1%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72915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Создание условий для обеспечения беспрепятственного доступа инвалидов к муниципальным объектам социальной инфраструктуры в сфере образования, культуры, спорта, физической культуры и молодежной политики (далее – в приоритетных сферах жизнедеятельности инвалидов) и преодоление социальной разобщенности в обществе.</a:t>
                      </a:r>
                    </a:p>
                    <a:p>
                      <a:pPr algn="just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инвалидов.</a:t>
                      </a:r>
                    </a:p>
                    <a:p>
                      <a:pPr algn="just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Обеспечение условий для социализации и интеграции инвалидов в общество.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47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65844"/>
              </p:ext>
            </p:extLst>
          </p:nvPr>
        </p:nvGraphicFramePr>
        <p:xfrm>
          <a:off x="0" y="131806"/>
          <a:ext cx="12191999" cy="6726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840"/>
                <a:gridCol w="8461115"/>
                <a:gridCol w="766119"/>
                <a:gridCol w="807308"/>
                <a:gridCol w="823784"/>
                <a:gridCol w="790833"/>
              </a:tblGrid>
              <a:tr h="7949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Наименование программы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2023 год </a:t>
                      </a: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2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(проект)</a:t>
                      </a:r>
                    </a:p>
                  </a:txBody>
                  <a:tcPr/>
                </a:tc>
              </a:tr>
              <a:tr h="685222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«Формирование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современной городской среды»</a:t>
                      </a: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270,0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084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0,0%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896502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населения.</a:t>
                      </a: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Повышение уровня благоустройства территорий общего пользования населения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Повышение уровня благоустройства дворовых территорий на территории муниципального образования город Тула.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Повышение уровня вовлеченности заинтересованных граждан в реализацию мероприятий по благоустройству дворовых территорий муниципального образования город Тула.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2351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Муниципальная программа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Реализация семейной и молодежной политики в муниципальном образовании город Тула»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12,3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111,3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200" b="1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Удельный вес в общем объеме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0,5%</a:t>
                      </a:r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696870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Цель муниципальной программы: 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Повышение качества предоставления муниципальных услуг в сфере молодежной</a:t>
                      </a:r>
                      <a:r>
                        <a:rPr lang="ru-RU" sz="1200" baseline="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политики, содействие самореализации молодежи и семей, финансовая поддержка молодежных и семейных инициатив.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Задачи муниципальной программы: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1. Вовлечение молодежи в социальную практику.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2. Организация и проведение мероприятий в сфере семейной и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3. Сохранение и развитие материально-технической базы в муниципальных учреждений молодежной политики.</a:t>
                      </a:r>
                    </a:p>
                    <a:p>
                      <a:pPr algn="l"/>
                      <a:r>
                        <a:rPr lang="ru-RU" sz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4. Реализация законов Тульской области в сфере молодежной политики.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2121"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013,6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337,0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 379,1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Times New Roman" panose="02020603050405020304" pitchFamily="18" charset="0"/>
                        </a:rPr>
                        <a:t>5 175,3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39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1041977"/>
            <a:ext cx="7001690" cy="3709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88188" y="17417"/>
            <a:ext cx="90594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Муниципальное образование город Тула</a:t>
            </a:r>
            <a:endParaRPr lang="ru-RU" altLang="ru-RU" sz="3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8536" y="5072896"/>
            <a:ext cx="1083346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Площадь муниципального образования город Тула – 1495,56 кв. км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Среднегодовая численность населения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2022 год (факт) – 544786 чел.;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2023 год (факт) – 538297 чел. (данные Росстата);</a:t>
            </a:r>
            <a:endParaRPr lang="ru-RU" alt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на 2024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536037 чел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.;</a:t>
            </a:r>
            <a:endParaRPr lang="ru-RU" alt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–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532119 чел;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на 2026 </a:t>
            </a: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(прогноз) </a:t>
            </a:r>
            <a:r>
              <a:rPr lang="ru-RU" altLang="ru-RU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528713 чел.</a:t>
            </a:r>
            <a:endParaRPr lang="ru-RU" altLang="ru-RU" b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"/>
            <a:ext cx="12192000" cy="771446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4900805"/>
              </p:ext>
            </p:extLst>
          </p:nvPr>
        </p:nvGraphicFramePr>
        <p:xfrm>
          <a:off x="255179" y="1543295"/>
          <a:ext cx="11769331" cy="4761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771849"/>
            <a:ext cx="121919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целях обеспечения долгосрочной сбалансированности и устойчивости бюджета муниципального образования город Тула будет проводиться политика снижения дефицита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бюджета.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17704" y="0"/>
            <a:ext cx="96437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Размер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дефицита бюджета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образования город Тула в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6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годах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ln w="0"/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(решение Тульской городской Думы от 24.07.2024 № 64/1392)</a:t>
            </a:r>
          </a:p>
          <a:p>
            <a:pPr algn="ctr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84507" y="3439497"/>
            <a:ext cx="629013" cy="40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4,4</a:t>
            </a:r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859170" y="3158873"/>
            <a:ext cx="1002261" cy="39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3,1%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59171" y="4173750"/>
            <a:ext cx="1002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(млн. руб</a:t>
            </a:r>
            <a:r>
              <a:rPr lang="ru-RU" sz="1400" dirty="0">
                <a:solidFill>
                  <a:srgbClr val="000000"/>
                </a:solidFill>
                <a:latin typeface="Corbel" panose="020B0503020204020204" pitchFamily="34" charset="0"/>
              </a:rPr>
              <a:t>.)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887" y="6069953"/>
            <a:ext cx="116639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Источниками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финансирования дефицита бюджета муниципального образования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 Тула в 202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4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году определены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3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56,2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кредиты кредитных организаций в валюте Российской Федерации;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  67,5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млн. руб. - 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изменение остатков средств на счетах по учету средств </a:t>
            </a:r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бюджета</a:t>
            </a:r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sz="1400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34640" y="4018233"/>
            <a:ext cx="853440" cy="463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6,8 %</a:t>
            </a:r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90092" y="2563304"/>
            <a:ext cx="797993" cy="260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0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936172" y="1080999"/>
            <a:ext cx="2029097" cy="1837508"/>
          </a:xfrm>
          <a:prstGeom prst="flowChartProcess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8828857" y="985205"/>
            <a:ext cx="2455818" cy="1933302"/>
          </a:xfrm>
          <a:prstGeom prst="flowChart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853440" y="3026231"/>
            <a:ext cx="10546080" cy="905691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4321302"/>
            <a:ext cx="2264229" cy="12714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9570720" y="4342420"/>
            <a:ext cx="1881052" cy="1252185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05840" y="1199534"/>
            <a:ext cx="18897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828857" y="1052501"/>
            <a:ext cx="24558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это выплачиваемые из бюджета денежные средства (социальные выплаты населению, оказание муниципальных услуг,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благоустройство,</a:t>
            </a:r>
          </a:p>
          <a:p>
            <a:pPr algn="ctr"/>
            <a:r>
              <a:rPr lang="ru-RU" sz="1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другие)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46" y="730103"/>
            <a:ext cx="2020388" cy="2220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848" y="4117252"/>
            <a:ext cx="2447109" cy="1845951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7802882" y="5040225"/>
            <a:ext cx="1393371" cy="2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1177" y="5040226"/>
            <a:ext cx="13759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Блок-схема: процесс 16"/>
          <p:cNvSpPr/>
          <p:nvPr/>
        </p:nvSpPr>
        <p:spPr>
          <a:xfrm>
            <a:off x="853440" y="5908446"/>
            <a:ext cx="10546080" cy="801322"/>
          </a:xfrm>
          <a:prstGeom prst="flowChartProcess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  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при составлении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утверждении бюджета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464"/>
            <a:ext cx="12192000" cy="653468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985554" y="116988"/>
            <a:ext cx="7437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бюджет?</a:t>
            </a:r>
          </a:p>
        </p:txBody>
      </p:sp>
    </p:spTree>
    <p:extLst>
      <p:ext uri="{BB962C8B-B14F-4D97-AF65-F5344CB8AC3E}">
        <p14:creationId xmlns:p14="http://schemas.microsoft.com/office/powerpoint/2010/main" val="1687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01402066"/>
              </p:ext>
            </p:extLst>
          </p:nvPr>
        </p:nvGraphicFramePr>
        <p:xfrm>
          <a:off x="3587931" y="1924594"/>
          <a:ext cx="8184968" cy="47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5" y="3053700"/>
            <a:ext cx="2490778" cy="353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072642" y="70162"/>
            <a:ext cx="10040983" cy="74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«доходы бюджета»?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646921" y="1001264"/>
            <a:ext cx="103709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alt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9" name="Рисунок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" y="1001263"/>
            <a:ext cx="1382713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1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641" y="1698128"/>
            <a:ext cx="1910378" cy="43312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Субвенции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95601" y="2516181"/>
            <a:ext cx="21209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округа, в целях софинансирования расходных обязательств, возникающих при выполнении полномочий органов местного самоуправления по вопросам городского округа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646198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Субсидии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804361" y="1438571"/>
            <a:ext cx="26490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Иные межбюджетные трансферты</a:t>
            </a:r>
            <a:endParaRPr lang="ru-RU" sz="2400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4490" y="2516181"/>
            <a:ext cx="20907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3958" y="2500743"/>
            <a:ext cx="21280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</a:t>
            </a: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предоставляемые бюджету городского округа из бюджетов других уровней</a:t>
            </a:r>
            <a:endParaRPr lang="ru-RU" alt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50955" y="2500743"/>
            <a:ext cx="219647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безвозмездные </a:t>
            </a: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поступления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от физических и юридических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лиц, в том числе добровольные пожертвования</a:t>
            </a:r>
            <a:endParaRPr lang="ru-RU" alt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Минус 14"/>
          <p:cNvSpPr/>
          <p:nvPr/>
        </p:nvSpPr>
        <p:spPr>
          <a:xfrm>
            <a:off x="2212160" y="2376705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Минус 15"/>
          <p:cNvSpPr/>
          <p:nvPr/>
        </p:nvSpPr>
        <p:spPr>
          <a:xfrm>
            <a:off x="4455013" y="2382754"/>
            <a:ext cx="250972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Минус 16"/>
          <p:cNvSpPr/>
          <p:nvPr/>
        </p:nvSpPr>
        <p:spPr>
          <a:xfrm>
            <a:off x="6802497" y="2376705"/>
            <a:ext cx="2650935" cy="543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Минус 17"/>
          <p:cNvSpPr/>
          <p:nvPr/>
        </p:nvSpPr>
        <p:spPr>
          <a:xfrm>
            <a:off x="9455387" y="2385306"/>
            <a:ext cx="2843156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760338" y="1438571"/>
            <a:ext cx="2196471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Прочие безвозмездные поступле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156" y="5131190"/>
            <a:ext cx="2815365" cy="158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2777381" y="224403"/>
            <a:ext cx="761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D0D0D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К безвозмездным поступлениям бюджета относятся</a:t>
            </a:r>
            <a:endParaRPr lang="ru-RU" altLang="ru-RU" sz="2400" i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08899" y="1570129"/>
            <a:ext cx="1632137" cy="68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Дотации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4" name="Минус 23"/>
          <p:cNvSpPr/>
          <p:nvPr/>
        </p:nvSpPr>
        <p:spPr>
          <a:xfrm>
            <a:off x="15114" y="2377759"/>
            <a:ext cx="244993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083" y="2541986"/>
            <a:ext cx="1838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1799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783672" y="1165220"/>
            <a:ext cx="100101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96" y="3029755"/>
            <a:ext cx="978098" cy="927964"/>
          </a:xfrm>
          <a:prstGeom prst="rect">
            <a:avLst/>
          </a:prstGeom>
        </p:spPr>
      </p:pic>
      <p:pic>
        <p:nvPicPr>
          <p:cNvPr id="7168" name="Рисунок 71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67" y="3029755"/>
            <a:ext cx="1030369" cy="772777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0" y="1130909"/>
            <a:ext cx="1370330" cy="93472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483336" y="3198911"/>
            <a:ext cx="738147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Расходы бюджета муниципального образования город Тула </a:t>
            </a:r>
          </a:p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распределены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по: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0008" y="2250724"/>
            <a:ext cx="11211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Все расходы бюджета сгруппированы по разделам бюджетной классификации, каждый из которых имеет перечень подразделов, отражающих основные направления реализации соответствующих функций.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8896" y="4246421"/>
            <a:ext cx="2495548" cy="14121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11 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разделам бюджетной классификации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21112" y="4690333"/>
            <a:ext cx="2570605" cy="133560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19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главным</a:t>
            </a:r>
            <a:endParaRPr lang="ru-RU" sz="1400" b="1" dirty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распорядителям </a:t>
            </a:r>
            <a:r>
              <a:rPr lang="ru-RU" sz="1400" b="1" dirty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бюджетных средств 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325938" y="4149178"/>
            <a:ext cx="2440098" cy="15093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26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муниципальным </a:t>
            </a:r>
            <a:r>
              <a:rPr lang="ru-RU" sz="14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программам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465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38" name="Заголовок 1"/>
          <p:cNvSpPr txBox="1">
            <a:spLocks/>
          </p:cNvSpPr>
          <p:nvPr/>
        </p:nvSpPr>
        <p:spPr>
          <a:xfrm>
            <a:off x="3094444" y="75122"/>
            <a:ext cx="7646126" cy="804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Что такое «расходы бюджета»?</a:t>
            </a:r>
          </a:p>
        </p:txBody>
      </p:sp>
    </p:spTree>
    <p:extLst>
      <p:ext uri="{BB962C8B-B14F-4D97-AF65-F5344CB8AC3E}">
        <p14:creationId xmlns:p14="http://schemas.microsoft.com/office/powerpoint/2010/main" val="1059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0925" y="1116875"/>
            <a:ext cx="11310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Расходная часть бюджета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 сформирована с учетом приоритетных мероприятий, реализуемых в рамках муниципальных программ и непрограммных расходов,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региональных проектов, направленных на достижение целей и задач национальных проектов.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91087" y="2317204"/>
            <a:ext cx="9809826" cy="92744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годов: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7923" y="3785419"/>
            <a:ext cx="112186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долгосрочной сбалансированности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 устойчивости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бюджетной системы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прозрачности бюджетного процесса. Развитие автоматизированной системы управления общественными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финансами;</a:t>
            </a:r>
            <a:endParaRPr lang="ru-RU" i="1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юджетная политика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в сфере муниципальных закупок;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повышение эффективности внутреннего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муниципального финансового контроля;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обеспечение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стабильного поступления доходов в местный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бюджет;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стимулирование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предпринимательства,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поддержка 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инвестиционной деятельности для равновесного развития экономической и социальной сферы жизнедеятельности </a:t>
            </a:r>
            <a:r>
              <a:rPr lang="ru-RU" i="1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города</a:t>
            </a:r>
            <a:r>
              <a:rPr lang="ru-RU" i="1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8" y="0"/>
            <a:ext cx="12192000" cy="9128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2700">
              <a:schemeClr val="accent1"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240279" y="100584"/>
            <a:ext cx="978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Основные приоритеты бюджетной и налоговой политики муниципального образования город Тула на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2024 </a:t>
            </a:r>
            <a:r>
              <a:rPr lang="ru-RU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год и на плановый период </a:t>
            </a:r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2025 и 2026 годов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араллакс">
    <a:dk1>
      <a:sysClr val="windowText" lastClr="000000"/>
    </a:dk1>
    <a:lt1>
      <a:sysClr val="window" lastClr="FFFFFF"/>
    </a:lt1>
    <a:dk2>
      <a:srgbClr val="212121"/>
    </a:dk2>
    <a:lt2>
      <a:srgbClr val="CDD0D1"/>
    </a:lt2>
    <a:accent1>
      <a:srgbClr val="30ACEC"/>
    </a:accent1>
    <a:accent2>
      <a:srgbClr val="80C34F"/>
    </a:accent2>
    <a:accent3>
      <a:srgbClr val="E29D3E"/>
    </a:accent3>
    <a:accent4>
      <a:srgbClr val="D64A3B"/>
    </a:accent4>
    <a:accent5>
      <a:srgbClr val="D64787"/>
    </a:accent5>
    <a:accent6>
      <a:srgbClr val="A666E1"/>
    </a:accent6>
    <a:hlink>
      <a:srgbClr val="3085ED"/>
    </a:hlink>
    <a:folHlink>
      <a:srgbClr val="82B6F4"/>
    </a:folHlink>
  </a:clrScheme>
  <a:fontScheme name="Параллакс">
    <a:maj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HGｺﾞｼｯｸM"/>
      <a:font script="Hang" typeface="HY엽서L"/>
      <a:font script="Hans" typeface="华文楷体"/>
      <a:font script="Hant" typeface="新細明體"/>
      <a:font script="Arab" typeface="Tahoma"/>
      <a:font script="Hebr" typeface="Miriam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араллакс">
    <a:fillStyleLst>
      <a:solidFill>
        <a:schemeClr val="phClr"/>
      </a:solidFill>
      <a:gradFill rotWithShape="1">
        <a:gsLst>
          <a:gs pos="0">
            <a:schemeClr val="phClr">
              <a:tint val="60000"/>
              <a:lumMod val="104000"/>
            </a:schemeClr>
          </a:gs>
          <a:gs pos="100000">
            <a:schemeClr val="phClr">
              <a:tint val="84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lumMod val="102000"/>
            </a:schemeClr>
          </a:gs>
          <a:gs pos="100000">
            <a:schemeClr val="phClr">
              <a:shade val="88000"/>
              <a:lumMod val="94000"/>
            </a:schemeClr>
          </a:gs>
        </a:gsLst>
        <a:path path="circle">
          <a:fillToRect l="50000" t="100000" r="100000" b="50000"/>
        </a:path>
      </a:gradFill>
    </a:fillStyleLst>
    <a:lnStyleLst>
      <a:ln w="9525" cap="rnd" cmpd="sng" algn="ctr">
        <a:solidFill>
          <a:schemeClr val="phClr">
            <a:tint val="6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reflection blurRad="12700" stA="26000" endPos="32000" dist="12700" dir="5400000" sy="-100000" rotWithShape="0"/>
        </a:effectLst>
      </a:effectStyle>
      <a:effectStyle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10000"/>
            </a:schemeClr>
          </a:gs>
          <a:gs pos="100000">
            <a:schemeClr val="phClr">
              <a:shade val="64000"/>
              <a:lumMod val="98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shade val="76000"/>
              <a:satMod val="180000"/>
            </a:schemeClr>
            <a:schemeClr val="phClr">
              <a:tint val="80000"/>
              <a:satMod val="120000"/>
              <a:lumMod val="18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22632</TotalTime>
  <Words>6312</Words>
  <Application>Microsoft Office PowerPoint</Application>
  <PresentationFormat>Широкоэкранный</PresentationFormat>
  <Paragraphs>1545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Corbel</vt:lpstr>
      <vt:lpstr>PT Astra Serif</vt:lpstr>
      <vt:lpstr>Times New Roman</vt:lpstr>
      <vt:lpstr>Wingdings</vt:lpstr>
      <vt:lpstr>Wingdings 3</vt:lpstr>
      <vt:lpstr>Office Theme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Субвенции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RazancevaVV</dc:creator>
  <cp:lastModifiedBy>AleksandrovaGN</cp:lastModifiedBy>
  <cp:revision>2844</cp:revision>
  <cp:lastPrinted>2024-07-18T09:12:00Z</cp:lastPrinted>
  <dcterms:created xsi:type="dcterms:W3CDTF">2017-05-31T06:36:14Z</dcterms:created>
  <dcterms:modified xsi:type="dcterms:W3CDTF">2024-07-24T11:11:31Z</dcterms:modified>
</cp:coreProperties>
</file>