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9" r:id="rId2"/>
  </p:sldMasterIdLst>
  <p:notesMasterIdLst>
    <p:notesMasterId r:id="rId45"/>
  </p:notesMasterIdLst>
  <p:sldIdLst>
    <p:sldId id="290" r:id="rId3"/>
    <p:sldId id="292" r:id="rId4"/>
    <p:sldId id="291" r:id="rId5"/>
    <p:sldId id="293" r:id="rId6"/>
    <p:sldId id="277" r:id="rId7"/>
    <p:sldId id="274" r:id="rId8"/>
    <p:sldId id="328" r:id="rId9"/>
    <p:sldId id="266" r:id="rId10"/>
    <p:sldId id="295" r:id="rId11"/>
    <p:sldId id="278" r:id="rId12"/>
    <p:sldId id="344" r:id="rId13"/>
    <p:sldId id="306" r:id="rId14"/>
    <p:sldId id="300" r:id="rId15"/>
    <p:sldId id="280" r:id="rId16"/>
    <p:sldId id="281" r:id="rId17"/>
    <p:sldId id="345" r:id="rId18"/>
    <p:sldId id="283" r:id="rId19"/>
    <p:sldId id="284" r:id="rId20"/>
    <p:sldId id="350" r:id="rId21"/>
    <p:sldId id="321" r:id="rId22"/>
    <p:sldId id="301" r:id="rId23"/>
    <p:sldId id="338" r:id="rId24"/>
    <p:sldId id="335" r:id="rId25"/>
    <p:sldId id="326" r:id="rId26"/>
    <p:sldId id="287" r:id="rId27"/>
    <p:sldId id="288" r:id="rId28"/>
    <p:sldId id="329" r:id="rId29"/>
    <p:sldId id="320" r:id="rId30"/>
    <p:sldId id="346" r:id="rId31"/>
    <p:sldId id="310" r:id="rId32"/>
    <p:sldId id="325" r:id="rId33"/>
    <p:sldId id="330" r:id="rId34"/>
    <p:sldId id="311" r:id="rId35"/>
    <p:sldId id="312" r:id="rId36"/>
    <p:sldId id="314" r:id="rId37"/>
    <p:sldId id="331" r:id="rId38"/>
    <p:sldId id="315" r:id="rId39"/>
    <p:sldId id="348" r:id="rId40"/>
    <p:sldId id="339" r:id="rId41"/>
    <p:sldId id="349" r:id="rId42"/>
    <p:sldId id="316" r:id="rId43"/>
    <p:sldId id="296" r:id="rId44"/>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D"/>
    <a:srgbClr val="C6C6C6"/>
    <a:srgbClr val="A3DDF1"/>
    <a:srgbClr val="FFCCCC"/>
    <a:srgbClr val="FA90C8"/>
    <a:srgbClr val="AC75D5"/>
    <a:srgbClr val="FF9999"/>
    <a:srgbClr val="F74BA5"/>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5512" autoAdjust="0"/>
  </p:normalViewPr>
  <p:slideViewPr>
    <p:cSldViewPr snapToGrid="0">
      <p:cViewPr varScale="1">
        <p:scale>
          <a:sx n="106" d="100"/>
          <a:sy n="106" d="100"/>
        </p:scale>
        <p:origin x="11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9075982637825"/>
          <c:y val="7.3840043446718739E-2"/>
          <c:w val="0.88721916573590376"/>
          <c:h val="0.79728562479695608"/>
        </c:manualLayout>
      </c:layout>
      <c:barChart>
        <c:barDir val="col"/>
        <c:grouping val="clustered"/>
        <c:varyColors val="0"/>
        <c:ser>
          <c:idx val="0"/>
          <c:order val="0"/>
          <c:tx>
            <c:strRef>
              <c:f>'слайд № 2публ. сл.15-17'!$B$5</c:f>
              <c:strCache>
                <c:ptCount val="1"/>
              </c:strCache>
            </c:strRef>
          </c:tx>
          <c:invertIfNegative val="0"/>
          <c:dLbls>
            <c:spPr>
              <a:noFill/>
              <a:ln>
                <a:noFill/>
              </a:ln>
              <a:effectLst/>
              <a:scene3d>
                <a:camera prst="orthographicFront"/>
                <a:lightRig rig="threePt" dir="t"/>
              </a:scene3d>
              <a:sp3d>
                <a:bevelT w="165100" prst="coolSlant"/>
              </a:sp3d>
            </c:spPr>
            <c:txPr>
              <a:bodyPr wrap="square" lIns="38100" tIns="19050" rIns="38100" bIns="19050" anchor="ctr">
                <a:spAutoFit/>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сл.15-17'!$B$6:$B$8</c:f>
            </c:numRef>
          </c:val>
        </c:ser>
        <c:ser>
          <c:idx val="2"/>
          <c:order val="2"/>
          <c:tx>
            <c:strRef>
              <c:f>'слайд № 2публ. сл.15-17'!$D$5</c:f>
              <c:strCache>
                <c:ptCount val="1"/>
                <c:pt idx="0">
                  <c:v>2022 год (факт)</c:v>
                </c:pt>
              </c:strCache>
            </c:strRef>
          </c:tx>
          <c:spPr>
            <a:solidFill>
              <a:srgbClr val="A5A5A5"/>
            </a:solidFill>
            <a:ln w="25400">
              <a:noFill/>
            </a:ln>
            <a:scene3d>
              <a:camera prst="orthographicFront"/>
              <a:lightRig rig="threePt" dir="t"/>
            </a:scene3d>
            <a:sp3d>
              <a:bevelT prst="relaxedInset"/>
            </a:sp3d>
          </c:spPr>
          <c:invertIfNegative val="0"/>
          <c:dLbls>
            <c:spPr>
              <a:noFill/>
              <a:ln>
                <a:noFill/>
              </a:ln>
              <a:effectLst/>
            </c:spPr>
            <c:txPr>
              <a:bodyPr wrap="square" lIns="38100" tIns="19050" rIns="38100" bIns="19050" anchor="ctr">
                <a:spAutoFit/>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сл.15-17'!$D$6:$D$8</c:f>
              <c:numCache>
                <c:formatCode>#\ ##0.0</c:formatCode>
                <c:ptCount val="3"/>
                <c:pt idx="0">
                  <c:v>24290.3</c:v>
                </c:pt>
                <c:pt idx="1">
                  <c:v>24841.1</c:v>
                </c:pt>
                <c:pt idx="2">
                  <c:v>-550.79999999999927</c:v>
                </c:pt>
              </c:numCache>
            </c:numRef>
          </c:val>
        </c:ser>
        <c:ser>
          <c:idx val="3"/>
          <c:order val="3"/>
          <c:tx>
            <c:strRef>
              <c:f>'слайд № 2публ. сл.15-17'!$E$5</c:f>
              <c:strCache>
                <c:ptCount val="1"/>
                <c:pt idx="0">
                  <c:v>2023 год</c:v>
                </c:pt>
              </c:strCache>
            </c:strRef>
          </c:tx>
          <c:spPr>
            <a:solidFill>
              <a:srgbClr val="FFC000"/>
            </a:solidFill>
            <a:ln w="25400">
              <a:noFill/>
            </a:ln>
            <a:scene3d>
              <a:camera prst="orthographicFront"/>
              <a:lightRig rig="threePt" dir="t"/>
            </a:scene3d>
            <a:sp3d>
              <a:bevelT/>
            </a:sp3d>
          </c:spPr>
          <c:invertIfNegative val="0"/>
          <c:dLbls>
            <c:dLbl>
              <c:idx val="2"/>
              <c:layout>
                <c:manualLayout>
                  <c:x val="1.065483348131247E-3"/>
                  <c:y val="6.204510609678945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сл.15-17'!$E$6:$E$8</c:f>
              <c:numCache>
                <c:formatCode>#\ ##0.0</c:formatCode>
                <c:ptCount val="3"/>
                <c:pt idx="0">
                  <c:v>26729.599999999999</c:v>
                </c:pt>
                <c:pt idx="1">
                  <c:v>28447.7</c:v>
                </c:pt>
                <c:pt idx="2">
                  <c:v>-1718.1000000000022</c:v>
                </c:pt>
              </c:numCache>
            </c:numRef>
          </c:val>
        </c:ser>
        <c:ser>
          <c:idx val="1"/>
          <c:order val="1"/>
          <c:tx>
            <c:strRef>
              <c:f>'слайд № 2публ. сл.15-17'!$C$5</c:f>
              <c:strCache>
                <c:ptCount val="1"/>
              </c:strCache>
            </c:strRef>
          </c:tx>
          <c:invertIfNegative val="0"/>
          <c:dLbls>
            <c:spPr>
              <a:noFill/>
              <a:ln w="25400">
                <a:noFill/>
              </a:ln>
            </c:spPr>
            <c:txPr>
              <a:bodyPr wrap="square" lIns="38100" tIns="19050" rIns="38100" bIns="19050" anchor="ctr">
                <a:spAutoFit/>
              </a:bodyPr>
              <a:lstStyle/>
              <a:p>
                <a:pPr>
                  <a:defRPr sz="1400" b="1" i="0" u="none" strike="noStrike" baseline="0">
                    <a:solidFill>
                      <a:srgbClr val="000000"/>
                    </a:solidFill>
                    <a:latin typeface="Times New Roman"/>
                    <a:ea typeface="Times New Roman"/>
                    <a:cs typeface="Times New Roman"/>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сл.15-17'!$C$6:$C$8</c:f>
            </c:numRef>
          </c:val>
        </c:ser>
        <c:ser>
          <c:idx val="4"/>
          <c:order val="4"/>
          <c:tx>
            <c:strRef>
              <c:f>'слайд № 2публ. сл.15-17'!$F$5</c:f>
              <c:strCache>
                <c:ptCount val="1"/>
                <c:pt idx="0">
                  <c:v>2024 год</c:v>
                </c:pt>
              </c:strCache>
            </c:strRef>
          </c:tx>
          <c:spPr>
            <a:solidFill>
              <a:srgbClr val="AC75D5"/>
            </a:solidFill>
            <a:ln>
              <a:noFill/>
            </a:ln>
            <a:effectLst/>
            <a:scene3d>
              <a:camera prst="orthographicFront"/>
              <a:lightRig rig="threePt" dir="t"/>
            </a:scene3d>
            <a:sp3d>
              <a:bevelT/>
              <a:bevelB/>
            </a:sp3d>
          </c:spPr>
          <c:invertIfNegative val="0"/>
          <c:dLbls>
            <c:dLbl>
              <c:idx val="2"/>
              <c:layout>
                <c:manualLayout>
                  <c:x val="0"/>
                  <c:y val="8.272626531647465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сл.15-17'!$F$6:$F$8</c:f>
              <c:numCache>
                <c:formatCode>#\ ##0.0</c:formatCode>
                <c:ptCount val="3"/>
                <c:pt idx="0">
                  <c:v>25211.4</c:v>
                </c:pt>
                <c:pt idx="1">
                  <c:v>26081.8</c:v>
                </c:pt>
                <c:pt idx="2">
                  <c:v>-870.39999999999782</c:v>
                </c:pt>
              </c:numCache>
            </c:numRef>
          </c:val>
        </c:ser>
        <c:ser>
          <c:idx val="5"/>
          <c:order val="5"/>
          <c:tx>
            <c:strRef>
              <c:f>'слайд № 2публ. сл.15-17'!$G$5</c:f>
              <c:strCache>
                <c:ptCount val="1"/>
                <c:pt idx="0">
                  <c:v>2025 год</c:v>
                </c:pt>
              </c:strCache>
            </c:strRef>
          </c:tx>
          <c:spPr>
            <a:solidFill>
              <a:srgbClr val="FF9999"/>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invertIfNegative val="0"/>
          <c:dLbls>
            <c:dLbl>
              <c:idx val="2"/>
              <c:layout>
                <c:manualLayout>
                  <c:x val="2.130966696262494E-3"/>
                  <c:y val="4.136231843937041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сл.15-17'!$G$6:$G$8</c:f>
              <c:numCache>
                <c:formatCode>#\ ##0.0</c:formatCode>
                <c:ptCount val="3"/>
                <c:pt idx="0">
                  <c:v>23555.9</c:v>
                </c:pt>
                <c:pt idx="1">
                  <c:v>23976.799999999999</c:v>
                </c:pt>
                <c:pt idx="2">
                  <c:v>-420.89999999999782</c:v>
                </c:pt>
              </c:numCache>
            </c:numRef>
          </c:val>
        </c:ser>
        <c:dLbls>
          <c:showLegendKey val="0"/>
          <c:showVal val="0"/>
          <c:showCatName val="0"/>
          <c:showSerName val="0"/>
          <c:showPercent val="0"/>
          <c:showBubbleSize val="0"/>
        </c:dLbls>
        <c:gapWidth val="147"/>
        <c:overlap val="-44"/>
        <c:axId val="493375232"/>
        <c:axId val="492240624"/>
      </c:barChart>
      <c:catAx>
        <c:axId val="49337523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outerShdw blurRad="76200" dist="12700" dir="8100000" sy="-23000" kx="800400" algn="br" rotWithShape="0">
              <a:prstClr val="black">
                <a:alpha val="20000"/>
              </a:prstClr>
            </a:outerShdw>
            <a:softEdge rad="0"/>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92240624"/>
        <c:crosses val="autoZero"/>
        <c:auto val="1"/>
        <c:lblAlgn val="ctr"/>
        <c:lblOffset val="100"/>
        <c:tickLblSkip val="1"/>
        <c:noMultiLvlLbl val="0"/>
      </c:catAx>
      <c:valAx>
        <c:axId val="492240624"/>
        <c:scaling>
          <c:orientation val="minMax"/>
          <c:max val="30000"/>
          <c:min val="-200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out"/>
        <c:minorTickMark val="none"/>
        <c:tickLblPos val="nextTo"/>
        <c:spPr>
          <a:noFill/>
          <a:ln>
            <a:noFill/>
          </a:ln>
          <a:effectLst>
            <a:outerShdw blurRad="50800" dist="50800" dir="4200000" sx="99000" sy="99000" algn="ctr" rotWithShape="0">
              <a:srgbClr val="E7E6E6"/>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93375232"/>
        <c:crosses val="autoZero"/>
        <c:crossBetween val="between"/>
        <c:majorUnit val="2000"/>
      </c:valAx>
      <c:spPr>
        <a:noFill/>
        <a:ln w="25400">
          <a:noFill/>
        </a:ln>
        <a:effectLst>
          <a:softEdge rad="0"/>
        </a:effectLst>
      </c:spPr>
    </c:plotArea>
    <c:legend>
      <c:legendPos val="b"/>
      <c:layout>
        <c:manualLayout>
          <c:xMode val="edge"/>
          <c:yMode val="edge"/>
          <c:x val="7.5975674427887878E-3"/>
          <c:y val="0.92593166992548426"/>
          <c:w val="0.97715464698279897"/>
          <c:h val="7.3749369505836326E-2"/>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267426719509"/>
          <c:y val="0.19069430449237723"/>
          <c:w val="0.85802287316225068"/>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сл.15-17'!$A$14:$A$17</c:f>
              <c:strCache>
                <c:ptCount val="4"/>
                <c:pt idx="0">
                  <c:v>2022 год (факт)</c:v>
                </c:pt>
                <c:pt idx="1">
                  <c:v>2023 год</c:v>
                </c:pt>
                <c:pt idx="2">
                  <c:v>2024 год</c:v>
                </c:pt>
                <c:pt idx="3">
                  <c:v>2025 год</c:v>
                </c:pt>
              </c:strCache>
            </c:strRef>
          </c:cat>
          <c:val>
            <c:numRef>
              <c:f>'слайд №3 публ. сл.15-17'!$B$14:$B$17</c:f>
            </c:numRef>
          </c:val>
          <c:smooth val="0"/>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tx>
                <c:rich>
                  <a:bodyPr/>
                  <a:lstStyle/>
                  <a:p>
                    <a:r>
                      <a:rPr lang="en-US" smtClean="0"/>
                      <a:t>10794,4</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сл.15-17'!$A$14:$A$17</c:f>
              <c:strCache>
                <c:ptCount val="4"/>
                <c:pt idx="0">
                  <c:v>2022 год (факт)</c:v>
                </c:pt>
                <c:pt idx="1">
                  <c:v>2023 год</c:v>
                </c:pt>
                <c:pt idx="2">
                  <c:v>2024 год</c:v>
                </c:pt>
                <c:pt idx="3">
                  <c:v>2025 год</c:v>
                </c:pt>
              </c:strCache>
            </c:strRef>
          </c:cat>
          <c:val>
            <c:numRef>
              <c:f>'слайд №3 публ. сл.15-17'!$C$14:$C$17</c:f>
              <c:numCache>
                <c:formatCode>#\ ##0.0</c:formatCode>
                <c:ptCount val="4"/>
                <c:pt idx="0" formatCode="General">
                  <c:v>10794.4</c:v>
                </c:pt>
                <c:pt idx="1">
                  <c:v>11874.4</c:v>
                </c:pt>
                <c:pt idx="2">
                  <c:v>13004.5</c:v>
                </c:pt>
                <c:pt idx="3">
                  <c:v>12934.6</c:v>
                </c:pt>
              </c:numCache>
            </c:numRef>
          </c:val>
          <c:smooth val="0"/>
        </c:ser>
        <c:ser>
          <c:idx val="2"/>
          <c:order val="2"/>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'слайд №3 публ. сл.15-17'!$A$14:$A$17</c:f>
              <c:strCache>
                <c:ptCount val="4"/>
                <c:pt idx="0">
                  <c:v>2022 год (факт)</c:v>
                </c:pt>
                <c:pt idx="1">
                  <c:v>2023 год</c:v>
                </c:pt>
                <c:pt idx="2">
                  <c:v>2024 год</c:v>
                </c:pt>
                <c:pt idx="3">
                  <c:v>2025 год</c:v>
                </c:pt>
              </c:strCache>
            </c:strRef>
          </c:cat>
          <c:val>
            <c:numRef>
              <c:f>'слайд №3 публ. сл.15-17'!$D$14:$D$18</c:f>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494525232"/>
        <c:axId val="494530328"/>
      </c:lineChart>
      <c:catAx>
        <c:axId val="49452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4530328"/>
        <c:crosses val="autoZero"/>
        <c:auto val="1"/>
        <c:lblAlgn val="ctr"/>
        <c:lblOffset val="100"/>
        <c:noMultiLvlLbl val="0"/>
      </c:catAx>
      <c:valAx>
        <c:axId val="494530328"/>
        <c:scaling>
          <c:orientation val="minMax"/>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4525232"/>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626616637471"/>
          <c:y val="0.16385681817941683"/>
          <c:w val="0.81129956759701793"/>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сл.15-17'!$A$2:$A$5</c:f>
              <c:strCache>
                <c:ptCount val="4"/>
                <c:pt idx="0">
                  <c:v>2022 год (факт)</c:v>
                </c:pt>
                <c:pt idx="1">
                  <c:v> 2023 год</c:v>
                </c:pt>
                <c:pt idx="2">
                  <c:v> 2024 год</c:v>
                </c:pt>
                <c:pt idx="3">
                  <c:v> 2025 год</c:v>
                </c:pt>
              </c:strCache>
            </c:strRef>
          </c:cat>
          <c:val>
            <c:numRef>
              <c:f>'слайд №3 публ. сл.15-17'!$B$2:$B$5</c:f>
            </c:numRef>
          </c:val>
          <c:smooth val="0"/>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сл.15-17'!$A$2:$A$5</c:f>
              <c:strCache>
                <c:ptCount val="4"/>
                <c:pt idx="0">
                  <c:v>2022 год (факт)</c:v>
                </c:pt>
                <c:pt idx="1">
                  <c:v> 2023 год</c:v>
                </c:pt>
                <c:pt idx="2">
                  <c:v> 2024 год</c:v>
                </c:pt>
                <c:pt idx="3">
                  <c:v> 2025 год</c:v>
                </c:pt>
              </c:strCache>
            </c:strRef>
          </c:cat>
          <c:val>
            <c:numRef>
              <c:f>'слайд №3 публ. сл.15-17'!$C$2:$C$5</c:f>
              <c:numCache>
                <c:formatCode>0.0</c:formatCode>
                <c:ptCount val="4"/>
                <c:pt idx="0" formatCode="0.0_)">
                  <c:v>1192.5999999999999</c:v>
                </c:pt>
                <c:pt idx="1">
                  <c:v>1313.6</c:v>
                </c:pt>
                <c:pt idx="2">
                  <c:v>876.4</c:v>
                </c:pt>
                <c:pt idx="3">
                  <c:v>856.2</c:v>
                </c:pt>
              </c:numCache>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494532288"/>
        <c:axId val="495905608"/>
      </c:lineChart>
      <c:catAx>
        <c:axId val="494532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5905608"/>
        <c:crosses val="autoZero"/>
        <c:auto val="1"/>
        <c:lblAlgn val="ctr"/>
        <c:lblOffset val="100"/>
        <c:noMultiLvlLbl val="0"/>
      </c:catAx>
      <c:valAx>
        <c:axId val="495905608"/>
        <c:scaling>
          <c:orientation val="minMax"/>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4532288"/>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2023 год</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74355077408358E-2"/>
          <c:y val="0.1854784006365964"/>
          <c:w val="0.96562499999999996"/>
          <c:h val="0.76759874707192743"/>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layout>
                <c:manualLayout>
                  <c:x val="-5.6643583350672731E-2"/>
                  <c:y val="1.384041846621826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EBC93498-E45B-4733-B690-D22291367179}"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layout>
                <c:manualLayout>
                  <c:x val="-0.14394015374288249"/>
                  <c:y val="0.1289120443464016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6A072B2-E3E3-42A3-B109-D89854444569}"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527D39D6-08BC-43E7-816E-D4637E8F0CB6}"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07572471-68BF-4931-8C03-2EC61B97990A}"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2BFF6EB-F5EC-4E3C-8879-FA455ED5657C}"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политика</c:v>
                </c:pt>
                <c:pt idx="2">
                  <c:v>ЖКХ и благоустройство</c:v>
                </c:pt>
                <c:pt idx="3">
                  <c:v>Прочие расходы</c:v>
                </c:pt>
                <c:pt idx="4">
                  <c:v>Национальная экономика</c:v>
                </c:pt>
              </c:strCache>
            </c:strRef>
          </c:cat>
          <c:val>
            <c:numRef>
              <c:f>Лист1!$B$2:$B$6</c:f>
              <c:numCache>
                <c:formatCode>0.0%</c:formatCode>
                <c:ptCount val="5"/>
                <c:pt idx="0">
                  <c:v>8.0052447306626931E-2</c:v>
                </c:pt>
                <c:pt idx="1">
                  <c:v>0.52700403548981289</c:v>
                </c:pt>
                <c:pt idx="2">
                  <c:v>0.15753525780733701</c:v>
                </c:pt>
                <c:pt idx="3">
                  <c:v>2.3587227042000031E-2</c:v>
                </c:pt>
                <c:pt idx="4">
                  <c:v>0.21099999999999999</c:v>
                </c:pt>
              </c:numCache>
            </c:numRef>
          </c:val>
          <c:extLst>
            <c:ext xmlns:c15="http://schemas.microsoft.com/office/drawing/2012/chart" uri="{02D57815-91ED-43cb-92C2-25804820EDAC}">
              <c15:datalabelsRange>
                <c15:f>Лист1!$B$2:$B$6</c15:f>
                <c15:dlblRangeCache>
                  <c:ptCount val="5"/>
                  <c:pt idx="0">
                    <c:v>8,0%</c:v>
                  </c:pt>
                  <c:pt idx="1">
                    <c:v>52,7%</c:v>
                  </c:pt>
                  <c:pt idx="2">
                    <c:v>15,8%</c:v>
                  </c:pt>
                  <c:pt idx="3">
                    <c:v>2,4%</c:v>
                  </c:pt>
                  <c:pt idx="4">
                    <c:v>21,1%</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2024 год</a:t>
            </a:r>
          </a:p>
        </c:rich>
      </c:tx>
      <c:layout>
        <c:manualLayout>
          <c:xMode val="edge"/>
          <c:yMode val="edge"/>
          <c:x val="0.39897479607148228"/>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74355077408358E-2"/>
          <c:y val="0.1854784006365964"/>
          <c:w val="0.96562499999999996"/>
          <c:h val="0.76759874707192743"/>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2C6DFEA-4D2B-47FC-A5A5-ED0A7B417536}" type="CELLRANGE">
                      <a:rPr lang="en-US">
                        <a:solidFill>
                          <a:schemeClr val="bg2">
                            <a:lumMod val="10000"/>
                          </a:schemeClr>
                        </a:solidFill>
                        <a:latin typeface="Times New Roman" panose="02020603050405020304" pitchFamily="18" charset="0"/>
                        <a:cs typeface="Times New Roman" panose="02020603050405020304" pitchFamily="18" charset="0"/>
                      </a:rPr>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114667E-13F4-464C-B941-42C4B8D10FF4}"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5652D9DF-7B28-4B7C-BC18-393685DF8D85}"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6635BB95-2E32-4B40-8AAA-8AFA04B9E563}"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D6E537EE-A5A2-498E-B931-FF34283A8711}" type="CELLREF">
                      <a:rPr lang="en-US" smtClean="0"/>
                      <a:pPr>
                        <a:defRPr>
                          <a:solidFill>
                            <a:schemeClr val="bg2">
                              <a:lumMod val="10000"/>
                            </a:schemeClr>
                          </a:solidFill>
                          <a:latin typeface="Times New Roman" panose="02020603050405020304" pitchFamily="18" charset="0"/>
                          <a:cs typeface="Times New Roman" panose="02020603050405020304" pitchFamily="18" charset="0"/>
                        </a:defRPr>
                      </a:pPr>
                      <a:t>[ССЫЛКА НА ЯЧЕЙКУ]</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dlblFTEntry>
                      <c15:txfldGUID>{D6E537EE-A5A2-498E-B931-FF34283A8711}</c15:txfldGUID>
                      <c15:f>Лист1!$B$6</c15:f>
                      <c15:dlblFieldTableCache>
                        <c:ptCount val="1"/>
                        <c:pt idx="0">
                          <c:v>13,7%</c:v>
                        </c:pt>
                      </c15:dlblFieldTableCache>
                    </c15:dlblFTEntry>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политика</c:v>
                </c:pt>
                <c:pt idx="2">
                  <c:v>ЖКХ и благоустройство</c:v>
                </c:pt>
                <c:pt idx="3">
                  <c:v>Прочие расходы</c:v>
                </c:pt>
                <c:pt idx="4">
                  <c:v>Национальная экономика</c:v>
                </c:pt>
              </c:strCache>
            </c:strRef>
          </c:cat>
          <c:val>
            <c:numRef>
              <c:f>Лист1!$B$2:$B$6</c:f>
              <c:numCache>
                <c:formatCode>0.0%</c:formatCode>
                <c:ptCount val="5"/>
                <c:pt idx="0">
                  <c:v>9.1476908118619332E-2</c:v>
                </c:pt>
                <c:pt idx="1">
                  <c:v>0.56155955274671843</c:v>
                </c:pt>
                <c:pt idx="2">
                  <c:v>0.17266699076324743</c:v>
                </c:pt>
                <c:pt idx="3">
                  <c:v>3.7499270782693238E-2</c:v>
                </c:pt>
                <c:pt idx="4">
                  <c:v>0.13700000000000001</c:v>
                </c:pt>
              </c:numCache>
            </c:numRef>
          </c:val>
          <c:extLst>
            <c:ext xmlns:c15="http://schemas.microsoft.com/office/drawing/2012/chart" uri="{02D57815-91ED-43cb-92C2-25804820EDAC}">
              <c15:datalabelsRange>
                <c15:f>Лист1!$B$2:$B$7</c15:f>
                <c15:dlblRangeCache>
                  <c:ptCount val="5"/>
                  <c:pt idx="0">
                    <c:v>9,1%</c:v>
                  </c:pt>
                  <c:pt idx="1">
                    <c:v>56,2%</c:v>
                  </c:pt>
                  <c:pt idx="2">
                    <c:v>17,3%</c:v>
                  </c:pt>
                  <c:pt idx="3">
                    <c:v>3,7%</c:v>
                  </c:pt>
                  <c:pt idx="4">
                    <c:v>13,7%</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2025 год</a:t>
            </a:r>
          </a:p>
        </c:rich>
      </c:tx>
      <c:layout>
        <c:manualLayout>
          <c:xMode val="edge"/>
          <c:yMode val="edge"/>
          <c:x val="0.33675715929268568"/>
          <c:y val="0.25244706410744461"/>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908207499767E-3"/>
          <c:y val="0.39470558907474979"/>
          <c:w val="0.69844418247073048"/>
          <c:h val="0.554700964630225"/>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A0CFA86-C55B-46A0-B660-8EFF55C53A68}" type="CELLRANGE">
                      <a:rPr lang="en-US">
                        <a:solidFill>
                          <a:schemeClr val="bg2">
                            <a:lumMod val="10000"/>
                          </a:schemeClr>
                        </a:solidFill>
                        <a:latin typeface="Times New Roman" panose="02020603050405020304" pitchFamily="18" charset="0"/>
                        <a:cs typeface="Times New Roman" panose="02020603050405020304" pitchFamily="18" charset="0"/>
                      </a:rPr>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6C5FA00-C9A8-43B1-9B43-FB1E413845AE}"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66A9A837-3469-4AB2-A529-DF7B67A82E83}"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F206383F-44F2-43D6-83C7-C0B1B46C845C}"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C05C21BF-198F-43EF-9D0F-4369079C7B35}"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сфера</c:v>
                </c:pt>
                <c:pt idx="2">
                  <c:v>ЖКХ </c:v>
                </c:pt>
                <c:pt idx="3">
                  <c:v>Прочие расходы</c:v>
                </c:pt>
                <c:pt idx="4">
                  <c:v>Национальная экономика</c:v>
                </c:pt>
              </c:strCache>
            </c:strRef>
          </c:cat>
          <c:val>
            <c:numRef>
              <c:f>Лист1!$B$2:$B$6</c:f>
              <c:numCache>
                <c:formatCode>0.0%</c:formatCode>
                <c:ptCount val="5"/>
                <c:pt idx="0">
                  <c:v>7.6828518746158564E-2</c:v>
                </c:pt>
                <c:pt idx="1">
                  <c:v>0.60220664400135815</c:v>
                </c:pt>
                <c:pt idx="2">
                  <c:v>0.18530823816625902</c:v>
                </c:pt>
                <c:pt idx="3">
                  <c:v>3.7896338449503783E-2</c:v>
                </c:pt>
                <c:pt idx="4">
                  <c:v>9.7760260636720372E-2</c:v>
                </c:pt>
              </c:numCache>
            </c:numRef>
          </c:val>
          <c:extLst>
            <c:ext xmlns:c15="http://schemas.microsoft.com/office/drawing/2012/chart" uri="{02D57815-91ED-43cb-92C2-25804820EDAC}">
              <c15:datalabelsRange>
                <c15:f>Лист1!$B$2:$B$7</c15:f>
                <c15:dlblRangeCache>
                  <c:ptCount val="5"/>
                  <c:pt idx="0">
                    <c:v>7,7%</c:v>
                  </c:pt>
                  <c:pt idx="1">
                    <c:v>60,2%</c:v>
                  </c:pt>
                  <c:pt idx="2">
                    <c:v>18,5%</c:v>
                  </c:pt>
                  <c:pt idx="3">
                    <c:v>3,8%</c:v>
                  </c:pt>
                  <c:pt idx="4">
                    <c:v>9,8%</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67141155305901723"/>
          <c:y val="0.39136788483500634"/>
          <c:w val="0.28664167924931028"/>
          <c:h val="0.54300884741506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36154297980064E-2"/>
          <c:y val="3.7757310728811992E-2"/>
          <c:w val="0.94324307813247843"/>
          <c:h val="0.87497121460372951"/>
        </c:manualLayout>
      </c:layout>
      <c:bar3DChart>
        <c:barDir val="col"/>
        <c:grouping val="stacked"/>
        <c:varyColors val="0"/>
        <c:ser>
          <c:idx val="0"/>
          <c:order val="0"/>
          <c:spPr>
            <a:solidFill>
              <a:schemeClr val="accent1"/>
            </a:solidFill>
            <a:ln>
              <a:noFill/>
            </a:ln>
            <a:effectLst/>
            <a:sp3d/>
          </c:spPr>
          <c:invertIfNegative val="0"/>
          <c:dLbls>
            <c:dLbl>
              <c:idx val="0"/>
              <c:layout>
                <c:manualLayout>
                  <c:x val="-8.854114137838421E-3"/>
                  <c:y val="-0.21377472499649211"/>
                </c:manualLayout>
              </c:layout>
              <c:tx>
                <c:rich>
                  <a:bodyPr/>
                  <a:lstStyle/>
                  <a:p>
                    <a:r>
                      <a:rPr lang="en-US" dirty="0" smtClean="0"/>
                      <a:t>550,8</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753175010542231E-2"/>
                  <c:y val="-0.44651242838955724"/>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5.8270091987386537E-2"/>
                      <c:h val="7.5390064413959734E-2"/>
                    </c:manualLayout>
                  </c15:layout>
                </c:ext>
              </c:extLst>
            </c:dLbl>
            <c:dLbl>
              <c:idx val="2"/>
              <c:layout>
                <c:manualLayout>
                  <c:x val="-1.1447719500794134E-2"/>
                  <c:y val="-0.2823429578333532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554380703542114E-2"/>
                  <c:y val="-0.1729684005013874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 год (факт)</c:v>
                </c:pt>
                <c:pt idx="1">
                  <c:v> 2023 год</c:v>
                </c:pt>
                <c:pt idx="2">
                  <c:v> 2024 год</c:v>
                </c:pt>
                <c:pt idx="3">
                  <c:v> 2025 год</c:v>
                </c:pt>
              </c:strCache>
            </c:strRef>
          </c:cat>
          <c:val>
            <c:numRef>
              <c:f>Лист1!$B$2:$B$5</c:f>
              <c:numCache>
                <c:formatCode>General</c:formatCode>
                <c:ptCount val="4"/>
                <c:pt idx="0">
                  <c:v>550.79999999999995</c:v>
                </c:pt>
                <c:pt idx="1">
                  <c:v>1718.1</c:v>
                </c:pt>
                <c:pt idx="2" formatCode="0.0">
                  <c:v>870.4</c:v>
                </c:pt>
                <c:pt idx="3">
                  <c:v>420.9</c:v>
                </c:pt>
              </c:numCache>
            </c:numRef>
          </c:val>
        </c:ser>
        <c:dLbls>
          <c:showLegendKey val="0"/>
          <c:showVal val="1"/>
          <c:showCatName val="0"/>
          <c:showSerName val="0"/>
          <c:showPercent val="0"/>
          <c:showBubbleSize val="0"/>
        </c:dLbls>
        <c:gapWidth val="150"/>
        <c:shape val="cylinder"/>
        <c:axId val="495907568"/>
        <c:axId val="495908744"/>
        <c:axId val="0"/>
      </c:bar3DChart>
      <c:catAx>
        <c:axId val="495907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5908744"/>
        <c:crosses val="autoZero"/>
        <c:auto val="1"/>
        <c:lblAlgn val="ctr"/>
        <c:lblOffset val="100"/>
        <c:noMultiLvlLbl val="0"/>
      </c:catAx>
      <c:valAx>
        <c:axId val="495908744"/>
        <c:scaling>
          <c:orientation val="minMax"/>
          <c:max val="18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959075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24</a:t>
            </a:r>
            <a:r>
              <a:rPr lang="ru-RU" sz="2000" baseline="0" dirty="0" smtClean="0">
                <a:solidFill>
                  <a:schemeClr val="tx1"/>
                </a:solidFill>
                <a:latin typeface="Times New Roman" panose="02020603050405020304" pitchFamily="18" charset="0"/>
                <a:cs typeface="Times New Roman" panose="02020603050405020304" pitchFamily="18" charset="0"/>
              </a:rPr>
              <a:t> 290,3</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1997936591545253"/>
          <c:y val="6.1183803580514097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2022</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dPt>
          <c:dLbls>
            <c:dLbl>
              <c:idx val="0"/>
              <c:tx>
                <c:rich>
                  <a:bodyPr/>
                  <a:lstStyle/>
                  <a:p>
                    <a:r>
                      <a:rPr lang="en-US" dirty="0" smtClean="0"/>
                      <a:t>44,4%</a:t>
                    </a:r>
                    <a:endParaRPr lang="en-US"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layout>
                <c:manualLayout>
                  <c:x val="-0.15377737728499752"/>
                  <c:y val="-3.7936393406229176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4549772110901671"/>
                      <c:h val="0.14346857597454254"/>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10794.4</c:v>
                </c:pt>
                <c:pt idx="1">
                  <c:v>1192.5999999999999</c:v>
                </c:pt>
                <c:pt idx="2">
                  <c:v>12303.3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26 729,6</a:t>
            </a:r>
            <a:endParaRPr lang="en-US" sz="2000" dirty="0">
              <a:solidFill>
                <a:schemeClr val="tx1"/>
              </a:solidFill>
              <a:latin typeface="Times New Roman" panose="02020603050405020304" pitchFamily="18" charset="0"/>
              <a:cs typeface="Times New Roman" panose="02020603050405020304" pitchFamily="18" charset="0"/>
            </a:endParaRP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2021</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1"/>
              <c:layout>
                <c:manualLayout>
                  <c:x val="-0.30647538292160004"/>
                  <c:y val="-7.508883150444016E-4"/>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6348434512197477"/>
                      <c:h val="0.14226781049109105"/>
                    </c:manualLayout>
                  </c15:layout>
                </c:ext>
              </c:extLst>
            </c:dLbl>
            <c:dLbl>
              <c:idx val="2"/>
              <c:tx>
                <c:rich>
                  <a:bodyPr/>
                  <a:lstStyle/>
                  <a:p>
                    <a:r>
                      <a:rPr lang="en-US" dirty="0" smtClean="0"/>
                      <a:t>50,7%</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11874.4</c:v>
                </c:pt>
                <c:pt idx="1">
                  <c:v>1313.6</c:v>
                </c:pt>
                <c:pt idx="2">
                  <c:v>13541.6</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25 211,4</a:t>
            </a:r>
            <a:endParaRPr lang="en-US" sz="2000" dirty="0">
              <a:solidFill>
                <a:schemeClr val="tx1"/>
              </a:solidFill>
              <a:latin typeface="Times New Roman" panose="02020603050405020304" pitchFamily="18" charset="0"/>
              <a:cs typeface="Times New Roman" panose="02020603050405020304" pitchFamily="18" charset="0"/>
            </a:endParaRP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6.3418285539082894E-2"/>
          <c:y val="0.24199468565546262"/>
          <c:w val="0.86047977181401769"/>
          <c:h val="0.67523641623049879"/>
        </c:manualLayout>
      </c:layout>
      <c:pieChart>
        <c:varyColors val="1"/>
        <c:ser>
          <c:idx val="0"/>
          <c:order val="0"/>
          <c:tx>
            <c:strRef>
              <c:f>Лист1!$B$1</c:f>
              <c:strCache>
                <c:ptCount val="1"/>
                <c:pt idx="0">
                  <c:v>2022</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0"/>
              <c:tx>
                <c:rich>
                  <a:bodyPr/>
                  <a:lstStyle/>
                  <a:p>
                    <a:r>
                      <a:rPr lang="en-US" dirty="0" smtClean="0"/>
                      <a:t>51,6%</a:t>
                    </a:r>
                    <a:endParaRPr lang="en-US"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layout>
                <c:manualLayout>
                  <c:x val="-0.11771082959606546"/>
                  <c:y val="-2.8141104037248217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5345092847865525"/>
                      <c:h val="0.15193453191486858"/>
                    </c:manualLayout>
                  </c15:layout>
                </c:ext>
              </c:extLst>
            </c:dLbl>
            <c:dLbl>
              <c:idx val="2"/>
              <c:tx>
                <c:rich>
                  <a:bodyPr/>
                  <a:lstStyle/>
                  <a:p>
                    <a:r>
                      <a:rPr lang="en-US" dirty="0" smtClean="0"/>
                      <a:t>44,9%</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13004.5</c:v>
                </c:pt>
                <c:pt idx="1">
                  <c:v>876.4</c:v>
                </c:pt>
                <c:pt idx="2">
                  <c:v>11330.5</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t>23 555,9</a:t>
            </a:r>
            <a:endParaRPr lang="en-US" sz="2000" dirty="0"/>
          </a:p>
        </c:rich>
      </c:tx>
      <c:layout>
        <c:manualLayout>
          <c:xMode val="edge"/>
          <c:yMode val="edge"/>
          <c:x val="0.25684360210204032"/>
          <c:y val="0"/>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6.7569038193193279E-2"/>
          <c:y val="0.23337177621816144"/>
          <c:w val="0.86486192361361347"/>
          <c:h val="0.71929158358270251"/>
        </c:manualLayout>
      </c:layout>
      <c:pieChart>
        <c:varyColors val="1"/>
        <c:ser>
          <c:idx val="0"/>
          <c:order val="0"/>
          <c:tx>
            <c:strRef>
              <c:f>Лист1!$B$1</c:f>
              <c:strCache>
                <c:ptCount val="1"/>
                <c:pt idx="0">
                  <c:v>2024</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1"/>
              <c:layout>
                <c:manualLayout>
                  <c:x val="-3.9009632336403845E-2"/>
                  <c:y val="-5.8889216509336977E-3"/>
                </c:manualLayout>
              </c:layout>
              <c:tx>
                <c:rich>
                  <a:bodyPr/>
                  <a:lstStyle/>
                  <a:p>
                    <a:r>
                      <a:rPr lang="en-US" dirty="0" smtClean="0"/>
                      <a:t>3,6</a:t>
                    </a:r>
                  </a:p>
                  <a:p>
                    <a:r>
                      <a:rPr lang="en-US" dirty="0" smtClean="0"/>
                      <a:t>%</a:t>
                    </a:r>
                  </a:p>
                  <a:p>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22706243969209414"/>
                      <c:h val="0.15596963561857308"/>
                    </c:manualLayout>
                  </c15:layout>
                </c:ext>
              </c:extLst>
            </c:dLbl>
            <c:dLbl>
              <c:idx val="2"/>
              <c:tx>
                <c:rich>
                  <a:bodyPr/>
                  <a:lstStyle/>
                  <a:p>
                    <a:r>
                      <a:rPr lang="en-US" dirty="0" smtClean="0"/>
                      <a:t>41,5%</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12934.6</c:v>
                </c:pt>
                <c:pt idx="1">
                  <c:v>856.2</c:v>
                </c:pt>
                <c:pt idx="2">
                  <c:v>9765.1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959187053394957E-2"/>
          <c:y val="1.8156771514797776E-2"/>
          <c:w val="0.88721916573590376"/>
          <c:h val="0.81690750635419462"/>
        </c:manualLayout>
      </c:layout>
      <c:bar3DChart>
        <c:barDir val="col"/>
        <c:grouping val="clustered"/>
        <c:varyColors val="0"/>
        <c:ser>
          <c:idx val="0"/>
          <c:order val="0"/>
          <c:tx>
            <c:strRef>
              <c:f>'слайд № 2публ. сл.15-17'!$B$5</c:f>
              <c:strCache>
                <c:ptCount val="1"/>
              </c:strCache>
            </c:strRef>
          </c:tx>
          <c:invertIfNegative val="0"/>
          <c:dLbls>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сл.15-17'!$B$6</c:f>
            </c:numRef>
          </c:val>
          <c:shape val="cylinder"/>
        </c:ser>
        <c:ser>
          <c:idx val="2"/>
          <c:order val="1"/>
          <c:tx>
            <c:strRef>
              <c:f>'слайд № 2публ. сл.15-17'!$C$5</c:f>
              <c:strCache>
                <c:ptCount val="1"/>
                <c:pt idx="0">
                  <c:v>2022 год (факт)
</c:v>
                </c:pt>
              </c:strCache>
            </c:strRef>
          </c:tx>
          <c:spPr>
            <a:solidFill>
              <a:srgbClr val="AC75D5"/>
            </a:solidFill>
            <a:ln w="38100">
              <a:solidFill>
                <a:srgbClr val="AC75D5"/>
              </a:solidFill>
            </a:ln>
            <a:effectLst/>
            <a:scene3d>
              <a:camera prst="orthographicFront"/>
              <a:lightRig rig="threePt" dir="t"/>
            </a:scene3d>
            <a:sp3d>
              <a:bevelT w="330200" prst="relaxedInset"/>
              <a:bevelB/>
            </a:sp3d>
          </c:spPr>
          <c:invertIfNegative val="0"/>
          <c:dPt>
            <c:idx val="0"/>
            <c:invertIfNegative val="0"/>
            <c:bubble3D val="0"/>
            <c:spPr>
              <a:solidFill>
                <a:srgbClr val="AC75D5"/>
              </a:solidFill>
              <a:ln w="38100">
                <a:solidFill>
                  <a:srgbClr val="AC75D5"/>
                </a:solidFill>
              </a:ln>
              <a:effectLst/>
              <a:scene3d>
                <a:camera prst="orthographicFront"/>
                <a:lightRig rig="threePt" dir="t"/>
              </a:scene3d>
              <a:sp3d>
                <a:bevelT w="330200" prst="riblet"/>
                <a:bevelB/>
              </a:sp3d>
            </c:spPr>
          </c:dPt>
          <c:dLbls>
            <c:dLbl>
              <c:idx val="0"/>
              <c:layout>
                <c:manualLayout>
                  <c:x val="1.5924759565388653E-2"/>
                  <c:y val="-7.681417118834628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сл.15-17'!$C$6</c:f>
              <c:numCache>
                <c:formatCode>#\ ##0.0</c:formatCode>
                <c:ptCount val="1"/>
                <c:pt idx="0">
                  <c:v>5891.9</c:v>
                </c:pt>
              </c:numCache>
            </c:numRef>
          </c:val>
          <c:shape val="cylinder"/>
        </c:ser>
        <c:ser>
          <c:idx val="3"/>
          <c:order val="2"/>
          <c:tx>
            <c:strRef>
              <c:f>'слайд № 2публ. сл.15-17'!$D$5</c:f>
              <c:strCache>
                <c:ptCount val="1"/>
              </c:strCache>
            </c:strRef>
          </c:tx>
          <c:invertIfNegative val="0"/>
          <c:dLbls>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сл.15-17'!$D$6</c:f>
            </c:numRef>
          </c:val>
          <c:shape val="cylinder"/>
        </c:ser>
        <c:ser>
          <c:idx val="1"/>
          <c:order val="3"/>
          <c:tx>
            <c:strRef>
              <c:f>'слайд № 2публ. сл.15-17'!$E$5</c:f>
              <c:strCache>
                <c:ptCount val="1"/>
                <c:pt idx="0">
                  <c:v>2023 год</c:v>
                </c:pt>
              </c:strCache>
            </c:strRef>
          </c:tx>
          <c:spPr>
            <a:solidFill>
              <a:srgbClr val="FF9999"/>
            </a:solidFill>
            <a:ln w="25400">
              <a:noFill/>
            </a:ln>
            <a:scene3d>
              <a:camera prst="orthographicFront"/>
              <a:lightRig rig="threePt" dir="t"/>
            </a:scene3d>
            <a:sp3d>
              <a:bevelT w="209550" prst="angle"/>
              <a:bevelB/>
            </a:sp3d>
          </c:spPr>
          <c:invertIfNegative val="0"/>
          <c:dLbls>
            <c:dLbl>
              <c:idx val="0"/>
              <c:layout>
                <c:manualLayout>
                  <c:x val="1.9109711478466383E-2"/>
                  <c:y val="-7.491975037069625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сл.15-17'!$E$6</c:f>
              <c:numCache>
                <c:formatCode>#\ ##0.0</c:formatCode>
                <c:ptCount val="1"/>
                <c:pt idx="0">
                  <c:v>7089.9</c:v>
                </c:pt>
              </c:numCache>
            </c:numRef>
          </c:val>
        </c:ser>
        <c:ser>
          <c:idx val="4"/>
          <c:order val="4"/>
          <c:tx>
            <c:strRef>
              <c:f>'слайд № 2публ. сл.15-17'!$F$5</c:f>
              <c:strCache>
                <c:ptCount val="1"/>
                <c:pt idx="0">
                  <c:v> 2024 год</c:v>
                </c:pt>
              </c:strCache>
            </c:strRef>
          </c:tx>
          <c:spPr>
            <a:solidFill>
              <a:srgbClr val="5B9BD5">
                <a:lumMod val="60000"/>
                <a:lumOff val="40000"/>
              </a:srgbClr>
            </a:solidFill>
            <a:ln>
              <a:noFill/>
            </a:ln>
            <a:effectLst/>
            <a:scene3d>
              <a:camera prst="orthographicFront"/>
              <a:lightRig rig="threePt" dir="t"/>
            </a:scene3d>
            <a:sp3d>
              <a:bevelT w="209550" h="139700" prst="divot"/>
              <a:bevelB/>
            </a:sp3d>
          </c:spPr>
          <c:invertIfNegative val="0"/>
          <c:dLbls>
            <c:dLbl>
              <c:idx val="0"/>
              <c:layout>
                <c:manualLayout>
                  <c:x val="3.7157772319240188E-2"/>
                  <c:y val="-7.750647700053771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сл.15-17'!$F$6</c:f>
              <c:numCache>
                <c:formatCode>#\ ##0.0</c:formatCode>
                <c:ptCount val="1"/>
                <c:pt idx="0">
                  <c:v>7791.9</c:v>
                </c:pt>
              </c:numCache>
            </c:numRef>
          </c:val>
        </c:ser>
        <c:ser>
          <c:idx val="5"/>
          <c:order val="5"/>
          <c:tx>
            <c:strRef>
              <c:f>'слайд № 2публ. сл.15-17'!$G$5</c:f>
              <c:strCache>
                <c:ptCount val="1"/>
              </c:strCache>
            </c:strRef>
          </c:tx>
          <c:invertIfNegative val="0"/>
          <c:dLbls>
            <c:spPr>
              <a:noFill/>
              <a:ln>
                <a:noFill/>
              </a:ln>
              <a:effectLst/>
            </c:spPr>
            <c:txPr>
              <a:bodyPr wrap="square" lIns="38100" tIns="19050" rIns="38100" bIns="19050" anchor="ctr">
                <a:spAutoFit/>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сл.15-17'!$G$6</c:f>
            </c:numRef>
          </c:val>
        </c:ser>
        <c:ser>
          <c:idx val="6"/>
          <c:order val="6"/>
          <c:tx>
            <c:strRef>
              <c:f>'слайд № 2публ. сл.15-17'!$H$5</c:f>
              <c:strCache>
                <c:ptCount val="1"/>
                <c:pt idx="0">
                  <c:v> 2025 год</c:v>
                </c:pt>
              </c:strCache>
            </c:strRef>
          </c:tx>
          <c:spPr>
            <a:solidFill>
              <a:srgbClr val="70AD47">
                <a:lumMod val="40000"/>
                <a:lumOff val="60000"/>
              </a:srgbClr>
            </a:solidFill>
            <a:scene3d>
              <a:camera prst="orthographicFront"/>
              <a:lightRig rig="threePt" dir="t"/>
            </a:scene3d>
            <a:sp3d>
              <a:bevelT/>
              <a:bevelB/>
            </a:sp3d>
          </c:spPr>
          <c:invertIfNegative val="0"/>
          <c:dPt>
            <c:idx val="0"/>
            <c:invertIfNegative val="0"/>
            <c:bubble3D val="0"/>
          </c:dPt>
          <c:dLbls>
            <c:dLbl>
              <c:idx val="0"/>
              <c:layout>
                <c:manualLayout>
                  <c:x val="3.6096121681547452E-2"/>
                  <c:y val="-8.71610777077121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сл.15-17'!$H$6</c:f>
              <c:numCache>
                <c:formatCode>#\ ##0.0</c:formatCode>
                <c:ptCount val="1"/>
                <c:pt idx="0">
                  <c:v>8191.9</c:v>
                </c:pt>
              </c:numCache>
            </c:numRef>
          </c:val>
        </c:ser>
        <c:dLbls>
          <c:showLegendKey val="0"/>
          <c:showVal val="1"/>
          <c:showCatName val="0"/>
          <c:showSerName val="0"/>
          <c:showPercent val="0"/>
          <c:showBubbleSize val="0"/>
        </c:dLbls>
        <c:gapWidth val="52"/>
        <c:shape val="box"/>
        <c:axId val="494526408"/>
        <c:axId val="494528760"/>
        <c:axId val="0"/>
      </c:bar3DChart>
      <c:catAx>
        <c:axId val="494526408"/>
        <c:scaling>
          <c:orientation val="minMax"/>
        </c:scaling>
        <c:delete val="1"/>
        <c:axPos val="b"/>
        <c:numFmt formatCode="General" sourceLinked="1"/>
        <c:majorTickMark val="none"/>
        <c:minorTickMark val="none"/>
        <c:tickLblPos val="low"/>
        <c:crossAx val="494528760"/>
        <c:crosses val="autoZero"/>
        <c:auto val="1"/>
        <c:lblAlgn val="ctr"/>
        <c:lblOffset val="100"/>
        <c:noMultiLvlLbl val="0"/>
      </c:catAx>
      <c:valAx>
        <c:axId val="494528760"/>
        <c:scaling>
          <c:orientation val="minMax"/>
          <c:max val="9000"/>
          <c:min val="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94526408"/>
        <c:crosses val="autoZero"/>
        <c:crossBetween val="between"/>
        <c:majorUnit val="1000"/>
      </c:valAx>
    </c:plotArea>
    <c:legend>
      <c:legendPos val="b"/>
      <c:layout>
        <c:manualLayout>
          <c:xMode val="edge"/>
          <c:yMode val="edge"/>
          <c:x val="3.0125716154410481E-2"/>
          <c:y val="0.87916137100584968"/>
          <c:w val="0.96987428384558949"/>
          <c:h val="0.12083862899415033"/>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Расходы на 1 жителя</a:t>
            </a:r>
          </a:p>
        </c:rich>
      </c:tx>
      <c:overlay val="0"/>
      <c:spPr>
        <a:noFill/>
        <a:ln w="25400">
          <a:noFill/>
        </a:ln>
      </c:spPr>
    </c:title>
    <c:autoTitleDeleted val="0"/>
    <c:plotArea>
      <c:layout>
        <c:manualLayout>
          <c:layoutTarget val="inner"/>
          <c:xMode val="edge"/>
          <c:yMode val="edge"/>
          <c:x val="0"/>
          <c:y val="0.17138373745275898"/>
          <c:w val="0.96648820146738035"/>
          <c:h val="0.70863145266317396"/>
        </c:manualLayout>
      </c:layout>
      <c:lineChart>
        <c:grouping val="stacked"/>
        <c:varyColors val="0"/>
        <c:ser>
          <c:idx val="0"/>
          <c:order val="0"/>
          <c:marker>
            <c:symbol val="circle"/>
            <c:size val="5"/>
            <c:spPr>
              <a:solidFill>
                <a:schemeClr val="accent1"/>
              </a:solidFill>
              <a:ln w="9525">
                <a:solidFill>
                  <a:schemeClr val="accent1"/>
                </a:solidFill>
              </a:ln>
              <a:effectLst/>
            </c:spPr>
          </c:marker>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сл.15-17'!$B$14:$B$18</c:f>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сл.15-17'!$C$14:$C$18</c:f>
              <c:numCache>
                <c:formatCode>0.0</c:formatCode>
                <c:ptCount val="5"/>
                <c:pt idx="0">
                  <c:v>37.299999999999997</c:v>
                </c:pt>
                <c:pt idx="1">
                  <c:v>45.8</c:v>
                </c:pt>
                <c:pt idx="2">
                  <c:v>54.6</c:v>
                </c:pt>
                <c:pt idx="3">
                  <c:v>49.8</c:v>
                </c:pt>
                <c:pt idx="4">
                  <c:v>45.5</c:v>
                </c:pt>
              </c:numCache>
            </c:numRef>
          </c:val>
          <c:smooth val="0"/>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94531896"/>
        <c:axId val="494524840"/>
      </c:lineChart>
      <c:catAx>
        <c:axId val="49453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lgn="ctr">
              <a:defRPr lang="ru-RU" sz="600" b="0" i="0" u="none" strike="noStrike" kern="1200" baseline="0">
                <a:solidFill>
                  <a:schemeClr val="tx1"/>
                </a:solidFill>
                <a:latin typeface="Times New Roman" panose="02020603050405020304" pitchFamily="18" charset="0"/>
                <a:ea typeface="Calibri"/>
                <a:cs typeface="Times New Roman" panose="02020603050405020304" pitchFamily="18" charset="0"/>
              </a:defRPr>
            </a:pPr>
            <a:endParaRPr lang="ru-RU"/>
          </a:p>
        </c:txPr>
        <c:crossAx val="494524840"/>
        <c:crosses val="autoZero"/>
        <c:auto val="1"/>
        <c:lblAlgn val="ctr"/>
        <c:lblOffset val="100"/>
        <c:noMultiLvlLbl val="0"/>
      </c:catAx>
      <c:valAx>
        <c:axId val="494524840"/>
        <c:scaling>
          <c:orientation val="minMax"/>
        </c:scaling>
        <c:delete val="1"/>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0"/>
        <c:majorTickMark val="none"/>
        <c:minorTickMark val="none"/>
        <c:tickLblPos val="nextTo"/>
        <c:crossAx val="494531896"/>
        <c:crosses val="autoZero"/>
        <c:crossBetween val="between"/>
      </c:valAx>
      <c:spPr>
        <a:noFill/>
        <a:ln w="25400">
          <a:noFill/>
        </a:ln>
      </c:spPr>
    </c:plotArea>
    <c:plotVisOnly val="1"/>
    <c:dispBlanksAs val="zero"/>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cap="flat" cmpd="sng" algn="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ln>
    <a:effectLst/>
  </c:spPr>
  <c:txPr>
    <a:bodyPr/>
    <a:lstStyle/>
    <a:p>
      <a:pPr>
        <a:defRPr sz="1200" b="0" i="0" u="none" strike="noStrike" baseline="0">
          <a:solidFill>
            <a:schemeClr val="tx1"/>
          </a:solidFill>
          <a:latin typeface="Times New Roman" panose="02020603050405020304" pitchFamily="18" charset="0"/>
          <a:ea typeface="Calibri"/>
          <a:cs typeface="Times New Roman" panose="02020603050405020304" pitchFamily="18"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mtClean="0"/>
              <a:t>Доходы </a:t>
            </a:r>
            <a:r>
              <a:rPr lang="ru-RU" dirty="0"/>
              <a:t>на 1 жителя</a:t>
            </a:r>
          </a:p>
        </c:rich>
      </c:tx>
      <c:overlay val="0"/>
      <c:spPr>
        <a:noFill/>
        <a:ln w="25400">
          <a:noFill/>
        </a:ln>
      </c:spPr>
    </c:title>
    <c:autoTitleDeleted val="0"/>
    <c:plotArea>
      <c:layout>
        <c:manualLayout>
          <c:layoutTarget val="inner"/>
          <c:xMode val="edge"/>
          <c:yMode val="edge"/>
          <c:x val="0"/>
          <c:y val="0.17138373745275898"/>
          <c:w val="0.96648820146738035"/>
          <c:h val="0.70863145266317396"/>
        </c:manualLayout>
      </c:layout>
      <c:lineChart>
        <c:grouping val="stacked"/>
        <c:varyColors val="0"/>
        <c:ser>
          <c:idx val="0"/>
          <c:order val="0"/>
          <c:marker>
            <c:symbol val="circle"/>
            <c:size val="5"/>
            <c:spPr>
              <a:solidFill>
                <a:schemeClr val="accent1"/>
              </a:solidFill>
              <a:ln w="9525">
                <a:solidFill>
                  <a:schemeClr val="accent1"/>
                </a:solidFill>
              </a:ln>
              <a:effectLst/>
            </c:spPr>
          </c:marker>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сл.15-17'!$B$14:$B$18</c:f>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(факт)</c:v>
                </c:pt>
                <c:pt idx="2">
                  <c:v>2023 год</c:v>
                </c:pt>
                <c:pt idx="3">
                  <c:v>2024 год</c:v>
                </c:pt>
                <c:pt idx="4">
                  <c:v>2025 год</c:v>
                </c:pt>
              </c:strCache>
            </c:strRef>
          </c:cat>
          <c:val>
            <c:numRef>
              <c:f>'слайд №3 публ. сл.15-17'!$C$14:$C$18</c:f>
              <c:numCache>
                <c:formatCode>0.0</c:formatCode>
                <c:ptCount val="5"/>
                <c:pt idx="0" formatCode="General">
                  <c:v>37.1</c:v>
                </c:pt>
                <c:pt idx="1">
                  <c:v>44.8</c:v>
                </c:pt>
                <c:pt idx="2">
                  <c:v>51.3</c:v>
                </c:pt>
                <c:pt idx="3">
                  <c:v>48.9</c:v>
                </c:pt>
                <c:pt idx="4">
                  <c:v>46.1</c:v>
                </c:pt>
              </c:numCache>
            </c:numRef>
          </c:val>
          <c:smooth val="0"/>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94529544"/>
        <c:axId val="494531504"/>
      </c:lineChart>
      <c:catAx>
        <c:axId val="49452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600"/>
            </a:pPr>
            <a:endParaRPr lang="ru-RU"/>
          </a:p>
        </c:txPr>
        <c:crossAx val="494531504"/>
        <c:crosses val="autoZero"/>
        <c:auto val="1"/>
        <c:lblAlgn val="ctr"/>
        <c:lblOffset val="100"/>
        <c:noMultiLvlLbl val="0"/>
      </c:catAx>
      <c:valAx>
        <c:axId val="494531504"/>
        <c:scaling>
          <c:orientation val="minMax"/>
        </c:scaling>
        <c:delete val="1"/>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0"/>
        <c:majorTickMark val="none"/>
        <c:minorTickMark val="none"/>
        <c:tickLblPos val="nextTo"/>
        <c:crossAx val="494529544"/>
        <c:crosses val="autoZero"/>
        <c:crossBetween val="between"/>
      </c:valAx>
      <c:spPr>
        <a:noFill/>
        <a:ln w="25400">
          <a:noFill/>
        </a:ln>
      </c:spPr>
    </c:plotArea>
    <c:plotVisOnly val="1"/>
    <c:dispBlanksAs val="zero"/>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cap="flat" cmpd="sng" algn="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ln>
    <a:effectLst/>
  </c:spPr>
  <c:txPr>
    <a:bodyPr/>
    <a:lstStyle/>
    <a:p>
      <a:pPr>
        <a:defRPr sz="1200" b="0" i="0" u="none" strike="noStrike" baseline="0">
          <a:solidFill>
            <a:schemeClr val="tx1"/>
          </a:solidFill>
          <a:latin typeface="Times New Roman" panose="02020603050405020304" pitchFamily="18" charset="0"/>
          <a:ea typeface="Calibri"/>
          <a:cs typeface="Times New Roman" panose="02020603050405020304" pitchFamily="18"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8D9F9-C2F5-4175-812D-3AAF4C5629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8BD5BDE3-FB37-4440-80D1-F17211038EB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Налоговые доходы</a:t>
          </a:r>
          <a:endParaRPr lang="ru-RU" dirty="0">
            <a:latin typeface="Times New Roman" panose="02020603050405020304" pitchFamily="18" charset="0"/>
            <a:cs typeface="Times New Roman" panose="02020603050405020304" pitchFamily="18" charset="0"/>
          </a:endParaRPr>
        </a:p>
      </dgm:t>
    </dgm:pt>
    <dgm:pt modelId="{18FB456D-5D17-40A1-8EE8-A5955D9F71BB}" type="parTrans" cxnId="{0D7DA40D-39FB-4A9B-9022-C705A9D1C479}">
      <dgm:prSet/>
      <dgm:spPr/>
      <dgm:t>
        <a:bodyPr/>
        <a:lstStyle/>
        <a:p>
          <a:endParaRPr lang="ru-RU"/>
        </a:p>
      </dgm:t>
    </dgm:pt>
    <dgm:pt modelId="{9CA3B0CA-F089-4E65-B772-41C74DC9BD11}" type="sibTrans" cxnId="{0D7DA40D-39FB-4A9B-9022-C705A9D1C479}">
      <dgm:prSet/>
      <dgm:spPr/>
      <dgm:t>
        <a:bodyPr/>
        <a:lstStyle/>
        <a:p>
          <a:endParaRPr lang="ru-RU"/>
        </a:p>
      </dgm:t>
    </dgm:pt>
    <dgm:pt modelId="{1BF8F06C-AF06-482F-88E2-5FAC8389CA2D}">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C88E3E5-B23A-40CE-B013-D5F45D71E780}" type="parTrans" cxnId="{8E60D744-DB57-4D46-A086-C296E6BD52D9}">
      <dgm:prSet/>
      <dgm:spPr/>
      <dgm:t>
        <a:bodyPr/>
        <a:lstStyle/>
        <a:p>
          <a:endParaRPr lang="ru-RU"/>
        </a:p>
      </dgm:t>
    </dgm:pt>
    <dgm:pt modelId="{8B95C753-C66F-4D58-9D7E-4AC0FA241946}" type="sibTrans" cxnId="{8E60D744-DB57-4D46-A086-C296E6BD52D9}">
      <dgm:prSet/>
      <dgm:spPr/>
      <dgm:t>
        <a:bodyPr/>
        <a:lstStyle/>
        <a:p>
          <a:endParaRPr lang="ru-RU"/>
        </a:p>
      </dgm:t>
    </dgm:pt>
    <dgm:pt modelId="{2D507158-1453-418A-A422-95E1E4AF2BF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3BA910C-6693-44D6-B9D3-6F6BD25F746A}" type="parTrans" cxnId="{143D5B0F-0B98-4B2A-B454-38D566E767F9}">
      <dgm:prSet/>
      <dgm:spPr/>
      <dgm:t>
        <a:bodyPr/>
        <a:lstStyle/>
        <a:p>
          <a:endParaRPr lang="ru-RU"/>
        </a:p>
      </dgm:t>
    </dgm:pt>
    <dgm:pt modelId="{3A55E0D1-68D0-4718-82E6-7F448A0E470C}" type="sibTrans" cxnId="{143D5B0F-0B98-4B2A-B454-38D566E767F9}">
      <dgm:prSet/>
      <dgm:spPr/>
      <dgm:t>
        <a:bodyPr/>
        <a:lstStyle/>
        <a:p>
          <a:endParaRPr lang="ru-RU"/>
        </a:p>
      </dgm:t>
    </dgm:pt>
    <dgm:pt modelId="{A2A5EA7D-F8D8-4DE0-8D67-2C7091C17AF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Неналоговые доходы</a:t>
          </a:r>
          <a:endParaRPr lang="ru-RU" dirty="0">
            <a:latin typeface="Times New Roman" panose="02020603050405020304" pitchFamily="18" charset="0"/>
            <a:cs typeface="Times New Roman" panose="02020603050405020304" pitchFamily="18" charset="0"/>
          </a:endParaRPr>
        </a:p>
      </dgm:t>
    </dgm:pt>
    <dgm:pt modelId="{68EA61E4-3492-4E95-BA40-F1F4F0586FE6}" type="parTrans" cxnId="{BA771A65-17B7-4596-A50F-6191A275D487}">
      <dgm:prSet/>
      <dgm:spPr/>
      <dgm:t>
        <a:bodyPr/>
        <a:lstStyle/>
        <a:p>
          <a:endParaRPr lang="ru-RU"/>
        </a:p>
      </dgm:t>
    </dgm:pt>
    <dgm:pt modelId="{60624A46-F218-4B8B-8897-DD1BCCAAEE05}" type="sibTrans" cxnId="{BA771A65-17B7-4596-A50F-6191A275D487}">
      <dgm:prSet/>
      <dgm:spPr/>
      <dgm:t>
        <a:bodyPr/>
        <a:lstStyle/>
        <a:p>
          <a:endParaRPr lang="ru-RU"/>
        </a:p>
      </dgm:t>
    </dgm:pt>
    <dgm:pt modelId="{DB2C5A1B-366F-406C-A548-B3D4E064CBC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продажи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D4C51B1-E641-449B-8DE7-D2E7D95C77BF}" type="parTrans" cxnId="{75F32DF0-5D86-4F1C-896A-36CBAF1DE720}">
      <dgm:prSet/>
      <dgm:spPr/>
      <dgm:t>
        <a:bodyPr/>
        <a:lstStyle/>
        <a:p>
          <a:endParaRPr lang="ru-RU"/>
        </a:p>
      </dgm:t>
    </dgm:pt>
    <dgm:pt modelId="{6F828DD3-2C35-4149-ACE1-99289AB96464}" type="sibTrans" cxnId="{75F32DF0-5D86-4F1C-896A-36CBAF1DE720}">
      <dgm:prSet/>
      <dgm:spPr/>
      <dgm:t>
        <a:bodyPr/>
        <a:lstStyle/>
        <a:p>
          <a:endParaRPr lang="ru-RU"/>
        </a:p>
      </dgm:t>
    </dgm:pt>
    <dgm:pt modelId="{FB6E50C5-C90F-42FF-B06E-A803AE070F4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использования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A6FB4DB2-86CD-4B31-9E13-356B038E6487}" type="parTrans" cxnId="{8396C648-4D04-40B9-8AC3-AEF5728C8CAF}">
      <dgm:prSet/>
      <dgm:spPr/>
      <dgm:t>
        <a:bodyPr/>
        <a:lstStyle/>
        <a:p>
          <a:endParaRPr lang="ru-RU"/>
        </a:p>
      </dgm:t>
    </dgm:pt>
    <dgm:pt modelId="{19DBA2E5-CBC0-48F0-857C-8E6B73748BC1}" type="sibTrans" cxnId="{8396C648-4D04-40B9-8AC3-AEF5728C8CAF}">
      <dgm:prSet/>
      <dgm:spPr/>
      <dgm:t>
        <a:bodyPr/>
        <a:lstStyle/>
        <a:p>
          <a:endParaRPr lang="ru-RU"/>
        </a:p>
      </dgm:t>
    </dgm:pt>
    <dgm:pt modelId="{FB31CA8F-E503-4867-AF55-9501FD9F0325}">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Безвозмездные поступления</a:t>
          </a:r>
          <a:endParaRPr lang="ru-RU" dirty="0">
            <a:latin typeface="Times New Roman" panose="02020603050405020304" pitchFamily="18" charset="0"/>
            <a:cs typeface="Times New Roman" panose="02020603050405020304" pitchFamily="18" charset="0"/>
          </a:endParaRPr>
        </a:p>
      </dgm:t>
    </dgm:pt>
    <dgm:pt modelId="{E4E67393-CA65-485F-B83E-4BE768A9CE50}" type="parTrans" cxnId="{7A64811D-71C5-496B-9782-F2003BE00DB2}">
      <dgm:prSet/>
      <dgm:spPr/>
      <dgm:t>
        <a:bodyPr/>
        <a:lstStyle/>
        <a:p>
          <a:endParaRPr lang="ru-RU"/>
        </a:p>
      </dgm:t>
    </dgm:pt>
    <dgm:pt modelId="{B9A5B412-0621-4A37-A3FA-349B21D425BA}" type="sibTrans" cxnId="{7A64811D-71C5-496B-9782-F2003BE00DB2}">
      <dgm:prSet/>
      <dgm:spPr/>
      <dgm:t>
        <a:bodyPr/>
        <a:lstStyle/>
        <a:p>
          <a:endParaRPr lang="ru-RU"/>
        </a:p>
      </dgm:t>
    </dgm:pt>
    <dgm:pt modelId="{4D83CE98-FFD8-4ADA-B996-75A067049C1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субсидии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48299E9A-233B-4300-B615-D378DC20E6CB}" type="parTrans" cxnId="{EB0B757D-8B95-445B-91C2-8D43D3995B17}">
      <dgm:prSet/>
      <dgm:spPr/>
      <dgm:t>
        <a:bodyPr/>
        <a:lstStyle/>
        <a:p>
          <a:endParaRPr lang="ru-RU"/>
        </a:p>
      </dgm:t>
    </dgm:pt>
    <dgm:pt modelId="{41E6B177-6B07-4B43-AA86-91EA21FE6F89}" type="sibTrans" cxnId="{EB0B757D-8B95-445B-91C2-8D43D3995B17}">
      <dgm:prSet/>
      <dgm:spPr/>
      <dgm:t>
        <a:bodyPr/>
        <a:lstStyle/>
        <a:p>
          <a:endParaRPr lang="ru-RU"/>
        </a:p>
      </dgm:t>
    </dgm:pt>
    <dgm:pt modelId="{230A2B89-A54D-45E6-A8F6-C428EC990C80}">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субвенции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1865D19-E8AC-4D6E-825D-7A2ACDBB8046}" type="parTrans" cxnId="{7E99D0B5-F299-42A9-B2C4-84B452678C46}">
      <dgm:prSet/>
      <dgm:spPr/>
      <dgm:t>
        <a:bodyPr/>
        <a:lstStyle/>
        <a:p>
          <a:endParaRPr lang="ru-RU"/>
        </a:p>
      </dgm:t>
    </dgm:pt>
    <dgm:pt modelId="{7953E475-ABC5-482A-9140-A22FF5527D1B}" type="sibTrans" cxnId="{7E99D0B5-F299-42A9-B2C4-84B452678C46}">
      <dgm:prSet/>
      <dgm:spPr/>
      <dgm:t>
        <a:bodyPr/>
        <a:lstStyle/>
        <a:p>
          <a:endParaRPr lang="ru-RU"/>
        </a:p>
      </dgm:t>
    </dgm:pt>
    <dgm:pt modelId="{A8EA5099-E56D-4780-92A9-D1FD4420193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местные налоги (земельный налог, налог на имущество физических лиц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37CEF4B7-2627-482B-81A5-E7B7DF80C2A3}" type="parTrans" cxnId="{65DD67AE-EE98-4071-9CE8-FC0D25A19524}">
      <dgm:prSet/>
      <dgm:spPr/>
      <dgm:t>
        <a:bodyPr/>
        <a:lstStyle/>
        <a:p>
          <a:endParaRPr lang="ru-RU"/>
        </a:p>
      </dgm:t>
    </dgm:pt>
    <dgm:pt modelId="{3C96854A-348A-4351-B6BC-C9CD38F5A044}" type="sibTrans" cxnId="{65DD67AE-EE98-4071-9CE8-FC0D25A19524}">
      <dgm:prSet/>
      <dgm:spPr/>
      <dgm:t>
        <a:bodyPr/>
        <a:lstStyle/>
        <a:p>
          <a:endParaRPr lang="ru-RU"/>
        </a:p>
      </dgm:t>
    </dgm:pt>
    <dgm:pt modelId="{12BB4D6B-00A7-45A3-B0F2-15246B71F8E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штрафы, санкции, возмещение ущерба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87C95A1-1B81-43D1-BC7A-62DFA67368D4}" type="parTrans" cxnId="{141C14A4-C4B0-4831-8E44-95CB299CC8EB}">
      <dgm:prSet/>
      <dgm:spPr/>
      <dgm:t>
        <a:bodyPr/>
        <a:lstStyle/>
        <a:p>
          <a:endParaRPr lang="ru-RU"/>
        </a:p>
      </dgm:t>
    </dgm:pt>
    <dgm:pt modelId="{85B20013-C0BB-430E-A3E4-F74C9B5218E3}" type="sibTrans" cxnId="{141C14A4-C4B0-4831-8E44-95CB299CC8EB}">
      <dgm:prSet/>
      <dgm:spPr/>
      <dgm:t>
        <a:bodyPr/>
        <a:lstStyle/>
        <a:p>
          <a:endParaRPr lang="ru-RU"/>
        </a:p>
      </dgm:t>
    </dgm:pt>
    <dgm:pt modelId="{D36EA894-9AA1-468B-8B42-6CC61C9A369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неналоговые доходы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039593C7-D8CF-4B47-8DAA-778583954689}" type="parTrans" cxnId="{9D421E53-336F-49FB-A07F-245975E0B0F7}">
      <dgm:prSet/>
      <dgm:spPr/>
      <dgm:t>
        <a:bodyPr/>
        <a:lstStyle/>
        <a:p>
          <a:endParaRPr lang="ru-RU"/>
        </a:p>
      </dgm:t>
    </dgm:pt>
    <dgm:pt modelId="{98692B74-D2F2-405F-AFF9-5026692AF905}" type="sibTrans" cxnId="{9D421E53-336F-49FB-A07F-245975E0B0F7}">
      <dgm:prSet/>
      <dgm:spPr/>
      <dgm:t>
        <a:bodyPr/>
        <a:lstStyle/>
        <a:p>
          <a:endParaRPr lang="ru-RU"/>
        </a:p>
      </dgm:t>
    </dgm:pt>
    <dgm:pt modelId="{ADEB625C-5C57-4BC3-9ADB-15882777BEE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межбюджетные трансферты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D3003C13-4512-4E77-9CFC-6D2E851BE8D8}" type="parTrans" cxnId="{6CBA3E60-8AD5-4727-B75F-7EC0FAEA747E}">
      <dgm:prSet/>
      <dgm:spPr/>
      <dgm:t>
        <a:bodyPr/>
        <a:lstStyle/>
        <a:p>
          <a:endParaRPr lang="ru-RU"/>
        </a:p>
      </dgm:t>
    </dgm:pt>
    <dgm:pt modelId="{703DE0EF-0841-438A-A34B-63F9081B4C50}" type="sibTrans" cxnId="{6CBA3E60-8AD5-4727-B75F-7EC0FAEA747E}">
      <dgm:prSet/>
      <dgm:spPr/>
      <dgm:t>
        <a:bodyPr/>
        <a:lstStyle/>
        <a:p>
          <a:endParaRPr lang="ru-RU"/>
        </a:p>
      </dgm:t>
    </dgm:pt>
    <dgm:pt modelId="{33C724C5-C660-4E62-BB4F-EC09773711FE}">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прочие безвозмездные поступления</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26B9C293-BE1F-4076-8E1A-5CE16C6AADCE}" type="parTrans" cxnId="{85E6F648-3554-472E-A718-26614821DBB4}">
      <dgm:prSet/>
      <dgm:spPr/>
      <dgm:t>
        <a:bodyPr/>
        <a:lstStyle/>
        <a:p>
          <a:endParaRPr lang="ru-RU"/>
        </a:p>
      </dgm:t>
    </dgm:pt>
    <dgm:pt modelId="{8DF747BC-F05A-4711-8F16-25A9F3E712E6}" type="sibTrans" cxnId="{85E6F648-3554-472E-A718-26614821DBB4}">
      <dgm:prSet/>
      <dgm:spPr/>
      <dgm:t>
        <a:bodyPr/>
        <a:lstStyle/>
        <a:p>
          <a:endParaRPr lang="ru-RU"/>
        </a:p>
      </dgm:t>
    </dgm:pt>
    <dgm:pt modelId="{F204E4FA-80DC-4109-BC06-57470B87183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88DBBDD-783E-4678-BBCB-A53492D05C51}" type="parTrans" cxnId="{FF3FB6B1-A7F6-4C4E-89C2-133A5DA7048F}">
      <dgm:prSet/>
      <dgm:spPr/>
      <dgm:t>
        <a:bodyPr/>
        <a:lstStyle/>
        <a:p>
          <a:endParaRPr lang="ru-RU"/>
        </a:p>
      </dgm:t>
    </dgm:pt>
    <dgm:pt modelId="{170531B0-56A6-4C25-8E55-DC46F25633A6}" type="sibTrans" cxnId="{FF3FB6B1-A7F6-4C4E-89C2-133A5DA7048F}">
      <dgm:prSet/>
      <dgm:spPr/>
      <dgm:t>
        <a:bodyPr/>
        <a:lstStyle/>
        <a:p>
          <a:endParaRPr lang="ru-RU"/>
        </a:p>
      </dgm:t>
    </dgm:pt>
    <dgm:pt modelId="{4D2C435A-740C-4F69-BB93-389A2A32F111}" type="pres">
      <dgm:prSet presAssocID="{52A8D9F9-C2F5-4175-812D-3AAF4C56296C}" presName="theList" presStyleCnt="0">
        <dgm:presLayoutVars>
          <dgm:dir/>
          <dgm:animLvl val="lvl"/>
          <dgm:resizeHandles val="exact"/>
        </dgm:presLayoutVars>
      </dgm:prSet>
      <dgm:spPr/>
      <dgm:t>
        <a:bodyPr/>
        <a:lstStyle/>
        <a:p>
          <a:endParaRPr lang="ru-RU"/>
        </a:p>
      </dgm:t>
    </dgm:pt>
    <dgm:pt modelId="{14361089-79CF-4154-954D-25C5F2B5F44F}" type="pres">
      <dgm:prSet presAssocID="{8BD5BDE3-FB37-4440-80D1-F17211038EB4}" presName="compNode" presStyleCnt="0"/>
      <dgm:spPr/>
    </dgm:pt>
    <dgm:pt modelId="{FCFCAF29-3455-41C5-A620-29C58ED3767F}" type="pres">
      <dgm:prSet presAssocID="{8BD5BDE3-FB37-4440-80D1-F17211038EB4}" presName="aNode" presStyleLbl="bgShp" presStyleIdx="0" presStyleCnt="3"/>
      <dgm:spPr/>
      <dgm:t>
        <a:bodyPr/>
        <a:lstStyle/>
        <a:p>
          <a:endParaRPr lang="ru-RU"/>
        </a:p>
      </dgm:t>
    </dgm:pt>
    <dgm:pt modelId="{189DC1EA-6AA7-4FE7-AC6C-8F240A38416E}" type="pres">
      <dgm:prSet presAssocID="{8BD5BDE3-FB37-4440-80D1-F17211038EB4}" presName="textNode" presStyleLbl="bgShp" presStyleIdx="0" presStyleCnt="3"/>
      <dgm:spPr/>
      <dgm:t>
        <a:bodyPr/>
        <a:lstStyle/>
        <a:p>
          <a:endParaRPr lang="ru-RU"/>
        </a:p>
      </dgm:t>
    </dgm:pt>
    <dgm:pt modelId="{427216B6-0ADC-4AFF-96D0-79A613444B16}" type="pres">
      <dgm:prSet presAssocID="{8BD5BDE3-FB37-4440-80D1-F17211038EB4}" presName="compChildNode" presStyleCnt="0"/>
      <dgm:spPr/>
    </dgm:pt>
    <dgm:pt modelId="{C34582C0-1C29-4B0A-A573-8197EC965AA4}" type="pres">
      <dgm:prSet presAssocID="{8BD5BDE3-FB37-4440-80D1-F17211038EB4}" presName="theInnerList" presStyleCnt="0"/>
      <dgm:spPr/>
    </dgm:pt>
    <dgm:pt modelId="{A0111C9A-205C-4BD2-858E-8E18924C11E1}" type="pres">
      <dgm:prSet presAssocID="{1BF8F06C-AF06-482F-88E2-5FAC8389CA2D}" presName="childNode" presStyleLbl="node1" presStyleIdx="0" presStyleCnt="12" custScaleX="98038" custScaleY="197071">
        <dgm:presLayoutVars>
          <dgm:bulletEnabled val="1"/>
        </dgm:presLayoutVars>
      </dgm:prSet>
      <dgm:spPr/>
      <dgm:t>
        <a:bodyPr/>
        <a:lstStyle/>
        <a:p>
          <a:endParaRPr lang="ru-RU"/>
        </a:p>
      </dgm:t>
    </dgm:pt>
    <dgm:pt modelId="{52735FA7-D9B5-419F-8B9B-49544BDC8018}" type="pres">
      <dgm:prSet presAssocID="{1BF8F06C-AF06-482F-88E2-5FAC8389CA2D}" presName="aSpace2" presStyleCnt="0"/>
      <dgm:spPr/>
    </dgm:pt>
    <dgm:pt modelId="{1802CCEB-7E55-4CD4-8EFD-B6E34F5A39E0}" type="pres">
      <dgm:prSet presAssocID="{2D507158-1453-418A-A422-95E1E4AF2BFB}" presName="childNode" presStyleLbl="node1" presStyleIdx="1" presStyleCnt="12">
        <dgm:presLayoutVars>
          <dgm:bulletEnabled val="1"/>
        </dgm:presLayoutVars>
      </dgm:prSet>
      <dgm:spPr/>
      <dgm:t>
        <a:bodyPr/>
        <a:lstStyle/>
        <a:p>
          <a:endParaRPr lang="ru-RU"/>
        </a:p>
      </dgm:t>
    </dgm:pt>
    <dgm:pt modelId="{9B108EA4-386A-4556-AA24-880A55D33E37}" type="pres">
      <dgm:prSet presAssocID="{2D507158-1453-418A-A422-95E1E4AF2BFB}" presName="aSpace2" presStyleCnt="0"/>
      <dgm:spPr/>
    </dgm:pt>
    <dgm:pt modelId="{B81CFFCC-017D-4064-8750-3FDE9CF053C1}" type="pres">
      <dgm:prSet presAssocID="{A8EA5099-E56D-4780-92A9-D1FD4420193F}" presName="childNode" presStyleLbl="node1" presStyleIdx="2" presStyleCnt="12">
        <dgm:presLayoutVars>
          <dgm:bulletEnabled val="1"/>
        </dgm:presLayoutVars>
      </dgm:prSet>
      <dgm:spPr/>
      <dgm:t>
        <a:bodyPr/>
        <a:lstStyle/>
        <a:p>
          <a:endParaRPr lang="ru-RU"/>
        </a:p>
      </dgm:t>
    </dgm:pt>
    <dgm:pt modelId="{78AB2730-3420-43FB-9B7B-98C4B964B65B}" type="pres">
      <dgm:prSet presAssocID="{8BD5BDE3-FB37-4440-80D1-F17211038EB4}" presName="aSpace" presStyleCnt="0"/>
      <dgm:spPr/>
    </dgm:pt>
    <dgm:pt modelId="{433C3DD1-AC0E-4203-AE1F-26A34B1B66F6}" type="pres">
      <dgm:prSet presAssocID="{A2A5EA7D-F8D8-4DE0-8D67-2C7091C17AFE}" presName="compNode" presStyleCnt="0"/>
      <dgm:spPr/>
    </dgm:pt>
    <dgm:pt modelId="{B060FF27-7C0D-4673-819C-DE22C0E76A19}" type="pres">
      <dgm:prSet presAssocID="{A2A5EA7D-F8D8-4DE0-8D67-2C7091C17AFE}" presName="aNode" presStyleLbl="bgShp" presStyleIdx="1" presStyleCnt="3"/>
      <dgm:spPr/>
      <dgm:t>
        <a:bodyPr/>
        <a:lstStyle/>
        <a:p>
          <a:endParaRPr lang="ru-RU"/>
        </a:p>
      </dgm:t>
    </dgm:pt>
    <dgm:pt modelId="{D5F6D98B-C7DF-4007-B090-75B98377CD34}" type="pres">
      <dgm:prSet presAssocID="{A2A5EA7D-F8D8-4DE0-8D67-2C7091C17AFE}" presName="textNode" presStyleLbl="bgShp" presStyleIdx="1" presStyleCnt="3"/>
      <dgm:spPr/>
      <dgm:t>
        <a:bodyPr/>
        <a:lstStyle/>
        <a:p>
          <a:endParaRPr lang="ru-RU"/>
        </a:p>
      </dgm:t>
    </dgm:pt>
    <dgm:pt modelId="{33F3E3E1-BB12-4B1A-A463-09FBEAD67738}" type="pres">
      <dgm:prSet presAssocID="{A2A5EA7D-F8D8-4DE0-8D67-2C7091C17AFE}" presName="compChildNode" presStyleCnt="0"/>
      <dgm:spPr/>
    </dgm:pt>
    <dgm:pt modelId="{E757E520-FE1C-4C3E-89BF-8CF4A35DB199}" type="pres">
      <dgm:prSet presAssocID="{A2A5EA7D-F8D8-4DE0-8D67-2C7091C17AFE}" presName="theInnerList" presStyleCnt="0"/>
      <dgm:spPr/>
    </dgm:pt>
    <dgm:pt modelId="{9F37A909-0D22-4C13-95C1-BBF0A1A3AAFE}" type="pres">
      <dgm:prSet presAssocID="{DB2C5A1B-366F-406C-A548-B3D4E064CBCF}" presName="childNode" presStyleLbl="node1" presStyleIdx="3" presStyleCnt="12" custLinFactY="98489" custLinFactNeighborX="-793" custLinFactNeighborY="100000">
        <dgm:presLayoutVars>
          <dgm:bulletEnabled val="1"/>
        </dgm:presLayoutVars>
      </dgm:prSet>
      <dgm:spPr/>
      <dgm:t>
        <a:bodyPr/>
        <a:lstStyle/>
        <a:p>
          <a:endParaRPr lang="ru-RU"/>
        </a:p>
      </dgm:t>
    </dgm:pt>
    <dgm:pt modelId="{6FC8DE7C-0773-4547-97A6-CDAD5E91F451}" type="pres">
      <dgm:prSet presAssocID="{DB2C5A1B-366F-406C-A548-B3D4E064CBCF}" presName="aSpace2" presStyleCnt="0"/>
      <dgm:spPr/>
    </dgm:pt>
    <dgm:pt modelId="{D613F7D2-6CDB-437F-ADAC-6DCCFFD115BA}" type="pres">
      <dgm:prSet presAssocID="{FB6E50C5-C90F-42FF-B06E-A803AE070F47}" presName="childNode" presStyleLbl="node1" presStyleIdx="4" presStyleCnt="12" custLinFactY="-100000" custLinFactNeighborX="-793" custLinFactNeighborY="-117892">
        <dgm:presLayoutVars>
          <dgm:bulletEnabled val="1"/>
        </dgm:presLayoutVars>
      </dgm:prSet>
      <dgm:spPr/>
      <dgm:t>
        <a:bodyPr/>
        <a:lstStyle/>
        <a:p>
          <a:endParaRPr lang="ru-RU"/>
        </a:p>
      </dgm:t>
    </dgm:pt>
    <dgm:pt modelId="{B22AFF7C-55DA-4BE4-BF03-4B41BEE539DC}" type="pres">
      <dgm:prSet presAssocID="{FB6E50C5-C90F-42FF-B06E-A803AE070F47}" presName="aSpace2" presStyleCnt="0"/>
      <dgm:spPr/>
    </dgm:pt>
    <dgm:pt modelId="{660EFAAB-60A9-4670-8390-402F32FBFFF5}" type="pres">
      <dgm:prSet presAssocID="{12BB4D6B-00A7-45A3-B0F2-15246B71F8EF}" presName="childNode" presStyleLbl="node1" presStyleIdx="5" presStyleCnt="12">
        <dgm:presLayoutVars>
          <dgm:bulletEnabled val="1"/>
        </dgm:presLayoutVars>
      </dgm:prSet>
      <dgm:spPr/>
      <dgm:t>
        <a:bodyPr/>
        <a:lstStyle/>
        <a:p>
          <a:endParaRPr lang="ru-RU"/>
        </a:p>
      </dgm:t>
    </dgm:pt>
    <dgm:pt modelId="{11AF0BD5-86BF-4262-A408-6A52862AB213}" type="pres">
      <dgm:prSet presAssocID="{12BB4D6B-00A7-45A3-B0F2-15246B71F8EF}" presName="aSpace2" presStyleCnt="0"/>
      <dgm:spPr/>
    </dgm:pt>
    <dgm:pt modelId="{5D3785C3-A45C-43DF-A4D0-B0C7497134E8}" type="pres">
      <dgm:prSet presAssocID="{D36EA894-9AA1-468B-8B42-6CC61C9A3694}" presName="childNode" presStyleLbl="node1" presStyleIdx="6" presStyleCnt="12">
        <dgm:presLayoutVars>
          <dgm:bulletEnabled val="1"/>
        </dgm:presLayoutVars>
      </dgm:prSet>
      <dgm:spPr/>
      <dgm:t>
        <a:bodyPr/>
        <a:lstStyle/>
        <a:p>
          <a:endParaRPr lang="ru-RU"/>
        </a:p>
      </dgm:t>
    </dgm:pt>
    <dgm:pt modelId="{6DA173C6-F486-47A3-8D15-F62A5F387242}" type="pres">
      <dgm:prSet presAssocID="{A2A5EA7D-F8D8-4DE0-8D67-2C7091C17AFE}" presName="aSpace" presStyleCnt="0"/>
      <dgm:spPr/>
    </dgm:pt>
    <dgm:pt modelId="{63C249F9-A7B6-45EF-B780-D5313E8AE385}" type="pres">
      <dgm:prSet presAssocID="{FB31CA8F-E503-4867-AF55-9501FD9F0325}" presName="compNode" presStyleCnt="0"/>
      <dgm:spPr/>
    </dgm:pt>
    <dgm:pt modelId="{38E01E58-49C3-4BF8-B886-729EE9D57E8B}" type="pres">
      <dgm:prSet presAssocID="{FB31CA8F-E503-4867-AF55-9501FD9F0325}" presName="aNode" presStyleLbl="bgShp" presStyleIdx="2" presStyleCnt="3"/>
      <dgm:spPr/>
      <dgm:t>
        <a:bodyPr/>
        <a:lstStyle/>
        <a:p>
          <a:endParaRPr lang="ru-RU"/>
        </a:p>
      </dgm:t>
    </dgm:pt>
    <dgm:pt modelId="{01573606-D774-4BB0-9BAE-0559CBAF73C5}" type="pres">
      <dgm:prSet presAssocID="{FB31CA8F-E503-4867-AF55-9501FD9F0325}" presName="textNode" presStyleLbl="bgShp" presStyleIdx="2" presStyleCnt="3"/>
      <dgm:spPr/>
      <dgm:t>
        <a:bodyPr/>
        <a:lstStyle/>
        <a:p>
          <a:endParaRPr lang="ru-RU"/>
        </a:p>
      </dgm:t>
    </dgm:pt>
    <dgm:pt modelId="{C654AF54-FB25-492C-840E-E9125B2A0CF0}" type="pres">
      <dgm:prSet presAssocID="{FB31CA8F-E503-4867-AF55-9501FD9F0325}" presName="compChildNode" presStyleCnt="0"/>
      <dgm:spPr/>
    </dgm:pt>
    <dgm:pt modelId="{8C0FC171-DA13-446E-AC22-AA2D7DBD29AF}" type="pres">
      <dgm:prSet presAssocID="{FB31CA8F-E503-4867-AF55-9501FD9F0325}" presName="theInnerList" presStyleCnt="0"/>
      <dgm:spPr/>
    </dgm:pt>
    <dgm:pt modelId="{E2CD170F-1BC9-4CBC-ACFC-B3FDABA12C82}" type="pres">
      <dgm:prSet presAssocID="{F204E4FA-80DC-4109-BC06-57470B87183B}" presName="childNode" presStyleLbl="node1" presStyleIdx="7" presStyleCnt="12">
        <dgm:presLayoutVars>
          <dgm:bulletEnabled val="1"/>
        </dgm:presLayoutVars>
      </dgm:prSet>
      <dgm:spPr/>
      <dgm:t>
        <a:bodyPr/>
        <a:lstStyle/>
        <a:p>
          <a:endParaRPr lang="ru-RU"/>
        </a:p>
      </dgm:t>
    </dgm:pt>
    <dgm:pt modelId="{A3376611-F7A7-4DFC-B267-9814FA89F359}" type="pres">
      <dgm:prSet presAssocID="{F204E4FA-80DC-4109-BC06-57470B87183B}" presName="aSpace2" presStyleCnt="0"/>
      <dgm:spPr/>
    </dgm:pt>
    <dgm:pt modelId="{293E7B7D-83FF-420E-9C1D-ACA2429CF4EA}" type="pres">
      <dgm:prSet presAssocID="{4D83CE98-FFD8-4ADA-B996-75A067049C17}" presName="childNode" presStyleLbl="node1" presStyleIdx="8" presStyleCnt="12">
        <dgm:presLayoutVars>
          <dgm:bulletEnabled val="1"/>
        </dgm:presLayoutVars>
      </dgm:prSet>
      <dgm:spPr/>
      <dgm:t>
        <a:bodyPr/>
        <a:lstStyle/>
        <a:p>
          <a:endParaRPr lang="ru-RU"/>
        </a:p>
      </dgm:t>
    </dgm:pt>
    <dgm:pt modelId="{4FEBEF01-004F-430E-B3BA-284E9E329C5D}" type="pres">
      <dgm:prSet presAssocID="{4D83CE98-FFD8-4ADA-B996-75A067049C17}" presName="aSpace2" presStyleCnt="0"/>
      <dgm:spPr/>
    </dgm:pt>
    <dgm:pt modelId="{6CC73385-6C1B-4662-8B00-E0D7534AE650}" type="pres">
      <dgm:prSet presAssocID="{230A2B89-A54D-45E6-A8F6-C428EC990C80}" presName="childNode" presStyleLbl="node1" presStyleIdx="9" presStyleCnt="12">
        <dgm:presLayoutVars>
          <dgm:bulletEnabled val="1"/>
        </dgm:presLayoutVars>
      </dgm:prSet>
      <dgm:spPr/>
      <dgm:t>
        <a:bodyPr/>
        <a:lstStyle/>
        <a:p>
          <a:endParaRPr lang="ru-RU"/>
        </a:p>
      </dgm:t>
    </dgm:pt>
    <dgm:pt modelId="{303EDE1B-E2C2-4E7E-B8DB-04FB07261B20}" type="pres">
      <dgm:prSet presAssocID="{230A2B89-A54D-45E6-A8F6-C428EC990C80}" presName="aSpace2" presStyleCnt="0"/>
      <dgm:spPr/>
    </dgm:pt>
    <dgm:pt modelId="{F26E5860-0229-41C2-93C3-589E341CE1ED}" type="pres">
      <dgm:prSet presAssocID="{ADEB625C-5C57-4BC3-9ADB-15882777BEE4}" presName="childNode" presStyleLbl="node1" presStyleIdx="10" presStyleCnt="12">
        <dgm:presLayoutVars>
          <dgm:bulletEnabled val="1"/>
        </dgm:presLayoutVars>
      </dgm:prSet>
      <dgm:spPr/>
      <dgm:t>
        <a:bodyPr/>
        <a:lstStyle/>
        <a:p>
          <a:endParaRPr lang="ru-RU"/>
        </a:p>
      </dgm:t>
    </dgm:pt>
    <dgm:pt modelId="{BA571D9A-1DC9-4530-BF3F-05FD5DB15250}" type="pres">
      <dgm:prSet presAssocID="{ADEB625C-5C57-4BC3-9ADB-15882777BEE4}" presName="aSpace2" presStyleCnt="0"/>
      <dgm:spPr/>
    </dgm:pt>
    <dgm:pt modelId="{A7742C53-13C3-47AC-AC1C-BDC4FB5320DE}" type="pres">
      <dgm:prSet presAssocID="{33C724C5-C660-4E62-BB4F-EC09773711FE}" presName="childNode" presStyleLbl="node1" presStyleIdx="11" presStyleCnt="12">
        <dgm:presLayoutVars>
          <dgm:bulletEnabled val="1"/>
        </dgm:presLayoutVars>
      </dgm:prSet>
      <dgm:spPr/>
      <dgm:t>
        <a:bodyPr/>
        <a:lstStyle/>
        <a:p>
          <a:endParaRPr lang="ru-RU"/>
        </a:p>
      </dgm:t>
    </dgm:pt>
  </dgm:ptLst>
  <dgm:cxnLst>
    <dgm:cxn modelId="{6CBA3E60-8AD5-4727-B75F-7EC0FAEA747E}" srcId="{FB31CA8F-E503-4867-AF55-9501FD9F0325}" destId="{ADEB625C-5C57-4BC3-9ADB-15882777BEE4}" srcOrd="3" destOrd="0" parTransId="{D3003C13-4512-4E77-9CFC-6D2E851BE8D8}" sibTransId="{703DE0EF-0841-438A-A34B-63F9081B4C50}"/>
    <dgm:cxn modelId="{43133B0B-91F2-4EB3-AA67-8527A643E977}" type="presOf" srcId="{230A2B89-A54D-45E6-A8F6-C428EC990C80}" destId="{6CC73385-6C1B-4662-8B00-E0D7534AE650}" srcOrd="0" destOrd="0" presId="urn:microsoft.com/office/officeart/2005/8/layout/lProcess2"/>
    <dgm:cxn modelId="{4551B65E-6D32-4445-B953-99717A5DB5AF}" type="presOf" srcId="{DB2C5A1B-366F-406C-A548-B3D4E064CBCF}" destId="{9F37A909-0D22-4C13-95C1-BBF0A1A3AAFE}" srcOrd="0" destOrd="0" presId="urn:microsoft.com/office/officeart/2005/8/layout/lProcess2"/>
    <dgm:cxn modelId="{EB0B757D-8B95-445B-91C2-8D43D3995B17}" srcId="{FB31CA8F-E503-4867-AF55-9501FD9F0325}" destId="{4D83CE98-FFD8-4ADA-B996-75A067049C17}" srcOrd="1" destOrd="0" parTransId="{48299E9A-233B-4300-B615-D378DC20E6CB}" sibTransId="{41E6B177-6B07-4B43-AA86-91EA21FE6F89}"/>
    <dgm:cxn modelId="{8E60D744-DB57-4D46-A086-C296E6BD52D9}" srcId="{8BD5BDE3-FB37-4440-80D1-F17211038EB4}" destId="{1BF8F06C-AF06-482F-88E2-5FAC8389CA2D}" srcOrd="0" destOrd="0" parTransId="{1C88E3E5-B23A-40CE-B013-D5F45D71E780}" sibTransId="{8B95C753-C66F-4D58-9D7E-4AC0FA241946}"/>
    <dgm:cxn modelId="{75F32DF0-5D86-4F1C-896A-36CBAF1DE720}" srcId="{A2A5EA7D-F8D8-4DE0-8D67-2C7091C17AFE}" destId="{DB2C5A1B-366F-406C-A548-B3D4E064CBCF}" srcOrd="0" destOrd="0" parTransId="{8D4C51B1-E641-449B-8DE7-D2E7D95C77BF}" sibTransId="{6F828DD3-2C35-4149-ACE1-99289AB96464}"/>
    <dgm:cxn modelId="{8396C648-4D04-40B9-8AC3-AEF5728C8CAF}" srcId="{A2A5EA7D-F8D8-4DE0-8D67-2C7091C17AFE}" destId="{FB6E50C5-C90F-42FF-B06E-A803AE070F47}" srcOrd="1" destOrd="0" parTransId="{A6FB4DB2-86CD-4B31-9E13-356B038E6487}" sibTransId="{19DBA2E5-CBC0-48F0-857C-8E6B73748BC1}"/>
    <dgm:cxn modelId="{9D421E53-336F-49FB-A07F-245975E0B0F7}" srcId="{A2A5EA7D-F8D8-4DE0-8D67-2C7091C17AFE}" destId="{D36EA894-9AA1-468B-8B42-6CC61C9A3694}" srcOrd="3" destOrd="0" parTransId="{039593C7-D8CF-4B47-8DAA-778583954689}" sibTransId="{98692B74-D2F2-405F-AFF9-5026692AF905}"/>
    <dgm:cxn modelId="{6058111E-FC5D-49EF-962B-300A3AFF8977}" type="presOf" srcId="{F204E4FA-80DC-4109-BC06-57470B87183B}" destId="{E2CD170F-1BC9-4CBC-ACFC-B3FDABA12C82}" srcOrd="0" destOrd="0" presId="urn:microsoft.com/office/officeart/2005/8/layout/lProcess2"/>
    <dgm:cxn modelId="{141C14A4-C4B0-4831-8E44-95CB299CC8EB}" srcId="{A2A5EA7D-F8D8-4DE0-8D67-2C7091C17AFE}" destId="{12BB4D6B-00A7-45A3-B0F2-15246B71F8EF}" srcOrd="2" destOrd="0" parTransId="{887C95A1-1B81-43D1-BC7A-62DFA67368D4}" sibTransId="{85B20013-C0BB-430E-A3E4-F74C9B5218E3}"/>
    <dgm:cxn modelId="{AF0FE149-924E-4826-82C1-874F501668B5}" type="presOf" srcId="{D36EA894-9AA1-468B-8B42-6CC61C9A3694}" destId="{5D3785C3-A45C-43DF-A4D0-B0C7497134E8}" srcOrd="0" destOrd="0" presId="urn:microsoft.com/office/officeart/2005/8/layout/lProcess2"/>
    <dgm:cxn modelId="{701519F2-64AD-4D72-85BA-C328F1C4D39D}" type="presOf" srcId="{8BD5BDE3-FB37-4440-80D1-F17211038EB4}" destId="{FCFCAF29-3455-41C5-A620-29C58ED3767F}" srcOrd="0" destOrd="0" presId="urn:microsoft.com/office/officeart/2005/8/layout/lProcess2"/>
    <dgm:cxn modelId="{BA771A65-17B7-4596-A50F-6191A275D487}" srcId="{52A8D9F9-C2F5-4175-812D-3AAF4C56296C}" destId="{A2A5EA7D-F8D8-4DE0-8D67-2C7091C17AFE}" srcOrd="1" destOrd="0" parTransId="{68EA61E4-3492-4E95-BA40-F1F4F0586FE6}" sibTransId="{60624A46-F218-4B8B-8897-DD1BCCAAEE05}"/>
    <dgm:cxn modelId="{B0AD6B6F-E2E0-45EB-AF8C-31F0673297A0}" type="presOf" srcId="{1BF8F06C-AF06-482F-88E2-5FAC8389CA2D}" destId="{A0111C9A-205C-4BD2-858E-8E18924C11E1}" srcOrd="0" destOrd="0" presId="urn:microsoft.com/office/officeart/2005/8/layout/lProcess2"/>
    <dgm:cxn modelId="{61D3A309-250F-42D0-9434-A54F9A498A29}" type="presOf" srcId="{52A8D9F9-C2F5-4175-812D-3AAF4C56296C}" destId="{4D2C435A-740C-4F69-BB93-389A2A32F111}" srcOrd="0" destOrd="0" presId="urn:microsoft.com/office/officeart/2005/8/layout/lProcess2"/>
    <dgm:cxn modelId="{7E99D0B5-F299-42A9-B2C4-84B452678C46}" srcId="{FB31CA8F-E503-4867-AF55-9501FD9F0325}" destId="{230A2B89-A54D-45E6-A8F6-C428EC990C80}" srcOrd="2" destOrd="0" parTransId="{F1865D19-E8AC-4D6E-825D-7A2ACDBB8046}" sibTransId="{7953E475-ABC5-482A-9140-A22FF5527D1B}"/>
    <dgm:cxn modelId="{A8FB9A05-76BD-4497-B1F1-9871E15146AC}" type="presOf" srcId="{2D507158-1453-418A-A422-95E1E4AF2BFB}" destId="{1802CCEB-7E55-4CD4-8EFD-B6E34F5A39E0}" srcOrd="0" destOrd="0" presId="urn:microsoft.com/office/officeart/2005/8/layout/lProcess2"/>
    <dgm:cxn modelId="{FF3FB6B1-A7F6-4C4E-89C2-133A5DA7048F}" srcId="{FB31CA8F-E503-4867-AF55-9501FD9F0325}" destId="{F204E4FA-80DC-4109-BC06-57470B87183B}" srcOrd="0" destOrd="0" parTransId="{F88DBBDD-783E-4678-BBCB-A53492D05C51}" sibTransId="{170531B0-56A6-4C25-8E55-DC46F25633A6}"/>
    <dgm:cxn modelId="{0D7DA40D-39FB-4A9B-9022-C705A9D1C479}" srcId="{52A8D9F9-C2F5-4175-812D-3AAF4C56296C}" destId="{8BD5BDE3-FB37-4440-80D1-F17211038EB4}" srcOrd="0" destOrd="0" parTransId="{18FB456D-5D17-40A1-8EE8-A5955D9F71BB}" sibTransId="{9CA3B0CA-F089-4E65-B772-41C74DC9BD11}"/>
    <dgm:cxn modelId="{B90B4F85-3348-4555-B8D4-A314114DE65E}" type="presOf" srcId="{4D83CE98-FFD8-4ADA-B996-75A067049C17}" destId="{293E7B7D-83FF-420E-9C1D-ACA2429CF4EA}" srcOrd="0" destOrd="0" presId="urn:microsoft.com/office/officeart/2005/8/layout/lProcess2"/>
    <dgm:cxn modelId="{7A64811D-71C5-496B-9782-F2003BE00DB2}" srcId="{52A8D9F9-C2F5-4175-812D-3AAF4C56296C}" destId="{FB31CA8F-E503-4867-AF55-9501FD9F0325}" srcOrd="2" destOrd="0" parTransId="{E4E67393-CA65-485F-B83E-4BE768A9CE50}" sibTransId="{B9A5B412-0621-4A37-A3FA-349B21D425BA}"/>
    <dgm:cxn modelId="{85E6F648-3554-472E-A718-26614821DBB4}" srcId="{FB31CA8F-E503-4867-AF55-9501FD9F0325}" destId="{33C724C5-C660-4E62-BB4F-EC09773711FE}" srcOrd="4" destOrd="0" parTransId="{26B9C293-BE1F-4076-8E1A-5CE16C6AADCE}" sibTransId="{8DF747BC-F05A-4711-8F16-25A9F3E712E6}"/>
    <dgm:cxn modelId="{143D5B0F-0B98-4B2A-B454-38D566E767F9}" srcId="{8BD5BDE3-FB37-4440-80D1-F17211038EB4}" destId="{2D507158-1453-418A-A422-95E1E4AF2BFB}" srcOrd="1" destOrd="0" parTransId="{13BA910C-6693-44D6-B9D3-6F6BD25F746A}" sibTransId="{3A55E0D1-68D0-4718-82E6-7F448A0E470C}"/>
    <dgm:cxn modelId="{6E66F841-5ED7-477E-8A2A-F98F6C9A7811}" type="presOf" srcId="{12BB4D6B-00A7-45A3-B0F2-15246B71F8EF}" destId="{660EFAAB-60A9-4670-8390-402F32FBFFF5}" srcOrd="0" destOrd="0" presId="urn:microsoft.com/office/officeart/2005/8/layout/lProcess2"/>
    <dgm:cxn modelId="{A5C59838-260F-4F91-A20D-31D6E1E4A505}" type="presOf" srcId="{FB6E50C5-C90F-42FF-B06E-A803AE070F47}" destId="{D613F7D2-6CDB-437F-ADAC-6DCCFFD115BA}" srcOrd="0" destOrd="0" presId="urn:microsoft.com/office/officeart/2005/8/layout/lProcess2"/>
    <dgm:cxn modelId="{F68E53DA-6802-4D1D-92BB-CA2C2C4A4981}" type="presOf" srcId="{FB31CA8F-E503-4867-AF55-9501FD9F0325}" destId="{38E01E58-49C3-4BF8-B886-729EE9D57E8B}" srcOrd="0" destOrd="0" presId="urn:microsoft.com/office/officeart/2005/8/layout/lProcess2"/>
    <dgm:cxn modelId="{16CA7A4C-A119-45AB-8BC5-50CA25B1D0C7}" type="presOf" srcId="{ADEB625C-5C57-4BC3-9ADB-15882777BEE4}" destId="{F26E5860-0229-41C2-93C3-589E341CE1ED}" srcOrd="0" destOrd="0" presId="urn:microsoft.com/office/officeart/2005/8/layout/lProcess2"/>
    <dgm:cxn modelId="{E4958384-E38D-4481-94BE-93BE849F7DC4}" type="presOf" srcId="{33C724C5-C660-4E62-BB4F-EC09773711FE}" destId="{A7742C53-13C3-47AC-AC1C-BDC4FB5320DE}" srcOrd="0" destOrd="0" presId="urn:microsoft.com/office/officeart/2005/8/layout/lProcess2"/>
    <dgm:cxn modelId="{C0D4B8AE-DEFC-4A47-9267-053236E0EDC5}" type="presOf" srcId="{A2A5EA7D-F8D8-4DE0-8D67-2C7091C17AFE}" destId="{D5F6D98B-C7DF-4007-B090-75B98377CD34}" srcOrd="1" destOrd="0" presId="urn:microsoft.com/office/officeart/2005/8/layout/lProcess2"/>
    <dgm:cxn modelId="{32356DBD-59F4-44DF-8635-925F474F22EA}" type="presOf" srcId="{A8EA5099-E56D-4780-92A9-D1FD4420193F}" destId="{B81CFFCC-017D-4064-8750-3FDE9CF053C1}" srcOrd="0" destOrd="0" presId="urn:microsoft.com/office/officeart/2005/8/layout/lProcess2"/>
    <dgm:cxn modelId="{52BBAD29-D398-4746-98D0-8F88ACED571E}" type="presOf" srcId="{8BD5BDE3-FB37-4440-80D1-F17211038EB4}" destId="{189DC1EA-6AA7-4FE7-AC6C-8F240A38416E}" srcOrd="1" destOrd="0" presId="urn:microsoft.com/office/officeart/2005/8/layout/lProcess2"/>
    <dgm:cxn modelId="{7E6D7EB1-E711-4A3D-9DD3-00401A0D66FD}" type="presOf" srcId="{A2A5EA7D-F8D8-4DE0-8D67-2C7091C17AFE}" destId="{B060FF27-7C0D-4673-819C-DE22C0E76A19}" srcOrd="0" destOrd="0" presId="urn:microsoft.com/office/officeart/2005/8/layout/lProcess2"/>
    <dgm:cxn modelId="{E2E4BD6F-858D-43D3-A196-5007396D6558}" type="presOf" srcId="{FB31CA8F-E503-4867-AF55-9501FD9F0325}" destId="{01573606-D774-4BB0-9BAE-0559CBAF73C5}" srcOrd="1" destOrd="0" presId="urn:microsoft.com/office/officeart/2005/8/layout/lProcess2"/>
    <dgm:cxn modelId="{65DD67AE-EE98-4071-9CE8-FC0D25A19524}" srcId="{8BD5BDE3-FB37-4440-80D1-F17211038EB4}" destId="{A8EA5099-E56D-4780-92A9-D1FD4420193F}" srcOrd="2" destOrd="0" parTransId="{37CEF4B7-2627-482B-81A5-E7B7DF80C2A3}" sibTransId="{3C96854A-348A-4351-B6BC-C9CD38F5A044}"/>
    <dgm:cxn modelId="{B5892D27-0593-46C3-B575-30045841F840}" type="presParOf" srcId="{4D2C435A-740C-4F69-BB93-389A2A32F111}" destId="{14361089-79CF-4154-954D-25C5F2B5F44F}" srcOrd="0" destOrd="0" presId="urn:microsoft.com/office/officeart/2005/8/layout/lProcess2"/>
    <dgm:cxn modelId="{79215DA8-EFF1-47E1-A510-E3C343CB0803}" type="presParOf" srcId="{14361089-79CF-4154-954D-25C5F2B5F44F}" destId="{FCFCAF29-3455-41C5-A620-29C58ED3767F}" srcOrd="0" destOrd="0" presId="urn:microsoft.com/office/officeart/2005/8/layout/lProcess2"/>
    <dgm:cxn modelId="{9F72D773-0E76-4C19-8251-148746824F0E}" type="presParOf" srcId="{14361089-79CF-4154-954D-25C5F2B5F44F}" destId="{189DC1EA-6AA7-4FE7-AC6C-8F240A38416E}" srcOrd="1" destOrd="0" presId="urn:microsoft.com/office/officeart/2005/8/layout/lProcess2"/>
    <dgm:cxn modelId="{3AB212B2-29CD-45F3-9ADE-06EF0F1C3027}" type="presParOf" srcId="{14361089-79CF-4154-954D-25C5F2B5F44F}" destId="{427216B6-0ADC-4AFF-96D0-79A613444B16}" srcOrd="2" destOrd="0" presId="urn:microsoft.com/office/officeart/2005/8/layout/lProcess2"/>
    <dgm:cxn modelId="{ED0F4857-718C-407B-93FB-EADACE95E35E}" type="presParOf" srcId="{427216B6-0ADC-4AFF-96D0-79A613444B16}" destId="{C34582C0-1C29-4B0A-A573-8197EC965AA4}" srcOrd="0" destOrd="0" presId="urn:microsoft.com/office/officeart/2005/8/layout/lProcess2"/>
    <dgm:cxn modelId="{C837AC50-6383-4A71-B14E-952834A9141A}" type="presParOf" srcId="{C34582C0-1C29-4B0A-A573-8197EC965AA4}" destId="{A0111C9A-205C-4BD2-858E-8E18924C11E1}" srcOrd="0" destOrd="0" presId="urn:microsoft.com/office/officeart/2005/8/layout/lProcess2"/>
    <dgm:cxn modelId="{AB996A5E-95A3-46F2-8E2C-F38144D46847}" type="presParOf" srcId="{C34582C0-1C29-4B0A-A573-8197EC965AA4}" destId="{52735FA7-D9B5-419F-8B9B-49544BDC8018}" srcOrd="1" destOrd="0" presId="urn:microsoft.com/office/officeart/2005/8/layout/lProcess2"/>
    <dgm:cxn modelId="{F7D08926-D1D7-4606-B978-D7F2B78601F4}" type="presParOf" srcId="{C34582C0-1C29-4B0A-A573-8197EC965AA4}" destId="{1802CCEB-7E55-4CD4-8EFD-B6E34F5A39E0}" srcOrd="2" destOrd="0" presId="urn:microsoft.com/office/officeart/2005/8/layout/lProcess2"/>
    <dgm:cxn modelId="{DAA5048E-D478-4250-9C57-1536728C0E9E}" type="presParOf" srcId="{C34582C0-1C29-4B0A-A573-8197EC965AA4}" destId="{9B108EA4-386A-4556-AA24-880A55D33E37}" srcOrd="3" destOrd="0" presId="urn:microsoft.com/office/officeart/2005/8/layout/lProcess2"/>
    <dgm:cxn modelId="{89927CC1-31A6-4B90-B8A7-98BF70E6176E}" type="presParOf" srcId="{C34582C0-1C29-4B0A-A573-8197EC965AA4}" destId="{B81CFFCC-017D-4064-8750-3FDE9CF053C1}" srcOrd="4" destOrd="0" presId="urn:microsoft.com/office/officeart/2005/8/layout/lProcess2"/>
    <dgm:cxn modelId="{7C9F60A5-D29E-4348-894B-C145A7A92133}" type="presParOf" srcId="{4D2C435A-740C-4F69-BB93-389A2A32F111}" destId="{78AB2730-3420-43FB-9B7B-98C4B964B65B}" srcOrd="1" destOrd="0" presId="urn:microsoft.com/office/officeart/2005/8/layout/lProcess2"/>
    <dgm:cxn modelId="{0DE68D5A-4F16-4D72-9648-C284ADCEC785}" type="presParOf" srcId="{4D2C435A-740C-4F69-BB93-389A2A32F111}" destId="{433C3DD1-AC0E-4203-AE1F-26A34B1B66F6}" srcOrd="2" destOrd="0" presId="urn:microsoft.com/office/officeart/2005/8/layout/lProcess2"/>
    <dgm:cxn modelId="{569B15F4-D75F-4C0F-8D1E-4641D40EC488}" type="presParOf" srcId="{433C3DD1-AC0E-4203-AE1F-26A34B1B66F6}" destId="{B060FF27-7C0D-4673-819C-DE22C0E76A19}" srcOrd="0" destOrd="0" presId="urn:microsoft.com/office/officeart/2005/8/layout/lProcess2"/>
    <dgm:cxn modelId="{30E0F2B0-429C-4FBB-B854-CB1DECBF881B}" type="presParOf" srcId="{433C3DD1-AC0E-4203-AE1F-26A34B1B66F6}" destId="{D5F6D98B-C7DF-4007-B090-75B98377CD34}" srcOrd="1" destOrd="0" presId="urn:microsoft.com/office/officeart/2005/8/layout/lProcess2"/>
    <dgm:cxn modelId="{E0175C2A-FB7A-4A8E-AC53-0FC83981F35D}" type="presParOf" srcId="{433C3DD1-AC0E-4203-AE1F-26A34B1B66F6}" destId="{33F3E3E1-BB12-4B1A-A463-09FBEAD67738}" srcOrd="2" destOrd="0" presId="urn:microsoft.com/office/officeart/2005/8/layout/lProcess2"/>
    <dgm:cxn modelId="{4E914C11-CDDF-436C-8966-C04EF8E0449E}" type="presParOf" srcId="{33F3E3E1-BB12-4B1A-A463-09FBEAD67738}" destId="{E757E520-FE1C-4C3E-89BF-8CF4A35DB199}" srcOrd="0" destOrd="0" presId="urn:microsoft.com/office/officeart/2005/8/layout/lProcess2"/>
    <dgm:cxn modelId="{578910BC-1158-4C74-B47F-C808007CD9EF}" type="presParOf" srcId="{E757E520-FE1C-4C3E-89BF-8CF4A35DB199}" destId="{9F37A909-0D22-4C13-95C1-BBF0A1A3AAFE}" srcOrd="0" destOrd="0" presId="urn:microsoft.com/office/officeart/2005/8/layout/lProcess2"/>
    <dgm:cxn modelId="{6B8C70E3-1049-4B97-B936-7885F8947765}" type="presParOf" srcId="{E757E520-FE1C-4C3E-89BF-8CF4A35DB199}" destId="{6FC8DE7C-0773-4547-97A6-CDAD5E91F451}" srcOrd="1" destOrd="0" presId="urn:microsoft.com/office/officeart/2005/8/layout/lProcess2"/>
    <dgm:cxn modelId="{91E4046B-CAD9-4016-B14B-A555F6474497}" type="presParOf" srcId="{E757E520-FE1C-4C3E-89BF-8CF4A35DB199}" destId="{D613F7D2-6CDB-437F-ADAC-6DCCFFD115BA}" srcOrd="2" destOrd="0" presId="urn:microsoft.com/office/officeart/2005/8/layout/lProcess2"/>
    <dgm:cxn modelId="{694D73C9-9873-498C-A42C-3470CF274ED0}" type="presParOf" srcId="{E757E520-FE1C-4C3E-89BF-8CF4A35DB199}" destId="{B22AFF7C-55DA-4BE4-BF03-4B41BEE539DC}" srcOrd="3" destOrd="0" presId="urn:microsoft.com/office/officeart/2005/8/layout/lProcess2"/>
    <dgm:cxn modelId="{F0EF4D3C-1062-44D0-94D2-84DF294A6449}" type="presParOf" srcId="{E757E520-FE1C-4C3E-89BF-8CF4A35DB199}" destId="{660EFAAB-60A9-4670-8390-402F32FBFFF5}" srcOrd="4" destOrd="0" presId="urn:microsoft.com/office/officeart/2005/8/layout/lProcess2"/>
    <dgm:cxn modelId="{2FA3F3C5-F84A-4D16-8D5F-0E5EE2E3E648}" type="presParOf" srcId="{E757E520-FE1C-4C3E-89BF-8CF4A35DB199}" destId="{11AF0BD5-86BF-4262-A408-6A52862AB213}" srcOrd="5" destOrd="0" presId="urn:microsoft.com/office/officeart/2005/8/layout/lProcess2"/>
    <dgm:cxn modelId="{C2E47A50-A0BF-490D-BC1C-16A727E9BCD9}" type="presParOf" srcId="{E757E520-FE1C-4C3E-89BF-8CF4A35DB199}" destId="{5D3785C3-A45C-43DF-A4D0-B0C7497134E8}" srcOrd="6" destOrd="0" presId="urn:microsoft.com/office/officeart/2005/8/layout/lProcess2"/>
    <dgm:cxn modelId="{5C1DDB6F-EAFA-46DB-B312-A53C9329F8FE}" type="presParOf" srcId="{4D2C435A-740C-4F69-BB93-389A2A32F111}" destId="{6DA173C6-F486-47A3-8D15-F62A5F387242}" srcOrd="3" destOrd="0" presId="urn:microsoft.com/office/officeart/2005/8/layout/lProcess2"/>
    <dgm:cxn modelId="{FDB7339A-FA9D-49C9-8D17-301D97D420D6}" type="presParOf" srcId="{4D2C435A-740C-4F69-BB93-389A2A32F111}" destId="{63C249F9-A7B6-45EF-B780-D5313E8AE385}" srcOrd="4" destOrd="0" presId="urn:microsoft.com/office/officeart/2005/8/layout/lProcess2"/>
    <dgm:cxn modelId="{E1F1CFDC-D79F-4F23-B5A6-AF9105CC90B5}" type="presParOf" srcId="{63C249F9-A7B6-45EF-B780-D5313E8AE385}" destId="{38E01E58-49C3-4BF8-B886-729EE9D57E8B}" srcOrd="0" destOrd="0" presId="urn:microsoft.com/office/officeart/2005/8/layout/lProcess2"/>
    <dgm:cxn modelId="{912AEB03-3105-4782-8CF3-55BFFAEEFC76}" type="presParOf" srcId="{63C249F9-A7B6-45EF-B780-D5313E8AE385}" destId="{01573606-D774-4BB0-9BAE-0559CBAF73C5}" srcOrd="1" destOrd="0" presId="urn:microsoft.com/office/officeart/2005/8/layout/lProcess2"/>
    <dgm:cxn modelId="{88100C4A-89F9-4D88-AD73-DBC3ABEA2E28}" type="presParOf" srcId="{63C249F9-A7B6-45EF-B780-D5313E8AE385}" destId="{C654AF54-FB25-492C-840E-E9125B2A0CF0}" srcOrd="2" destOrd="0" presId="urn:microsoft.com/office/officeart/2005/8/layout/lProcess2"/>
    <dgm:cxn modelId="{09614E5C-C3F6-4509-9791-553C4C672761}" type="presParOf" srcId="{C654AF54-FB25-492C-840E-E9125B2A0CF0}" destId="{8C0FC171-DA13-446E-AC22-AA2D7DBD29AF}" srcOrd="0" destOrd="0" presId="urn:microsoft.com/office/officeart/2005/8/layout/lProcess2"/>
    <dgm:cxn modelId="{6E5E07CB-0E32-4A81-8A11-2059D13CD75C}" type="presParOf" srcId="{8C0FC171-DA13-446E-AC22-AA2D7DBD29AF}" destId="{E2CD170F-1BC9-4CBC-ACFC-B3FDABA12C82}" srcOrd="0" destOrd="0" presId="urn:microsoft.com/office/officeart/2005/8/layout/lProcess2"/>
    <dgm:cxn modelId="{E8CFEEED-0F57-4E51-8BC6-2374A7CB2034}" type="presParOf" srcId="{8C0FC171-DA13-446E-AC22-AA2D7DBD29AF}" destId="{A3376611-F7A7-4DFC-B267-9814FA89F359}" srcOrd="1" destOrd="0" presId="urn:microsoft.com/office/officeart/2005/8/layout/lProcess2"/>
    <dgm:cxn modelId="{F34F23C1-2800-4D07-9CC1-1DDDB56CF25B}" type="presParOf" srcId="{8C0FC171-DA13-446E-AC22-AA2D7DBD29AF}" destId="{293E7B7D-83FF-420E-9C1D-ACA2429CF4EA}" srcOrd="2" destOrd="0" presId="urn:microsoft.com/office/officeart/2005/8/layout/lProcess2"/>
    <dgm:cxn modelId="{7E849563-9198-4D7D-8D54-A2F9B15804C2}" type="presParOf" srcId="{8C0FC171-DA13-446E-AC22-AA2D7DBD29AF}" destId="{4FEBEF01-004F-430E-B3BA-284E9E329C5D}" srcOrd="3" destOrd="0" presId="urn:microsoft.com/office/officeart/2005/8/layout/lProcess2"/>
    <dgm:cxn modelId="{53483C42-FE48-450C-AC0A-2822E942B308}" type="presParOf" srcId="{8C0FC171-DA13-446E-AC22-AA2D7DBD29AF}" destId="{6CC73385-6C1B-4662-8B00-E0D7534AE650}" srcOrd="4" destOrd="0" presId="urn:microsoft.com/office/officeart/2005/8/layout/lProcess2"/>
    <dgm:cxn modelId="{006ECA92-66F3-4B4A-BD67-393509358341}" type="presParOf" srcId="{8C0FC171-DA13-446E-AC22-AA2D7DBD29AF}" destId="{303EDE1B-E2C2-4E7E-B8DB-04FB07261B20}" srcOrd="5" destOrd="0" presId="urn:microsoft.com/office/officeart/2005/8/layout/lProcess2"/>
    <dgm:cxn modelId="{C6F956E7-AF2F-4138-80FB-6509C5345985}" type="presParOf" srcId="{8C0FC171-DA13-446E-AC22-AA2D7DBD29AF}" destId="{F26E5860-0229-41C2-93C3-589E341CE1ED}" srcOrd="6" destOrd="0" presId="urn:microsoft.com/office/officeart/2005/8/layout/lProcess2"/>
    <dgm:cxn modelId="{3EC9F611-DE25-430B-9F72-B404824D595D}" type="presParOf" srcId="{8C0FC171-DA13-446E-AC22-AA2D7DBD29AF}" destId="{BA571D9A-1DC9-4530-BF3F-05FD5DB15250}" srcOrd="7" destOrd="0" presId="urn:microsoft.com/office/officeart/2005/8/layout/lProcess2"/>
    <dgm:cxn modelId="{7F88EF97-21E9-48EC-9183-3B98F741C4B9}" type="presParOf" srcId="{8C0FC171-DA13-446E-AC22-AA2D7DBD29AF}" destId="{A7742C53-13C3-47AC-AC1C-BDC4FB5320D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0.61337</cdr:x>
      <cdr:y>0.37605</cdr:y>
    </cdr:from>
    <cdr:to>
      <cdr:x>0.68741</cdr:x>
      <cdr:y>0.4581</cdr:y>
    </cdr:to>
    <cdr:sp macro="" textlink="">
      <cdr:nvSpPr>
        <cdr:cNvPr id="2" name="Прямоугольник 1"/>
        <cdr:cNvSpPr/>
      </cdr:nvSpPr>
      <cdr:spPr>
        <a:xfrm xmlns:a="http://schemas.openxmlformats.org/drawingml/2006/main">
          <a:off x="7219008" y="1685741"/>
          <a:ext cx="871401" cy="3678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 6,3%</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7"/>
            <a:ext cx="2919565" cy="495367"/>
          </a:xfrm>
          <a:prstGeom prst="rect">
            <a:avLst/>
          </a:prstGeom>
        </p:spPr>
        <p:txBody>
          <a:bodyPr vert="horz" lIns="90428" tIns="45212" rIns="90428" bIns="45212" rtlCol="0"/>
          <a:lstStyle>
            <a:lvl1pPr algn="l">
              <a:defRPr sz="1200"/>
            </a:lvl1pPr>
          </a:lstStyle>
          <a:p>
            <a:endParaRPr lang="ru-RU" dirty="0"/>
          </a:p>
        </p:txBody>
      </p:sp>
      <p:sp>
        <p:nvSpPr>
          <p:cNvPr id="3" name="Дата 2"/>
          <p:cNvSpPr>
            <a:spLocks noGrp="1"/>
          </p:cNvSpPr>
          <p:nvPr>
            <p:ph type="dt" idx="1"/>
          </p:nvPr>
        </p:nvSpPr>
        <p:spPr>
          <a:xfrm>
            <a:off x="3814626" y="7"/>
            <a:ext cx="2919565" cy="495367"/>
          </a:xfrm>
          <a:prstGeom prst="rect">
            <a:avLst/>
          </a:prstGeom>
        </p:spPr>
        <p:txBody>
          <a:bodyPr vert="horz" lIns="90428" tIns="45212" rIns="90428" bIns="45212" rtlCol="0"/>
          <a:lstStyle>
            <a:lvl1pPr algn="r">
              <a:defRPr sz="1200"/>
            </a:lvl1pPr>
          </a:lstStyle>
          <a:p>
            <a:fld id="{24B739C5-4E26-4660-AA19-8AEEA2E863C4}" type="datetimeFigureOut">
              <a:rPr lang="ru-RU" smtClean="0"/>
              <a:t>04.09.2023</a:t>
            </a:fld>
            <a:endParaRPr lang="ru-RU" dirty="0"/>
          </a:p>
        </p:txBody>
      </p:sp>
      <p:sp>
        <p:nvSpPr>
          <p:cNvPr id="4" name="Образ слайда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428" tIns="45212" rIns="90428" bIns="45212" rtlCol="0" anchor="ctr"/>
          <a:lstStyle/>
          <a:p>
            <a:endParaRPr lang="ru-RU" dirty="0"/>
          </a:p>
        </p:txBody>
      </p:sp>
      <p:sp>
        <p:nvSpPr>
          <p:cNvPr id="5" name="Заметки 4"/>
          <p:cNvSpPr>
            <a:spLocks noGrp="1"/>
          </p:cNvSpPr>
          <p:nvPr>
            <p:ph type="body" sz="quarter" idx="3"/>
          </p:nvPr>
        </p:nvSpPr>
        <p:spPr>
          <a:xfrm>
            <a:off x="673269" y="4748583"/>
            <a:ext cx="5389240" cy="3884052"/>
          </a:xfrm>
          <a:prstGeom prst="rect">
            <a:avLst/>
          </a:prstGeom>
        </p:spPr>
        <p:txBody>
          <a:bodyPr vert="horz" lIns="90428" tIns="45212" rIns="90428" bIns="4521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370953"/>
            <a:ext cx="2919565" cy="495367"/>
          </a:xfrm>
          <a:prstGeom prst="rect">
            <a:avLst/>
          </a:prstGeom>
        </p:spPr>
        <p:txBody>
          <a:bodyPr vert="horz" lIns="90428" tIns="45212" rIns="90428" bIns="45212"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4626" y="9370953"/>
            <a:ext cx="2919565" cy="495367"/>
          </a:xfrm>
          <a:prstGeom prst="rect">
            <a:avLst/>
          </a:prstGeom>
        </p:spPr>
        <p:txBody>
          <a:bodyPr vert="horz" lIns="90428" tIns="45212" rIns="90428" bIns="45212" rtlCol="0" anchor="b"/>
          <a:lstStyle>
            <a:lvl1pPr algn="r">
              <a:defRPr sz="1200"/>
            </a:lvl1pPr>
          </a:lstStyle>
          <a:p>
            <a:fld id="{95E72405-8A1E-4C1B-A8DB-FB8A7436FF27}" type="slidenum">
              <a:rPr lang="ru-RU" smtClean="0"/>
              <a:t>‹#›</a:t>
            </a:fld>
            <a:endParaRPr lang="ru-RU" dirty="0"/>
          </a:p>
        </p:txBody>
      </p:sp>
    </p:spTree>
    <p:extLst>
      <p:ext uri="{BB962C8B-B14F-4D97-AF65-F5344CB8AC3E}">
        <p14:creationId xmlns:p14="http://schemas.microsoft.com/office/powerpoint/2010/main" val="63952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7988" y="1233488"/>
            <a:ext cx="5919787" cy="33305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11</a:t>
            </a:fld>
            <a:endParaRPr lang="ru-RU"/>
          </a:p>
        </p:txBody>
      </p:sp>
    </p:spTree>
    <p:extLst>
      <p:ext uri="{BB962C8B-B14F-4D97-AF65-F5344CB8AC3E}">
        <p14:creationId xmlns:p14="http://schemas.microsoft.com/office/powerpoint/2010/main" val="276860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E72405-8A1E-4C1B-A8DB-FB8A7436FF27}" type="slidenum">
              <a:rPr lang="ru-RU" smtClean="0"/>
              <a:t>16</a:t>
            </a:fld>
            <a:endParaRPr lang="ru-RU" dirty="0"/>
          </a:p>
        </p:txBody>
      </p:sp>
    </p:spTree>
    <p:extLst>
      <p:ext uri="{BB962C8B-B14F-4D97-AF65-F5344CB8AC3E}">
        <p14:creationId xmlns:p14="http://schemas.microsoft.com/office/powerpoint/2010/main" val="428209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37781" indent="-280987">
              <a:defRPr>
                <a:solidFill>
                  <a:schemeClr val="tx1"/>
                </a:solidFill>
                <a:latin typeface="Arial" panose="020B0604020202020204" pitchFamily="34" charset="0"/>
                <a:cs typeface="Arial" panose="020B0604020202020204" pitchFamily="34" charset="0"/>
              </a:defRPr>
            </a:lvl2pPr>
            <a:lvl3pPr marL="1136499" indent="-224475">
              <a:defRPr>
                <a:solidFill>
                  <a:schemeClr val="tx1"/>
                </a:solidFill>
                <a:latin typeface="Arial" panose="020B0604020202020204" pitchFamily="34" charset="0"/>
                <a:cs typeface="Arial" panose="020B0604020202020204" pitchFamily="34" charset="0"/>
              </a:defRPr>
            </a:lvl3pPr>
            <a:lvl4pPr marL="1593293" indent="-224475">
              <a:defRPr>
                <a:solidFill>
                  <a:schemeClr val="tx1"/>
                </a:solidFill>
                <a:latin typeface="Arial" panose="020B0604020202020204" pitchFamily="34" charset="0"/>
                <a:cs typeface="Arial" panose="020B0604020202020204" pitchFamily="34" charset="0"/>
              </a:defRPr>
            </a:lvl4pPr>
            <a:lvl5pPr marL="2046951" indent="-224475">
              <a:defRPr>
                <a:solidFill>
                  <a:schemeClr val="tx1"/>
                </a:solidFill>
                <a:latin typeface="Arial" panose="020B0604020202020204" pitchFamily="34" charset="0"/>
                <a:cs typeface="Arial" panose="020B0604020202020204" pitchFamily="34" charset="0"/>
              </a:defRPr>
            </a:lvl5pPr>
            <a:lvl6pPr marL="2499040" indent="-224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1125" indent="-224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212" indent="-224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5300" indent="-224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990D69-1B14-4406-9708-76ABCD83F2A6}" type="slidenum">
              <a:rPr lang="ru-RU" altLang="ru-RU" smtClean="0">
                <a:solidFill>
                  <a:prstClr val="black"/>
                </a:solidFill>
              </a:rPr>
              <a:pPr/>
              <a:t>22</a:t>
            </a:fld>
            <a:endParaRPr lang="ru-RU" altLang="ru-RU" dirty="0" smtClean="0">
              <a:solidFill>
                <a:prstClr val="black"/>
              </a:solidFill>
            </a:endParaRPr>
          </a:p>
        </p:txBody>
      </p:sp>
    </p:spTree>
    <p:extLst>
      <p:ext uri="{BB962C8B-B14F-4D97-AF65-F5344CB8AC3E}">
        <p14:creationId xmlns:p14="http://schemas.microsoft.com/office/powerpoint/2010/main" val="41393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18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9500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342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12" name="Slide Number Placeholder 5"/>
          <p:cNvSpPr>
            <a:spLocks noGrp="1"/>
          </p:cNvSpPr>
          <p:nvPr>
            <p:ph type="sldNum" sz="quarter" idx="12"/>
          </p:nvPr>
        </p:nvSpPr>
        <p:spPr/>
        <p:txBody>
          <a:bodyPr/>
          <a:lstStyle>
            <a:lvl1pPr>
              <a:defRPr/>
            </a:lvl1pPr>
          </a:lstStyle>
          <a:p>
            <a:pPr>
              <a:defRPr/>
            </a:pPr>
            <a:fld id="{12FA40F3-CBA7-4371-A90E-7FDF0D5229F2}"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690208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711201" y="533400"/>
            <a:ext cx="8739823"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6AF6D-CC8A-4800-B184-B706DD7AAC97}"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32573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835A812-404E-4BA4-8D4F-F11C9A5B4C7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9676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711201" y="533401"/>
            <a:ext cx="5266623"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6216483" y="533400"/>
            <a:ext cx="5264317"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46E88DE1-2CB8-41DB-A742-A9DBAA5D4ED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61256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27F7F3E-A0C1-4E24-93E5-ACB7819B1F2C}"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8847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77EED6F-F5AE-4EB8-8245-576AC64261F8}"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97310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FD57BCF-F5FA-46BA-B02B-DDA956663CE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22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711199" y="533400"/>
            <a:ext cx="5918340"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F21A3E5-D4B7-4207-80FC-7BF0A8ABBAA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606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14568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AE797940-134E-41C3-9F82-4FE8A4552063}"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234537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endParaRPr lang="ru-RU" dirty="0">
              <a:solidFill>
                <a:srgbClr val="146194">
                  <a:lumMod val="50000"/>
                </a:srgbClr>
              </a:solidFill>
            </a:endParaRPr>
          </a:p>
        </p:txBody>
      </p:sp>
      <p:sp>
        <p:nvSpPr>
          <p:cNvPr id="7" name="Footer Placeholder 4"/>
          <p:cNvSpPr>
            <a:spLocks noGrp="1"/>
          </p:cNvSpPr>
          <p:nvPr>
            <p:ph type="ftr" sz="quarter" idx="16"/>
          </p:nvPr>
        </p:nvSpPr>
        <p:spPr/>
        <p:txBody>
          <a:bodyPr/>
          <a:lstStyle>
            <a:lvl1pPr>
              <a:defRPr/>
            </a:lvl1pPr>
          </a:lstStyle>
          <a:p>
            <a:pPr>
              <a:defRPr/>
            </a:pPr>
            <a:endParaRPr lang="ru-RU" dirty="0">
              <a:solidFill>
                <a:srgbClr val="146194">
                  <a:lumMod val="50000"/>
                </a:srgbClr>
              </a:solidFill>
            </a:endParaRPr>
          </a:p>
        </p:txBody>
      </p:sp>
      <p:sp>
        <p:nvSpPr>
          <p:cNvPr id="8" name="Slide Number Placeholder 5"/>
          <p:cNvSpPr>
            <a:spLocks noGrp="1"/>
          </p:cNvSpPr>
          <p:nvPr>
            <p:ph type="sldNum" sz="quarter" idx="17"/>
          </p:nvPr>
        </p:nvSpPr>
        <p:spPr/>
        <p:txBody>
          <a:bodyPr/>
          <a:lstStyle>
            <a:lvl1pPr>
              <a:defRPr/>
            </a:lvl1pPr>
          </a:lstStyle>
          <a:p>
            <a:pPr>
              <a:defRPr/>
            </a:pPr>
            <a:fld id="{27D51489-7BE7-4AE6-B06A-1F918CBD7B67}"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930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0" y="4114800"/>
            <a:ext cx="8511403"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2723355-121B-4152-948E-4C7DC853A156}"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1617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7112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ru-RU" sz="8000" dirty="0" smtClean="0">
                <a:solidFill>
                  <a:prstClr val="white"/>
                </a:solidFill>
              </a:rPr>
              <a:t>“</a:t>
            </a:r>
          </a:p>
        </p:txBody>
      </p:sp>
      <p:sp>
        <p:nvSpPr>
          <p:cNvPr id="6" name="TextBox 5"/>
          <p:cNvSpPr txBox="1">
            <a:spLocks noChangeArrowheads="1"/>
          </p:cNvSpPr>
          <p:nvPr/>
        </p:nvSpPr>
        <p:spPr bwMode="auto">
          <a:xfrm>
            <a:off x="10261600"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ru-RU" sz="8000" dirty="0" smtClean="0">
                <a:solidFill>
                  <a:prstClr val="white"/>
                </a:solidFill>
              </a:rPr>
              <a:t>”</a:t>
            </a:r>
          </a:p>
        </p:txBody>
      </p:sp>
      <p:sp>
        <p:nvSpPr>
          <p:cNvPr id="2" name="Title 1"/>
          <p:cNvSpPr>
            <a:spLocks noGrp="1"/>
          </p:cNvSpPr>
          <p:nvPr>
            <p:ph type="title"/>
          </p:nvPr>
        </p:nvSpPr>
        <p:spPr>
          <a:xfrm>
            <a:off x="1141711" y="533400"/>
            <a:ext cx="9146383"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22401" y="3429000"/>
            <a:ext cx="8536623"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711201" y="4301070"/>
            <a:ext cx="8509815"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6"/>
          </p:nvPr>
        </p:nvSpPr>
        <p:spPr/>
        <p:txBody>
          <a:bodyPr/>
          <a:lstStyle>
            <a:lvl1pPr>
              <a:defRPr/>
            </a:lvl1pPr>
          </a:lstStyle>
          <a:p>
            <a:pPr>
              <a:defRPr/>
            </a:pPr>
            <a:fld id="{75BC56C8-854D-4F79-9CE7-E5BC47748C1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71555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82894DF-D2AA-475B-B909-08627880F3B8}"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90011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7112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ru-RU" sz="8000" dirty="0" smtClean="0">
                <a:solidFill>
                  <a:prstClr val="white"/>
                </a:solidFill>
              </a:rPr>
              <a:t>“</a:t>
            </a:r>
          </a:p>
        </p:txBody>
      </p:sp>
      <p:sp>
        <p:nvSpPr>
          <p:cNvPr id="6" name="TextBox 5"/>
          <p:cNvSpPr txBox="1">
            <a:spLocks noChangeArrowheads="1"/>
          </p:cNvSpPr>
          <p:nvPr/>
        </p:nvSpPr>
        <p:spPr bwMode="auto">
          <a:xfrm>
            <a:off x="10261600"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ru-RU" sz="8000" dirty="0" smtClean="0">
                <a:solidFill>
                  <a:prstClr val="white"/>
                </a:solidFill>
              </a:rPr>
              <a:t>”</a:t>
            </a:r>
          </a:p>
        </p:txBody>
      </p:sp>
      <p:sp>
        <p:nvSpPr>
          <p:cNvPr id="2" name="Title 1"/>
          <p:cNvSpPr>
            <a:spLocks noGrp="1"/>
          </p:cNvSpPr>
          <p:nvPr>
            <p:ph type="title"/>
          </p:nvPr>
        </p:nvSpPr>
        <p:spPr>
          <a:xfrm>
            <a:off x="1141712" y="533400"/>
            <a:ext cx="9146381"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711201" y="3886200"/>
            <a:ext cx="8509815"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6"/>
          </p:nvPr>
        </p:nvSpPr>
        <p:spPr/>
        <p:txBody>
          <a:bodyPr/>
          <a:lstStyle>
            <a:lvl1pPr>
              <a:defRPr/>
            </a:lvl1pPr>
          </a:lstStyle>
          <a:p>
            <a:pPr>
              <a:defRPr/>
            </a:pPr>
            <a:fld id="{21B075ED-945C-4889-B814-8D85A067C34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19953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711201" y="3928534"/>
            <a:ext cx="8509815"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C6100185-8CFB-4705-A9B9-051494ADD60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6538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1E01E85-A0EF-4369-9C80-59AE9905F46E}"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654723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1523E1D-7D99-4F9A-B257-722D6B09A956}"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7997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5388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5116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624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3795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2943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42757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04.09.2023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1922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D522-98E8-44C7-9007-7280AFEBCC8C}" type="datetimeFigureOut">
              <a:rPr lang="ru-RU" smtClean="0"/>
              <a:t>04.09.2023</a:t>
            </a:fld>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984F-F6FD-4D94-ACA5-CE09A62595C0}" type="slidenum">
              <a:rPr lang="ru-RU" smtClean="0"/>
              <a:t>‹#›</a:t>
            </a:fld>
            <a:endParaRPr lang="ru-RU" dirty="0"/>
          </a:p>
        </p:txBody>
      </p:sp>
    </p:spTree>
    <p:extLst>
      <p:ext uri="{BB962C8B-B14F-4D97-AF65-F5344CB8AC3E}">
        <p14:creationId xmlns:p14="http://schemas.microsoft.com/office/powerpoint/2010/main" val="2431422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8894234" y="3894138"/>
            <a:ext cx="3293533"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0" y="4495800"/>
            <a:ext cx="873971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711200" y="533400"/>
            <a:ext cx="8739717"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9906000" y="6172201"/>
            <a:ext cx="16023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0" fontAlgn="base" hangingPunct="0">
              <a:spcBef>
                <a:spcPct val="0"/>
              </a:spcBef>
              <a:spcAft>
                <a:spcPct val="0"/>
              </a:spcAft>
              <a:defRPr/>
            </a:pPr>
            <a:endParaRPr lang="ru-RU" dirty="0">
              <a:solidFill>
                <a:srgbClr val="146194">
                  <a:lumMod val="50000"/>
                </a:srgbClr>
              </a:solidFill>
              <a:cs typeface="Arial" panose="020B0604020202020204" pitchFamily="34" charset="0"/>
            </a:endParaRPr>
          </a:p>
        </p:txBody>
      </p:sp>
      <p:sp>
        <p:nvSpPr>
          <p:cNvPr id="5" name="Footer Placeholder 4"/>
          <p:cNvSpPr>
            <a:spLocks noGrp="1"/>
          </p:cNvSpPr>
          <p:nvPr>
            <p:ph type="ftr" sz="quarter" idx="3"/>
          </p:nvPr>
        </p:nvSpPr>
        <p:spPr>
          <a:xfrm>
            <a:off x="711200" y="6172201"/>
            <a:ext cx="7749117"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0" fontAlgn="base" hangingPunct="0">
              <a:spcBef>
                <a:spcPct val="0"/>
              </a:spcBef>
              <a:spcAft>
                <a:spcPct val="0"/>
              </a:spcAft>
              <a:defRPr/>
            </a:pPr>
            <a:endParaRPr lang="ru-RU" dirty="0">
              <a:solidFill>
                <a:srgbClr val="146194">
                  <a:lumMod val="50000"/>
                </a:srgbClr>
              </a:solidFill>
              <a:cs typeface="Arial" panose="020B0604020202020204" pitchFamily="34" charset="0"/>
            </a:endParaRPr>
          </a:p>
        </p:txBody>
      </p:sp>
      <p:sp>
        <p:nvSpPr>
          <p:cNvPr id="6" name="Slide Number Placeholder 5"/>
          <p:cNvSpPr>
            <a:spLocks noGrp="1"/>
          </p:cNvSpPr>
          <p:nvPr>
            <p:ph type="sldNum" sz="quarter" idx="4"/>
          </p:nvPr>
        </p:nvSpPr>
        <p:spPr>
          <a:xfrm>
            <a:off x="10365317" y="5578476"/>
            <a:ext cx="1143000"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0" fontAlgn="base" hangingPunct="0">
              <a:spcBef>
                <a:spcPct val="0"/>
              </a:spcBef>
              <a:spcAft>
                <a:spcPct val="0"/>
              </a:spcAft>
              <a:defRPr/>
            </a:pPr>
            <a:fld id="{DFC84D52-71EC-476C-872A-674DE1F0EE56}" type="slidenum">
              <a:rPr lang="ru-RU">
                <a:solidFill>
                  <a:srgbClr val="146194">
                    <a:lumMod val="50000"/>
                  </a:srgbClr>
                </a:solidFill>
                <a:cs typeface="Arial" panose="020B0604020202020204" pitchFamily="34" charset="0"/>
              </a:rPr>
              <a:pPr eaLnBrk="0" fontAlgn="base" hangingPunct="0">
                <a:spcBef>
                  <a:spcPct val="0"/>
                </a:spcBef>
                <a:spcAft>
                  <a:spcPct val="0"/>
                </a:spcAft>
                <a:defRPr/>
              </a:pPr>
              <a:t>‹#›</a:t>
            </a:fld>
            <a:endParaRPr lang="ru-RU" dirty="0">
              <a:solidFill>
                <a:srgbClr val="146194">
                  <a:lumMod val="50000"/>
                </a:srgbClr>
              </a:solidFill>
              <a:cs typeface="Arial" panose="020B0604020202020204" pitchFamily="34" charset="0"/>
            </a:endParaRPr>
          </a:p>
        </p:txBody>
      </p:sp>
    </p:spTree>
    <p:extLst>
      <p:ext uri="{BB962C8B-B14F-4D97-AF65-F5344CB8AC3E}">
        <p14:creationId xmlns:p14="http://schemas.microsoft.com/office/powerpoint/2010/main" val="331703570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7.emf"/><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tula.fo@tularegion.r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8.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87977" y="862149"/>
            <a:ext cx="10607040" cy="2351867"/>
          </a:xfrm>
          <a:prstGeom prst="rect">
            <a:avLst/>
          </a:prstGeom>
          <a:noFill/>
        </p:spPr>
        <p:txBody>
          <a:bodyPr wrap="square">
            <a:spAutoFit/>
          </a:bodyPr>
          <a:lstStyle/>
          <a:p>
            <a:pPr algn="ctr"/>
            <a:r>
              <a:rPr lang="ru-RU" sz="7200" b="1" dirty="0">
                <a:latin typeface="Times New Roman" panose="02020603050405020304" pitchFamily="18" charset="0"/>
                <a:cs typeface="Times New Roman" panose="02020603050405020304" pitchFamily="18" charset="0"/>
              </a:rPr>
              <a:t>БЮДЖЕТ  </a:t>
            </a:r>
          </a:p>
          <a:p>
            <a:pPr algn="ctr"/>
            <a:r>
              <a:rPr lang="ru-RU" sz="7200" b="1" i="1" dirty="0">
                <a:latin typeface="Times New Roman" panose="02020603050405020304" pitchFamily="18" charset="0"/>
                <a:cs typeface="Times New Roman" panose="02020603050405020304" pitchFamily="18" charset="0"/>
              </a:rPr>
              <a:t>ДЛЯ ГРАЖДАН</a:t>
            </a:r>
          </a:p>
        </p:txBody>
      </p:sp>
      <p:sp>
        <p:nvSpPr>
          <p:cNvPr id="7" name="Прямоугольник 6"/>
          <p:cNvSpPr/>
          <p:nvPr/>
        </p:nvSpPr>
        <p:spPr>
          <a:xfrm>
            <a:off x="165464" y="5860530"/>
            <a:ext cx="11893701" cy="923330"/>
          </a:xfrm>
          <a:prstGeom prst="rect">
            <a:avLst/>
          </a:prstGeom>
          <a:solidFill>
            <a:schemeClr val="bg1">
              <a:lumMod val="85000"/>
            </a:schemeClr>
          </a:solidFill>
        </p:spPr>
        <p:txBody>
          <a:bodyPr wrap="square">
            <a:spAutoFit/>
          </a:bodyPr>
          <a:lstStyle/>
          <a:p>
            <a:pPr algn="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 </a:t>
            </a: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муниципального образования город Тула на </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2023 </a:t>
            </a: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год</a:t>
            </a:r>
          </a:p>
          <a:p>
            <a:pPr algn="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 на плановый период </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2024-2025 годов</a:t>
            </a:r>
          </a:p>
          <a:p>
            <a:pPr algn="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(решение Тульской городской Думы от 30.08.2023 № </a:t>
            </a:r>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60)</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0" y="0"/>
            <a:ext cx="12192000" cy="5859281"/>
          </a:xfrm>
          <a:prstGeom prst="rect">
            <a:avLst/>
          </a:prstGeom>
          <a:solidFill>
            <a:schemeClr val="accent1">
              <a:lumMod val="75000"/>
            </a:schemeClr>
          </a:solidFill>
        </p:spPr>
      </p:pic>
    </p:spTree>
    <p:extLst>
      <p:ext uri="{BB962C8B-B14F-4D97-AF65-F5344CB8AC3E}">
        <p14:creationId xmlns:p14="http://schemas.microsoft.com/office/powerpoint/2010/main" val="133372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0887619" y="874853"/>
            <a:ext cx="1119823" cy="307777"/>
          </a:xfrm>
          <a:prstGeom prst="rect">
            <a:avLst/>
          </a:prstGeom>
        </p:spPr>
        <p:txBody>
          <a:bodyPr wrap="square">
            <a:spAutoFit/>
          </a:bodyPr>
          <a:lstStyle/>
          <a:p>
            <a:r>
              <a:rPr lang="ru-RU" sz="1400" dirty="0">
                <a:solidFill>
                  <a:srgbClr val="000000"/>
                </a:solidFill>
                <a:latin typeface="Times New Roman" panose="02020603050405020304" pitchFamily="18" charset="0"/>
              </a:rPr>
              <a:t>(</a:t>
            </a:r>
            <a:r>
              <a:rPr lang="ru-RU" sz="1400" dirty="0" smtClean="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24" name="Диаграмма 23"/>
          <p:cNvGraphicFramePr/>
          <p:nvPr>
            <p:extLst>
              <p:ext uri="{D42A27DB-BD31-4B8C-83A1-F6EECF244321}">
                <p14:modId xmlns:p14="http://schemas.microsoft.com/office/powerpoint/2010/main" val="2684176223"/>
              </p:ext>
            </p:extLst>
          </p:nvPr>
        </p:nvGraphicFramePr>
        <p:xfrm>
          <a:off x="87969" y="717145"/>
          <a:ext cx="11919473" cy="6140855"/>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p:cNvPicPr>
            <a:picLocks noChangeAspect="1"/>
          </p:cNvPicPr>
          <p:nvPr/>
        </p:nvPicPr>
        <p:blipFill>
          <a:blip r:embed="rId3"/>
          <a:stretch>
            <a:fillRect/>
          </a:stretch>
        </p:blipFill>
        <p:spPr>
          <a:xfrm>
            <a:off x="0" y="14162"/>
            <a:ext cx="12192000" cy="688820"/>
          </a:xfrm>
          <a:prstGeom prst="rect">
            <a:avLst/>
          </a:prstGeom>
          <a:ln>
            <a:solidFill>
              <a:srgbClr val="00B050"/>
            </a:solidFill>
          </a:ln>
          <a:effectLst>
            <a:glow rad="12700">
              <a:schemeClr val="accent1">
                <a:alpha val="40000"/>
              </a:schemeClr>
            </a:glow>
          </a:effectLst>
        </p:spPr>
      </p:pic>
      <p:sp>
        <p:nvSpPr>
          <p:cNvPr id="7" name="Прямоугольник 6"/>
          <p:cNvSpPr/>
          <p:nvPr/>
        </p:nvSpPr>
        <p:spPr>
          <a:xfrm>
            <a:off x="1535921" y="28325"/>
            <a:ext cx="10656079"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параметры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от </a:t>
            </a:r>
            <a:r>
              <a:rPr lang="ru-RU" dirty="0" smtClean="0">
                <a:latin typeface="Times New Roman" panose="02020603050405020304" pitchFamily="18" charset="0"/>
                <a:cs typeface="Times New Roman" panose="02020603050405020304" pitchFamily="18" charset="0"/>
              </a:rPr>
              <a:t>30.08.2023 № </a:t>
            </a:r>
            <a:r>
              <a:rPr lang="en-US" dirty="0" smtClean="0">
                <a:latin typeface="Times New Roman" panose="02020603050405020304" pitchFamily="18" charset="0"/>
                <a:cs typeface="Times New Roman" panose="02020603050405020304" pitchFamily="18" charset="0"/>
              </a:rPr>
              <a:t>5</a:t>
            </a:r>
            <a:r>
              <a:rPr lang="ru-RU"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11</a:t>
            </a:r>
            <a:r>
              <a:rPr lang="ru-RU" dirty="0" smtClean="0">
                <a:latin typeface="Times New Roman" panose="02020603050405020304" pitchFamily="18" charset="0"/>
                <a:cs typeface="Times New Roman" panose="02020603050405020304" pitchFamily="18" charset="0"/>
              </a:rPr>
              <a:t>60)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33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97211" y="959921"/>
            <a:ext cx="2326789"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792938" y="959920"/>
            <a:ext cx="2331867"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918923" y="688355"/>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13" name="Блок-схема: альтернативный процесс 12"/>
          <p:cNvSpPr/>
          <p:nvPr/>
        </p:nvSpPr>
        <p:spPr>
          <a:xfrm>
            <a:off x="912623" y="5896118"/>
            <a:ext cx="2149874" cy="71718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12 303,3 (50,7%)</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Блок-схема: альтернативный процесс 13"/>
          <p:cNvSpPr/>
          <p:nvPr/>
        </p:nvSpPr>
        <p:spPr>
          <a:xfrm>
            <a:off x="3888097" y="5902291"/>
            <a:ext cx="2213694" cy="71101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13 541,6 (50,7%)</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5" name="Блок-схема: альтернативный процесс 14"/>
          <p:cNvSpPr/>
          <p:nvPr/>
        </p:nvSpPr>
        <p:spPr>
          <a:xfrm>
            <a:off x="900379" y="5135651"/>
            <a:ext cx="2150880" cy="68296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1 192,6 (4,9%)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6" name="Блок-схема: альтернативный процесс 15"/>
          <p:cNvSpPr/>
          <p:nvPr/>
        </p:nvSpPr>
        <p:spPr>
          <a:xfrm>
            <a:off x="3876671" y="5144718"/>
            <a:ext cx="2195006" cy="66677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Неналоговые </a:t>
            </a:r>
            <a:endParaRPr lang="ru-RU" sz="17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доходы</a:t>
            </a:r>
            <a:endParaRPr lang="ru-RU" sz="1700"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1313,6 (4,9%)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Блок-схема: альтернативный процесс 16"/>
          <p:cNvSpPr/>
          <p:nvPr/>
        </p:nvSpPr>
        <p:spPr>
          <a:xfrm>
            <a:off x="889141" y="4532724"/>
            <a:ext cx="2173356"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10 794,4 (44,4%)</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8" name="Блок-схема: альтернативный процесс 17"/>
          <p:cNvSpPr/>
          <p:nvPr/>
        </p:nvSpPr>
        <p:spPr>
          <a:xfrm>
            <a:off x="3881676" y="4537550"/>
            <a:ext cx="2171796"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11 874,4 (44,4%)</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5839942" y="4799070"/>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009897" y="1301766"/>
            <a:ext cx="1915886" cy="602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p>
          <a:p>
            <a:pPr lvl="0" algn="ctr">
              <a:defRPr/>
            </a:pPr>
            <a:r>
              <a:rPr lang="ru-RU" sz="1100" dirty="0" smtClean="0">
                <a:solidFill>
                  <a:schemeClr val="tx1"/>
                </a:solidFill>
                <a:latin typeface="Times New Roman" panose="02020603050405020304" pitchFamily="18" charset="0"/>
                <a:cs typeface="Times New Roman" panose="02020603050405020304" pitchFamily="18" charset="0"/>
              </a:rPr>
              <a:t>(факт)</a:t>
            </a:r>
            <a:endParaRPr lang="ru-RU" sz="1100" dirty="0">
              <a:solidFill>
                <a:schemeClr val="tx1"/>
              </a:solidFill>
              <a:latin typeface="Times New Roman" panose="02020603050405020304" pitchFamily="18" charset="0"/>
              <a:cs typeface="Times New Roman" panose="02020603050405020304" pitchFamily="18" charset="0"/>
            </a:endParaRPr>
          </a:p>
          <a:p>
            <a:pPr algn="ctr"/>
            <a:endPar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794234" y="482978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4060808" y="1014210"/>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8" name="Диаграмма 27"/>
          <p:cNvGraphicFramePr/>
          <p:nvPr>
            <p:extLst>
              <p:ext uri="{D42A27DB-BD31-4B8C-83A1-F6EECF244321}">
                <p14:modId xmlns:p14="http://schemas.microsoft.com/office/powerpoint/2010/main" val="3663908382"/>
              </p:ext>
            </p:extLst>
          </p:nvPr>
        </p:nvGraphicFramePr>
        <p:xfrm>
          <a:off x="995044" y="1778736"/>
          <a:ext cx="2067453" cy="2696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Диаграмма 28"/>
          <p:cNvGraphicFramePr/>
          <p:nvPr>
            <p:extLst>
              <p:ext uri="{D42A27DB-BD31-4B8C-83A1-F6EECF244321}">
                <p14:modId xmlns:p14="http://schemas.microsoft.com/office/powerpoint/2010/main" val="473368619"/>
              </p:ext>
            </p:extLst>
          </p:nvPr>
        </p:nvGraphicFramePr>
        <p:xfrm>
          <a:off x="4025080" y="1856714"/>
          <a:ext cx="2070920" cy="2646865"/>
        </p:xfrm>
        <a:graphic>
          <a:graphicData uri="http://schemas.openxmlformats.org/drawingml/2006/chart">
            <c:chart xmlns:c="http://schemas.openxmlformats.org/drawingml/2006/chart" xmlns:r="http://schemas.openxmlformats.org/officeDocument/2006/relationships" r:id="rId4"/>
          </a:graphicData>
        </a:graphic>
      </p:graphicFrame>
      <p:sp>
        <p:nvSpPr>
          <p:cNvPr id="30" name="Прямоугольник 29"/>
          <p:cNvSpPr/>
          <p:nvPr/>
        </p:nvSpPr>
        <p:spPr>
          <a:xfrm>
            <a:off x="2802573" y="6212948"/>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5839942" y="6352515"/>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2802573" y="5440913"/>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5806404" y="553314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5"/>
          <a:stretch>
            <a:fillRect/>
          </a:stretch>
        </p:blipFill>
        <p:spPr>
          <a:xfrm>
            <a:off x="0" y="8161"/>
            <a:ext cx="12192000" cy="762212"/>
          </a:xfrm>
          <a:prstGeom prst="rect">
            <a:avLst/>
          </a:prstGeom>
          <a:ln>
            <a:solidFill>
              <a:srgbClr val="00B050"/>
            </a:solidFill>
          </a:ln>
          <a:effectLst>
            <a:glow rad="12700">
              <a:schemeClr val="accent1">
                <a:alpha val="40000"/>
              </a:schemeClr>
            </a:glow>
          </a:effectLst>
        </p:spPr>
      </p:pic>
      <p:sp>
        <p:nvSpPr>
          <p:cNvPr id="36" name="Прямоугольник 35"/>
          <p:cNvSpPr/>
          <p:nvPr/>
        </p:nvSpPr>
        <p:spPr>
          <a:xfrm>
            <a:off x="1734495" y="24451"/>
            <a:ext cx="10524882"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Объем и структура доходов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30.08.2023 № </a:t>
            </a:r>
            <a:r>
              <a:rPr lang="en-US" dirty="0" smtClean="0">
                <a:ln w="0"/>
                <a:latin typeface="Times New Roman" panose="02020603050405020304" pitchFamily="18" charset="0"/>
                <a:cs typeface="Times New Roman" panose="02020603050405020304" pitchFamily="18" charset="0"/>
              </a:rPr>
              <a:t>5</a:t>
            </a:r>
            <a:r>
              <a:rPr lang="ru-RU" dirty="0" smtClean="0">
                <a:ln w="0"/>
                <a:latin typeface="Times New Roman" panose="02020603050405020304" pitchFamily="18" charset="0"/>
                <a:cs typeface="Times New Roman" panose="02020603050405020304" pitchFamily="18" charset="0"/>
              </a:rPr>
              <a:t>2/</a:t>
            </a:r>
            <a:r>
              <a:rPr lang="en-US" dirty="0" smtClean="0">
                <a:ln w="0"/>
                <a:latin typeface="Times New Roman" panose="02020603050405020304" pitchFamily="18" charset="0"/>
                <a:cs typeface="Times New Roman" panose="02020603050405020304" pitchFamily="18" charset="0"/>
              </a:rPr>
              <a:t>11</a:t>
            </a:r>
            <a:r>
              <a:rPr lang="ru-RU" dirty="0" smtClean="0">
                <a:ln w="0"/>
                <a:latin typeface="Times New Roman" panose="02020603050405020304" pitchFamily="18" charset="0"/>
                <a:cs typeface="Times New Roman" panose="02020603050405020304" pitchFamily="18" charset="0"/>
              </a:rPr>
              <a:t>60</a:t>
            </a:r>
            <a:r>
              <a:rPr lang="ru-RU"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6866668" y="1014463"/>
            <a:ext cx="227813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a:off x="7228914" y="1016228"/>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Блок-схема: альтернативный процесс 38"/>
          <p:cNvSpPr/>
          <p:nvPr/>
        </p:nvSpPr>
        <p:spPr>
          <a:xfrm>
            <a:off x="6976558" y="4530080"/>
            <a:ext cx="2137007"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13 004,5 (51,6%)</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0" name="Блок-схема: альтернативный процесс 39"/>
          <p:cNvSpPr/>
          <p:nvPr/>
        </p:nvSpPr>
        <p:spPr>
          <a:xfrm>
            <a:off x="6982668" y="5186466"/>
            <a:ext cx="2143739" cy="66677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Неналоговые доходы</a:t>
            </a:r>
            <a:endParaRPr lang="ru-RU" sz="1700"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876,4 (3,5%)</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6959529" y="5926623"/>
            <a:ext cx="2137007" cy="71248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11 330,5 (44,9%)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2" name="Диаграмма 41"/>
          <p:cNvGraphicFramePr/>
          <p:nvPr>
            <p:extLst>
              <p:ext uri="{D42A27DB-BD31-4B8C-83A1-F6EECF244321}">
                <p14:modId xmlns:p14="http://schemas.microsoft.com/office/powerpoint/2010/main" val="3840525406"/>
              </p:ext>
            </p:extLst>
          </p:nvPr>
        </p:nvGraphicFramePr>
        <p:xfrm>
          <a:off x="6976559" y="1824671"/>
          <a:ext cx="2119978" cy="2604289"/>
        </p:xfrm>
        <a:graphic>
          <a:graphicData uri="http://schemas.openxmlformats.org/drawingml/2006/chart">
            <c:chart xmlns:c="http://schemas.openxmlformats.org/drawingml/2006/chart" xmlns:r="http://schemas.openxmlformats.org/officeDocument/2006/relationships" r:id="rId6"/>
          </a:graphicData>
        </a:graphic>
      </p:graphicFrame>
      <p:sp>
        <p:nvSpPr>
          <p:cNvPr id="43" name="Прямоугольник 42"/>
          <p:cNvSpPr/>
          <p:nvPr/>
        </p:nvSpPr>
        <p:spPr>
          <a:xfrm>
            <a:off x="7093959" y="482978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7106664" y="553314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7106664" y="6367019"/>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9873796" y="987902"/>
            <a:ext cx="227813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Блок-схема: альтернативный процесс 46"/>
          <p:cNvSpPr/>
          <p:nvPr/>
        </p:nvSpPr>
        <p:spPr>
          <a:xfrm>
            <a:off x="9907205" y="4560303"/>
            <a:ext cx="2207587"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12 934,6 (54,9%)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a:xfrm>
            <a:off x="9913937" y="5186466"/>
            <a:ext cx="2194124" cy="679864"/>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Неналоговые</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 </a:t>
            </a:r>
            <a:r>
              <a:rPr lang="ru-RU" sz="1700" dirty="0">
                <a:solidFill>
                  <a:sysClr val="windowText" lastClr="000000"/>
                </a:solidFill>
                <a:latin typeface="Times New Roman" panose="02020603050405020304" pitchFamily="18" charset="0"/>
                <a:cs typeface="Times New Roman" panose="02020603050405020304" pitchFamily="18" charset="0"/>
              </a:rPr>
              <a:t>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856,2 (3,6%)</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9" name="Блок-схема: альтернативный процесс 48"/>
          <p:cNvSpPr/>
          <p:nvPr/>
        </p:nvSpPr>
        <p:spPr>
          <a:xfrm>
            <a:off x="9925700" y="5941242"/>
            <a:ext cx="2208358" cy="71935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r>
              <a:rPr lang="ru-RU" sz="1700" dirty="0">
                <a:solidFill>
                  <a:sysClr val="windowText" lastClr="000000"/>
                </a:solidFill>
                <a:latin typeface="Times New Roman" panose="02020603050405020304" pitchFamily="18" charset="0"/>
                <a:cs typeface="Times New Roman" panose="02020603050405020304" pitchFamily="18" charset="0"/>
              </a:rPr>
              <a:t> </a:t>
            </a:r>
            <a:endParaRPr lang="ru-RU" sz="17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9 765,1 (41,5%)</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50" name="Диаграмма 49"/>
          <p:cNvGraphicFramePr/>
          <p:nvPr>
            <p:extLst>
              <p:ext uri="{D42A27DB-BD31-4B8C-83A1-F6EECF244321}">
                <p14:modId xmlns:p14="http://schemas.microsoft.com/office/powerpoint/2010/main" val="1326937133"/>
              </p:ext>
            </p:extLst>
          </p:nvPr>
        </p:nvGraphicFramePr>
        <p:xfrm>
          <a:off x="9977240" y="1851651"/>
          <a:ext cx="2067515" cy="2485939"/>
        </p:xfrm>
        <a:graphic>
          <a:graphicData uri="http://schemas.openxmlformats.org/drawingml/2006/chart">
            <c:chart xmlns:c="http://schemas.openxmlformats.org/drawingml/2006/chart" xmlns:r="http://schemas.openxmlformats.org/officeDocument/2006/relationships" r:id="rId7"/>
          </a:graphicData>
        </a:graphic>
      </p:graphicFrame>
      <p:sp>
        <p:nvSpPr>
          <p:cNvPr id="51" name="Прямоугольник 50"/>
          <p:cNvSpPr/>
          <p:nvPr/>
        </p:nvSpPr>
        <p:spPr>
          <a:xfrm>
            <a:off x="10059236" y="4858241"/>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10065690" y="5581886"/>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10055957" y="6336679"/>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кругленный прямоугольник 53"/>
          <p:cNvSpPr/>
          <p:nvPr/>
        </p:nvSpPr>
        <p:spPr>
          <a:xfrm>
            <a:off x="10065690" y="970739"/>
            <a:ext cx="192773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5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03470"/>
            <a:ext cx="12192000" cy="720925"/>
          </a:xfrm>
          <a:prstGeom prst="rect">
            <a:avLst/>
          </a:prstGeom>
          <a:ln>
            <a:solidFill>
              <a:srgbClr val="00B050"/>
            </a:solidFill>
          </a:ln>
          <a:effectLst>
            <a:glow rad="12700">
              <a:schemeClr val="accent1">
                <a:alpha val="40000"/>
              </a:schemeClr>
            </a:glow>
          </a:effectLst>
        </p:spPr>
      </p:pic>
      <p:graphicFrame>
        <p:nvGraphicFramePr>
          <p:cNvPr id="4" name="Диаграмма 3"/>
          <p:cNvGraphicFramePr/>
          <p:nvPr>
            <p:extLst>
              <p:ext uri="{D42A27DB-BD31-4B8C-83A1-F6EECF244321}">
                <p14:modId xmlns:p14="http://schemas.microsoft.com/office/powerpoint/2010/main" val="411372181"/>
              </p:ext>
            </p:extLst>
          </p:nvPr>
        </p:nvGraphicFramePr>
        <p:xfrm>
          <a:off x="150607" y="692050"/>
          <a:ext cx="11962504" cy="490968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844829" y="-28876"/>
            <a:ext cx="8118748"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Объем муниципального долга муниципального образования город Тула</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60079" y="5676325"/>
            <a:ext cx="10864158" cy="1446550"/>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состоянию на </a:t>
            </a:r>
            <a:r>
              <a:rPr lang="ru-RU" sz="1400" dirty="0" smtClean="0">
                <a:latin typeface="Times New Roman" panose="02020603050405020304" pitchFamily="18" charset="0"/>
                <a:cs typeface="Times New Roman" panose="02020603050405020304" pitchFamily="18" charset="0"/>
              </a:rPr>
              <a:t>01.01.2023 </a:t>
            </a:r>
            <a:r>
              <a:rPr lang="ru-RU" sz="1400" dirty="0">
                <a:latin typeface="Times New Roman" panose="02020603050405020304" pitchFamily="18" charset="0"/>
                <a:cs typeface="Times New Roman" panose="02020603050405020304" pitchFamily="18" charset="0"/>
              </a:rPr>
              <a:t>года объем муниципального долга </a:t>
            </a:r>
            <a:r>
              <a:rPr lang="ru-RU" sz="1400" dirty="0" smtClean="0">
                <a:latin typeface="Times New Roman" panose="02020603050405020304" pitchFamily="18" charset="0"/>
                <a:cs typeface="Times New Roman" panose="02020603050405020304" pitchFamily="18" charset="0"/>
              </a:rPr>
              <a:t>составил 5 891,9 млн. </a:t>
            </a:r>
            <a:r>
              <a:rPr lang="ru-RU" sz="1400" dirty="0">
                <a:latin typeface="Times New Roman" panose="02020603050405020304" pitchFamily="18" charset="0"/>
                <a:cs typeface="Times New Roman" panose="02020603050405020304" pitchFamily="18" charset="0"/>
              </a:rPr>
              <a:t>руб., в т. ч</a:t>
            </a:r>
            <a:r>
              <a:rPr lang="ru-RU" sz="1400" dirty="0" smtClean="0">
                <a:latin typeface="Times New Roman" panose="02020603050405020304" pitchFamily="18" charset="0"/>
                <a:cs typeface="Times New Roman" panose="02020603050405020304" pitchFamily="18" charset="0"/>
              </a:rPr>
              <a:t>.: коммерческие </a:t>
            </a:r>
            <a:r>
              <a:rPr lang="ru-RU" sz="1400" dirty="0">
                <a:latin typeface="Times New Roman" panose="02020603050405020304" pitchFamily="18" charset="0"/>
                <a:cs typeface="Times New Roman" panose="02020603050405020304" pitchFamily="18" charset="0"/>
              </a:rPr>
              <a:t>кредиты </a:t>
            </a:r>
            <a:r>
              <a:rPr lang="ru-RU" sz="1400" dirty="0" smtClean="0">
                <a:latin typeface="Times New Roman" panose="02020603050405020304" pitchFamily="18" charset="0"/>
                <a:cs typeface="Times New Roman" panose="02020603050405020304" pitchFamily="18" charset="0"/>
              </a:rPr>
              <a:t>– 2 803,0 млн. </a:t>
            </a:r>
            <a:r>
              <a:rPr lang="ru-RU" sz="1400" dirty="0">
                <a:latin typeface="Times New Roman" panose="02020603050405020304" pitchFamily="18" charset="0"/>
                <a:cs typeface="Times New Roman" panose="02020603050405020304" pitchFamily="18" charset="0"/>
              </a:rPr>
              <a:t>руб</a:t>
            </a:r>
            <a:r>
              <a:rPr lang="ru-RU" sz="1400" dirty="0" smtClean="0">
                <a:latin typeface="Times New Roman" panose="02020603050405020304" pitchFamily="18" charset="0"/>
                <a:cs typeface="Times New Roman" panose="02020603050405020304" pitchFamily="18" charset="0"/>
              </a:rPr>
              <a:t>., бюджетные кредиты – 3088,9 млн. руб</a:t>
            </a:r>
            <a:r>
              <a:rPr lang="ru-RU" sz="1400" dirty="0">
                <a:latin typeface="Times New Roman" panose="02020603050405020304" pitchFamily="18" charset="0"/>
                <a:cs typeface="Times New Roman" panose="02020603050405020304" pitchFamily="18" charset="0"/>
              </a:rPr>
              <a:t>. Плановый объем расходов на обслуживание муниципального долга муниципального образования город Тула в </a:t>
            </a:r>
            <a:r>
              <a:rPr lang="ru-RU" sz="1400" dirty="0" smtClean="0">
                <a:latin typeface="Times New Roman" panose="02020603050405020304" pitchFamily="18" charset="0"/>
                <a:cs typeface="Times New Roman" panose="02020603050405020304" pitchFamily="18" charset="0"/>
              </a:rPr>
              <a:t>2023 </a:t>
            </a:r>
            <a:r>
              <a:rPr lang="ru-RU" sz="1400" dirty="0">
                <a:latin typeface="Times New Roman" panose="02020603050405020304" pitchFamily="18" charset="0"/>
                <a:cs typeface="Times New Roman" panose="02020603050405020304" pitchFamily="18" charset="0"/>
              </a:rPr>
              <a:t>году составит </a:t>
            </a:r>
            <a:r>
              <a:rPr lang="ru-RU" sz="1400" dirty="0" smtClean="0">
                <a:latin typeface="Times New Roman" panose="02020603050405020304" pitchFamily="18" charset="0"/>
                <a:cs typeface="Times New Roman" panose="02020603050405020304" pitchFamily="18" charset="0"/>
              </a:rPr>
              <a:t>373,1 </a:t>
            </a:r>
            <a:r>
              <a:rPr lang="ru-RU" sz="1400" dirty="0">
                <a:latin typeface="Times New Roman" panose="02020603050405020304" pitchFamily="18" charset="0"/>
                <a:cs typeface="Times New Roman" panose="02020603050405020304" pitchFamily="18" charset="0"/>
              </a:rPr>
              <a:t>млн. руб. или </a:t>
            </a:r>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 к расходам бюджета (за исключением расходов, которые осуществляются за счет субвенций) при предельном ограничении, установленном ст. 111 Бюджетного кодекса РФ, - 15%.</a:t>
            </a:r>
          </a:p>
          <a:p>
            <a:pPr algn="just"/>
            <a:endParaRPr lang="ru-RU" sz="1600" dirty="0" smtClean="0">
              <a:solidFill>
                <a:srgbClr val="FF0000"/>
              </a:solidFill>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11150294" y="617381"/>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2630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481" y="186147"/>
            <a:ext cx="12192000" cy="857638"/>
          </a:xfrm>
          <a:prstGeom prst="rect">
            <a:avLst/>
          </a:prstGeom>
          <a:ln>
            <a:solidFill>
              <a:srgbClr val="00B050"/>
            </a:solidFill>
          </a:ln>
          <a:effectLst>
            <a:glow rad="12700">
              <a:schemeClr val="accent1">
                <a:alpha val="40000"/>
              </a:schemeClr>
            </a:glow>
          </a:effectLst>
        </p:spPr>
      </p:pic>
      <p:sp>
        <p:nvSpPr>
          <p:cNvPr id="27" name="Прямоугольник 26"/>
          <p:cNvSpPr/>
          <p:nvPr/>
        </p:nvSpPr>
        <p:spPr>
          <a:xfrm>
            <a:off x="1589903" y="186147"/>
            <a:ext cx="10284545" cy="861774"/>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Доходы и расходы </a:t>
            </a:r>
            <a:r>
              <a:rPr lang="ru-RU" sz="1600" dirty="0" smtClean="0">
                <a:latin typeface="Times New Roman" panose="02020603050405020304" pitchFamily="18" charset="0"/>
                <a:cs typeface="Times New Roman" panose="02020603050405020304" pitchFamily="18" charset="0"/>
              </a:rPr>
              <a:t>бюджета </a:t>
            </a:r>
            <a:r>
              <a:rPr lang="ru-RU" sz="1600" dirty="0">
                <a:latin typeface="Times New Roman" panose="02020603050405020304" pitchFamily="18" charset="0"/>
                <a:cs typeface="Times New Roman" panose="02020603050405020304" pitchFamily="18" charset="0"/>
              </a:rPr>
              <a:t>муниципального образования города Тулы в расчете</a:t>
            </a:r>
          </a:p>
          <a:p>
            <a:pPr algn="ctr"/>
            <a:r>
              <a:rPr lang="ru-RU" sz="1600" dirty="0">
                <a:latin typeface="Times New Roman" panose="02020603050405020304" pitchFamily="18" charset="0"/>
                <a:cs typeface="Times New Roman" panose="02020603050405020304" pitchFamily="18" charset="0"/>
              </a:rPr>
              <a:t>на душу населения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годы </a:t>
            </a:r>
            <a:endParaRPr lang="ru-RU" sz="1600"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(решение Тульской городской Думы </a:t>
            </a:r>
            <a:r>
              <a:rPr lang="ru-RU" sz="1600" dirty="0">
                <a:ln w="0"/>
                <a:latin typeface="Times New Roman" panose="02020603050405020304" pitchFamily="18" charset="0"/>
                <a:cs typeface="Times New Roman" panose="02020603050405020304" pitchFamily="18" charset="0"/>
              </a:rPr>
              <a:t>от 30.08.2023 № </a:t>
            </a:r>
            <a:r>
              <a:rPr lang="en-US" sz="1600" dirty="0">
                <a:ln w="0"/>
                <a:latin typeface="Times New Roman" panose="02020603050405020304" pitchFamily="18" charset="0"/>
                <a:cs typeface="Times New Roman" panose="02020603050405020304" pitchFamily="18" charset="0"/>
              </a:rPr>
              <a:t>5</a:t>
            </a:r>
            <a:r>
              <a:rPr lang="ru-RU" sz="1600" dirty="0">
                <a:ln w="0"/>
                <a:latin typeface="Times New Roman" panose="02020603050405020304" pitchFamily="18" charset="0"/>
                <a:cs typeface="Times New Roman" panose="02020603050405020304" pitchFamily="18" charset="0"/>
              </a:rPr>
              <a:t>2/</a:t>
            </a:r>
            <a:r>
              <a:rPr lang="en-US" sz="1600" dirty="0">
                <a:ln w="0"/>
                <a:latin typeface="Times New Roman" panose="02020603050405020304" pitchFamily="18" charset="0"/>
                <a:cs typeface="Times New Roman" panose="02020603050405020304" pitchFamily="18" charset="0"/>
              </a:rPr>
              <a:t>11</a:t>
            </a:r>
            <a:r>
              <a:rPr lang="ru-RU" sz="1600" dirty="0">
                <a:ln w="0"/>
                <a:latin typeface="Times New Roman" panose="02020603050405020304" pitchFamily="18" charset="0"/>
                <a:cs typeface="Times New Roman" panose="02020603050405020304" pitchFamily="18" charset="0"/>
              </a:rPr>
              <a:t>60</a:t>
            </a:r>
            <a:r>
              <a:rPr lang="ru-RU" sz="1600" dirty="0">
                <a:latin typeface="Times New Roman" panose="02020603050405020304" pitchFamily="18" charset="0"/>
                <a:cs typeface="Times New Roman" panose="02020603050405020304" pitchFamily="18" charset="0"/>
              </a:rPr>
              <a:t>) </a:t>
            </a:r>
            <a:endParaRPr lang="ru-RU" sz="1600" dirty="0" smtClean="0">
              <a:solidFill>
                <a:srgbClr val="FF0000"/>
              </a:solidFill>
              <a:latin typeface="Times New Roman" panose="02020603050405020304" pitchFamily="18" charset="0"/>
              <a:cs typeface="Times New Roman" panose="02020603050405020304" pitchFamily="18" charset="0"/>
            </a:endParaRPr>
          </a:p>
        </p:txBody>
      </p:sp>
      <p:pic>
        <p:nvPicPr>
          <p:cNvPr id="28" name="Рисунок 27"/>
          <p:cNvPicPr/>
          <p:nvPr/>
        </p:nvPicPr>
        <p:blipFill>
          <a:blip r:embed="rId3">
            <a:extLst>
              <a:ext uri="{28A0092B-C50C-407E-A947-70E740481C1C}">
                <a14:useLocalDpi xmlns:a14="http://schemas.microsoft.com/office/drawing/2010/main" val="0"/>
              </a:ext>
            </a:extLst>
          </a:blip>
          <a:stretch>
            <a:fillRect/>
          </a:stretch>
        </p:blipFill>
        <p:spPr>
          <a:xfrm>
            <a:off x="462013" y="4379495"/>
            <a:ext cx="11223056" cy="2292859"/>
          </a:xfrm>
          <a:prstGeom prst="rect">
            <a:avLst/>
          </a:prstGeom>
        </p:spPr>
      </p:pic>
      <p:sp>
        <p:nvSpPr>
          <p:cNvPr id="9" name="Прямоугольник 8"/>
          <p:cNvSpPr/>
          <p:nvPr/>
        </p:nvSpPr>
        <p:spPr>
          <a:xfrm>
            <a:off x="11275998" y="986308"/>
            <a:ext cx="981423" cy="307777"/>
          </a:xfrm>
          <a:prstGeom prst="rect">
            <a:avLst/>
          </a:prstGeom>
        </p:spPr>
        <p:txBody>
          <a:bodyPr wrap="none">
            <a:spAutoFit/>
          </a:bodyPr>
          <a:lstStyle/>
          <a:p>
            <a:r>
              <a:rPr lang="ru-RU" sz="1400" dirty="0" smtClean="0">
                <a:solidFill>
                  <a:srgbClr val="000000"/>
                </a:solidFill>
                <a:latin typeface="Times New Roman" panose="02020603050405020304" pitchFamily="18" charset="0"/>
              </a:rPr>
              <a:t>(тыс. </a:t>
            </a:r>
            <a:r>
              <a:rPr lang="ru-RU" sz="1400" dirty="0">
                <a:solidFill>
                  <a:srgbClr val="000000"/>
                </a:solidFill>
                <a:latin typeface="Times New Roman" panose="02020603050405020304" pitchFamily="18" charset="0"/>
              </a:rPr>
              <a:t>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41" name="Диаграмма 40"/>
          <p:cNvGraphicFramePr/>
          <p:nvPr>
            <p:extLst>
              <p:ext uri="{D42A27DB-BD31-4B8C-83A1-F6EECF244321}">
                <p14:modId xmlns:p14="http://schemas.microsoft.com/office/powerpoint/2010/main" val="2064491080"/>
              </p:ext>
            </p:extLst>
          </p:nvPr>
        </p:nvGraphicFramePr>
        <p:xfrm>
          <a:off x="6304912" y="1320726"/>
          <a:ext cx="5650028" cy="27818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4231560561"/>
              </p:ext>
            </p:extLst>
          </p:nvPr>
        </p:nvGraphicFramePr>
        <p:xfrm>
          <a:off x="102888" y="1320726"/>
          <a:ext cx="5650028" cy="27818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260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378556788"/>
              </p:ext>
            </p:extLst>
          </p:nvPr>
        </p:nvGraphicFramePr>
        <p:xfrm>
          <a:off x="107132" y="1215508"/>
          <a:ext cx="11977735" cy="3361016"/>
        </p:xfrm>
        <a:graphic>
          <a:graphicData uri="http://schemas.openxmlformats.org/drawingml/2006/table">
            <a:tbl>
              <a:tblPr firstRow="1" bandRow="1">
                <a:tableStyleId>{8A107856-5554-42FB-B03E-39F5DBC370BA}</a:tableStyleId>
              </a:tblPr>
              <a:tblGrid>
                <a:gridCol w="3602826"/>
                <a:gridCol w="1045676"/>
                <a:gridCol w="1083700"/>
                <a:gridCol w="979132"/>
                <a:gridCol w="1064687"/>
                <a:gridCol w="988638"/>
                <a:gridCol w="1102712"/>
                <a:gridCol w="960566"/>
                <a:gridCol w="1149798"/>
              </a:tblGrid>
              <a:tr h="510291">
                <a:tc row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2022 год</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(факт)</a:t>
                      </a: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2023 год </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2024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2025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1011536">
                <a:tc vMerge="1">
                  <a:txBody>
                    <a:bodyPr/>
                    <a:lstStyle/>
                    <a:p>
                      <a:pPr algn="ct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 на доходы физических лиц</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6 924,5</a:t>
                      </a:r>
                      <a:endParaRPr lang="ru-RU" sz="1400" dirty="0">
                        <a:solidFill>
                          <a:schemeClr val="tx1"/>
                        </a:solidFill>
                      </a:endParaRPr>
                    </a:p>
                  </a:txBody>
                  <a:tcPr anchor="ctr"/>
                </a:tc>
                <a:tc>
                  <a:txBody>
                    <a:bodyPr/>
                    <a:lstStyle/>
                    <a:p>
                      <a:pPr algn="ctr"/>
                      <a:r>
                        <a:rPr lang="ru-RU" sz="1400" dirty="0" smtClean="0">
                          <a:solidFill>
                            <a:schemeClr val="tx1"/>
                          </a:solidFill>
                        </a:rPr>
                        <a:t>64,2</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7 727,7</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8 624,1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8 154,2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63,0</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510291">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товары (работы, услуги), реализуемые</a:t>
                      </a:r>
                      <a:r>
                        <a:rPr lang="ru-RU" sz="1400" b="0" baseline="0" dirty="0" smtClean="0">
                          <a:solidFill>
                            <a:schemeClr val="tx1"/>
                          </a:solidFill>
                          <a:latin typeface="Times New Roman" panose="02020603050405020304" pitchFamily="18" charset="0"/>
                          <a:cs typeface="Times New Roman" panose="02020603050405020304" pitchFamily="18" charset="0"/>
                        </a:rPr>
                        <a:t> на территории РФ</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282,5</a:t>
                      </a:r>
                      <a:endParaRPr lang="ru-RU" sz="1400" dirty="0">
                        <a:solidFill>
                          <a:schemeClr val="tx1"/>
                        </a:solidFill>
                      </a:endParaRPr>
                    </a:p>
                  </a:txBody>
                  <a:tcPr anchor="ctr"/>
                </a:tc>
                <a:tc>
                  <a:txBody>
                    <a:bodyPr/>
                    <a:lstStyle/>
                    <a:p>
                      <a:pPr algn="ctr"/>
                      <a:r>
                        <a:rPr lang="ru-RU" sz="1400" dirty="0" smtClean="0">
                          <a:solidFill>
                            <a:schemeClr val="tx1"/>
                          </a:solidFill>
                        </a:rPr>
                        <a:t>2,6</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276,5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266,0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280,5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совокупный доход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2 065,9</a:t>
                      </a:r>
                      <a:endParaRPr lang="ru-RU" sz="1400" dirty="0">
                        <a:solidFill>
                          <a:schemeClr val="tx1"/>
                        </a:solidFill>
                      </a:endParaRPr>
                    </a:p>
                  </a:txBody>
                  <a:tcPr anchor="ctr"/>
                </a:tc>
                <a:tc>
                  <a:txBody>
                    <a:bodyPr/>
                    <a:lstStyle/>
                    <a:p>
                      <a:pPr algn="ctr"/>
                      <a:r>
                        <a:rPr lang="ru-RU" sz="1400" dirty="0" smtClean="0">
                          <a:solidFill>
                            <a:schemeClr val="tx1"/>
                          </a:solidFill>
                        </a:rPr>
                        <a:t>19,2</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2 284,5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19,2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2 583,6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19,9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2 921,3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22,6</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имущество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1 419,3</a:t>
                      </a:r>
                      <a:endParaRPr lang="ru-RU" sz="1400" dirty="0">
                        <a:solidFill>
                          <a:schemeClr val="tx1"/>
                        </a:solidFill>
                      </a:endParaRPr>
                    </a:p>
                  </a:txBody>
                  <a:tcPr anchor="ctr"/>
                </a:tc>
                <a:tc>
                  <a:txBody>
                    <a:bodyPr/>
                    <a:lstStyle/>
                    <a:p>
                      <a:pPr algn="ctr"/>
                      <a:r>
                        <a:rPr lang="ru-RU" sz="1400" dirty="0" smtClean="0">
                          <a:solidFill>
                            <a:schemeClr val="tx1"/>
                          </a:solidFill>
                        </a:rPr>
                        <a:t>13,1</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1 481,8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1 422,2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1 467,0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2829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Прочие налоги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rPr>
                        <a:t>102,2</a:t>
                      </a:r>
                      <a:endParaRPr lang="ru-RU" sz="1400" dirty="0">
                        <a:solidFill>
                          <a:schemeClr val="tx1"/>
                        </a:solidFill>
                      </a:endParaRPr>
                    </a:p>
                  </a:txBody>
                  <a:tcPr anchor="ctr"/>
                </a:tc>
                <a:tc>
                  <a:txBody>
                    <a:bodyPr/>
                    <a:lstStyle/>
                    <a:p>
                      <a:pPr algn="ctr"/>
                      <a:r>
                        <a:rPr lang="ru-RU" sz="1400" dirty="0" smtClean="0">
                          <a:solidFill>
                            <a:schemeClr val="tx1"/>
                          </a:solidFill>
                        </a:rPr>
                        <a:t>0,9</a:t>
                      </a:r>
                      <a:endParaRPr lang="ru-RU" sz="1400" dirty="0">
                        <a:solidFill>
                          <a:schemeClr val="tx1"/>
                        </a:solidFill>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103,9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108,6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111,6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23" name="Диаграмма 22"/>
          <p:cNvGraphicFramePr/>
          <p:nvPr>
            <p:extLst>
              <p:ext uri="{D42A27DB-BD31-4B8C-83A1-F6EECF244321}">
                <p14:modId xmlns:p14="http://schemas.microsoft.com/office/powerpoint/2010/main" val="1847873782"/>
              </p:ext>
            </p:extLst>
          </p:nvPr>
        </p:nvGraphicFramePr>
        <p:xfrm>
          <a:off x="7437121" y="2920940"/>
          <a:ext cx="4818726" cy="272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Диаграмма 42"/>
          <p:cNvGraphicFramePr/>
          <p:nvPr>
            <p:extLst>
              <p:ext uri="{D42A27DB-BD31-4B8C-83A1-F6EECF244321}">
                <p14:modId xmlns:p14="http://schemas.microsoft.com/office/powerpoint/2010/main" val="2605287706"/>
              </p:ext>
            </p:extLst>
          </p:nvPr>
        </p:nvGraphicFramePr>
        <p:xfrm>
          <a:off x="8430817" y="5288760"/>
          <a:ext cx="4818726" cy="2728643"/>
        </p:xfrm>
        <a:graphic>
          <a:graphicData uri="http://schemas.openxmlformats.org/drawingml/2006/chart">
            <c:chart xmlns:c="http://schemas.openxmlformats.org/drawingml/2006/chart" xmlns:r="http://schemas.openxmlformats.org/officeDocument/2006/relationships" r:id="rId3"/>
          </a:graphicData>
        </a:graphic>
      </p:graphicFrame>
      <p:pic>
        <p:nvPicPr>
          <p:cNvPr id="44" name="Рисунок 43"/>
          <p:cNvPicPr>
            <a:picLocks noChangeAspect="1"/>
          </p:cNvPicPr>
          <p:nvPr/>
        </p:nvPicPr>
        <p:blipFill>
          <a:blip r:embed="rId4"/>
          <a:stretch>
            <a:fillRect/>
          </a:stretch>
        </p:blipFill>
        <p:spPr>
          <a:xfrm>
            <a:off x="0" y="127483"/>
            <a:ext cx="12192000" cy="912823"/>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600181" y="92052"/>
            <a:ext cx="11869781"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налоговых доходов </a:t>
            </a:r>
            <a:r>
              <a:rPr lang="ru-RU" dirty="0" smtClean="0">
                <a:latin typeface="Times New Roman" panose="02020603050405020304" pitchFamily="18" charset="0"/>
                <a:cs typeface="Times New Roman" panose="02020603050405020304" pitchFamily="18" charset="0"/>
              </a:rPr>
              <a:t>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в разрезе доходных источников на </a:t>
            </a:r>
            <a:r>
              <a:rPr lang="ru-RU" dirty="0" smtClean="0">
                <a:latin typeface="Times New Roman" panose="02020603050405020304" pitchFamily="18" charset="0"/>
                <a:cs typeface="Times New Roman" panose="02020603050405020304" pitchFamily="18" charset="0"/>
              </a:rPr>
              <a:t>2023-2025 годы</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49" name="Диаграмма 48"/>
          <p:cNvGraphicFramePr/>
          <p:nvPr>
            <p:extLst>
              <p:ext uri="{D42A27DB-BD31-4B8C-83A1-F6EECF244321}">
                <p14:modId xmlns:p14="http://schemas.microsoft.com/office/powerpoint/2010/main" val="301205225"/>
              </p:ext>
            </p:extLst>
          </p:nvPr>
        </p:nvGraphicFramePr>
        <p:xfrm>
          <a:off x="1546138" y="4886797"/>
          <a:ext cx="10709709" cy="1882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336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345320985"/>
              </p:ext>
            </p:extLst>
          </p:nvPr>
        </p:nvGraphicFramePr>
        <p:xfrm>
          <a:off x="184922" y="1143218"/>
          <a:ext cx="11822155" cy="3421449"/>
        </p:xfrm>
        <a:graphic>
          <a:graphicData uri="http://schemas.openxmlformats.org/drawingml/2006/table">
            <a:tbl>
              <a:tblPr firstRow="1" bandRow="1">
                <a:tableStyleId>{69CF1AB2-1976-4502-BF36-3FF5EA218861}</a:tableStyleId>
              </a:tblPr>
              <a:tblGrid>
                <a:gridCol w="3345176"/>
                <a:gridCol w="931327"/>
                <a:gridCol w="1197420"/>
                <a:gridCol w="864805"/>
                <a:gridCol w="1244937"/>
                <a:gridCol w="902818"/>
                <a:gridCol w="1254441"/>
                <a:gridCol w="874307"/>
                <a:gridCol w="1206924"/>
              </a:tblGrid>
              <a:tr h="312489">
                <a:tc row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2022 год</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(факт)</a:t>
                      </a: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2023</a:t>
                      </a:r>
                      <a:r>
                        <a:rPr lang="ru-RU" sz="1400" b="0" baseline="0" dirty="0" smtClean="0">
                          <a:solidFill>
                            <a:schemeClr val="tx1"/>
                          </a:solidFill>
                          <a:latin typeface="Times New Roman" panose="02020603050405020304" pitchFamily="18" charset="0"/>
                          <a:cs typeface="Times New Roman" panose="02020603050405020304" pitchFamily="18" charset="0"/>
                        </a:rPr>
                        <a:t>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2024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2025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b="0" dirty="0" smtClean="0">
                          <a:latin typeface="Times New Roman" panose="02020603050405020304" pitchFamily="18" charset="0"/>
                          <a:cs typeface="Times New Roman" panose="02020603050405020304" pitchFamily="18" charset="0"/>
                        </a:rPr>
                        <a:t>Доходы</a:t>
                      </a:r>
                      <a:r>
                        <a:rPr lang="ru-RU" sz="1400" b="0" baseline="0" dirty="0" smtClean="0">
                          <a:latin typeface="Times New Roman" panose="02020603050405020304" pitchFamily="18" charset="0"/>
                          <a:cs typeface="Times New Roman" panose="02020603050405020304" pitchFamily="18" charset="0"/>
                        </a:rPr>
                        <a:t> от использования имущества, находящегося в государственной и муниципальной собственности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698,2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58,5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772,5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58,8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577,8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563,8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dirty="0" smtClean="0">
                          <a:latin typeface="Times New Roman" panose="02020603050405020304" pitchFamily="18" charset="0"/>
                          <a:cs typeface="Times New Roman" panose="02020603050405020304" pitchFamily="18" charset="0"/>
                        </a:rPr>
                        <a:t>Платежи</a:t>
                      </a:r>
                      <a:r>
                        <a:rPr lang="ru-RU" sz="1400" baseline="0" dirty="0" smtClean="0">
                          <a:latin typeface="Times New Roman" panose="02020603050405020304" pitchFamily="18" charset="0"/>
                          <a:cs typeface="Times New Roman" panose="02020603050405020304" pitchFamily="18" charset="0"/>
                        </a:rPr>
                        <a:t> при пользовании природными ресурсами</a:t>
                      </a:r>
                      <a:r>
                        <a:rPr lang="ru-RU" sz="1400" dirty="0" smtClean="0">
                          <a:latin typeface="Times New Roman" panose="02020603050405020304" pitchFamily="18" charset="0"/>
                          <a:cs typeface="Times New Roman" panose="02020603050405020304" pitchFamily="18" charset="0"/>
                        </a:rPr>
                        <a:t>  </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16,2</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41,8</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193,9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166,3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12,7</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118,5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112,9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13,2</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dirty="0" smtClean="0">
                          <a:latin typeface="Times New Roman" panose="02020603050405020304" pitchFamily="18" charset="0"/>
                          <a:cs typeface="Times New Roman" panose="02020603050405020304" pitchFamily="18" charset="0"/>
                        </a:rPr>
                        <a:t>Прочие неналоговые доходы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284,3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333,0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25,3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160,0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159,4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18,6</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25" name="Рисунок 24"/>
          <p:cNvPicPr>
            <a:picLocks noChangeAspect="1"/>
          </p:cNvPicPr>
          <p:nvPr/>
        </p:nvPicPr>
        <p:blipFill>
          <a:blip r:embed="rId2"/>
          <a:stretch>
            <a:fillRect/>
          </a:stretch>
        </p:blipFill>
        <p:spPr>
          <a:xfrm>
            <a:off x="0" y="14875"/>
            <a:ext cx="12192000" cy="1044256"/>
          </a:xfrm>
          <a:prstGeom prst="rect">
            <a:avLst/>
          </a:prstGeom>
          <a:ln>
            <a:solidFill>
              <a:srgbClr val="00B050"/>
            </a:solidFill>
          </a:ln>
          <a:effectLst>
            <a:glow rad="12700">
              <a:schemeClr val="accent1">
                <a:alpha val="40000"/>
              </a:schemeClr>
            </a:glow>
          </a:effectLst>
        </p:spPr>
      </p:pic>
      <p:sp>
        <p:nvSpPr>
          <p:cNvPr id="33" name="Прямоугольник 32"/>
          <p:cNvSpPr/>
          <p:nvPr/>
        </p:nvSpPr>
        <p:spPr>
          <a:xfrm>
            <a:off x="1858646" y="26534"/>
            <a:ext cx="10214168"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неналоговых </a:t>
            </a:r>
            <a:r>
              <a:rPr lang="ru-RU" dirty="0" smtClean="0">
                <a:latin typeface="Times New Roman" panose="02020603050405020304" pitchFamily="18" charset="0"/>
                <a:cs typeface="Times New Roman" panose="02020603050405020304" pitchFamily="18" charset="0"/>
              </a:rPr>
              <a:t>доходов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в разрезе доходных источников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35" name="Диаграмма 34"/>
          <p:cNvGraphicFramePr/>
          <p:nvPr>
            <p:extLst>
              <p:ext uri="{D42A27DB-BD31-4B8C-83A1-F6EECF244321}">
                <p14:modId xmlns:p14="http://schemas.microsoft.com/office/powerpoint/2010/main" val="155653832"/>
              </p:ext>
            </p:extLst>
          </p:nvPr>
        </p:nvGraphicFramePr>
        <p:xfrm>
          <a:off x="1179375" y="4965134"/>
          <a:ext cx="11572709" cy="1892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0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82676" y="894225"/>
            <a:ext cx="2535819" cy="584350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7051853" y="889723"/>
            <a:ext cx="2418072" cy="584800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9917873" y="889723"/>
            <a:ext cx="2184700" cy="5857050"/>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75371" y="983688"/>
            <a:ext cx="1068343"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21" name="Скругленный прямоугольник 20"/>
          <p:cNvSpPr/>
          <p:nvPr/>
        </p:nvSpPr>
        <p:spPr>
          <a:xfrm>
            <a:off x="4321910" y="866140"/>
            <a:ext cx="1937852"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5" name="Скругленный прямоугольник 24"/>
          <p:cNvSpPr/>
          <p:nvPr/>
        </p:nvSpPr>
        <p:spPr>
          <a:xfrm>
            <a:off x="7328613" y="903546"/>
            <a:ext cx="193539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7" name="Скругленный прямоугольник 26"/>
          <p:cNvSpPr/>
          <p:nvPr/>
        </p:nvSpPr>
        <p:spPr>
          <a:xfrm>
            <a:off x="10186687" y="935888"/>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31" name="Блок-схема: альтернативный процесс 30"/>
          <p:cNvSpPr/>
          <p:nvPr/>
        </p:nvSpPr>
        <p:spPr>
          <a:xfrm>
            <a:off x="7324567" y="5618316"/>
            <a:ext cx="1925459" cy="908281"/>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p>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межбюджетные </a:t>
            </a:r>
            <a:r>
              <a:rPr lang="ru-RU" sz="1400" dirty="0">
                <a:solidFill>
                  <a:sysClr val="windowText" lastClr="000000"/>
                </a:solidFill>
                <a:latin typeface="Times New Roman" panose="02020603050405020304" pitchFamily="18" charset="0"/>
                <a:cs typeface="Times New Roman" panose="02020603050405020304" pitchFamily="18" charset="0"/>
              </a:rPr>
              <a:t>трансферты</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1</a:t>
            </a:r>
            <a:r>
              <a:rPr lang="ru-RU" sz="1400" b="1" dirty="0" smtClean="0">
                <a:solidFill>
                  <a:sysClr val="windowText" lastClr="000000"/>
                </a:solidFill>
                <a:latin typeface="Times New Roman" panose="02020603050405020304" pitchFamily="18" charset="0"/>
                <a:cs typeface="Times New Roman" panose="02020603050405020304" pitchFamily="18" charset="0"/>
              </a:rPr>
              <a:t>4</a:t>
            </a:r>
            <a:r>
              <a:rPr lang="en-US" sz="1400" b="1" dirty="0" smtClean="0">
                <a:solidFill>
                  <a:sysClr val="windowText" lastClr="000000"/>
                </a:solidFill>
                <a:latin typeface="Times New Roman" panose="02020603050405020304" pitchFamily="18" charset="0"/>
                <a:cs typeface="Times New Roman" panose="02020603050405020304" pitchFamily="18" charset="0"/>
              </a:rPr>
              <a:t>05</a:t>
            </a:r>
            <a:r>
              <a:rPr lang="ru-RU" sz="1400" b="1" dirty="0" smtClean="0">
                <a:solidFill>
                  <a:sysClr val="windowText" lastClr="000000"/>
                </a:solidFill>
                <a:latin typeface="Times New Roman" panose="02020603050405020304" pitchFamily="18" charset="0"/>
                <a:cs typeface="Times New Roman" panose="02020603050405020304" pitchFamily="18" charset="0"/>
              </a:rPr>
              <a:t>,</a:t>
            </a:r>
            <a:r>
              <a:rPr lang="en-US" sz="1400" b="1" dirty="0" smtClean="0">
                <a:solidFill>
                  <a:sysClr val="windowText" lastClr="000000"/>
                </a:solidFill>
                <a:latin typeface="Times New Roman" panose="02020603050405020304" pitchFamily="18" charset="0"/>
                <a:cs typeface="Times New Roman" panose="02020603050405020304" pitchFamily="18" charset="0"/>
              </a:rPr>
              <a:t>6</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2" name="Блок-схема: альтернативный процесс 31"/>
          <p:cNvSpPr/>
          <p:nvPr/>
        </p:nvSpPr>
        <p:spPr>
          <a:xfrm>
            <a:off x="10121775" y="5618316"/>
            <a:ext cx="1768432" cy="92614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r>
              <a:rPr lang="ru-RU" sz="14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225</a:t>
            </a:r>
            <a:r>
              <a:rPr lang="ru-RU" sz="1400" b="1" dirty="0" smtClean="0">
                <a:solidFill>
                  <a:sysClr val="windowText" lastClr="000000"/>
                </a:solidFill>
                <a:latin typeface="Times New Roman" panose="02020603050405020304" pitchFamily="18" charset="0"/>
                <a:cs typeface="Times New Roman" panose="02020603050405020304" pitchFamily="18" charset="0"/>
              </a:rPr>
              <a:t>,</a:t>
            </a:r>
            <a:r>
              <a:rPr lang="en-US" sz="1400" b="1" dirty="0" smtClean="0">
                <a:solidFill>
                  <a:sysClr val="windowText" lastClr="000000"/>
                </a:solidFill>
                <a:latin typeface="Times New Roman" panose="02020603050405020304" pitchFamily="18" charset="0"/>
                <a:cs typeface="Times New Roman" panose="02020603050405020304" pitchFamily="18" charset="0"/>
              </a:rPr>
              <a:t>6</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3" name="Блок-схема: альтернативный процесс 32"/>
          <p:cNvSpPr/>
          <p:nvPr/>
        </p:nvSpPr>
        <p:spPr>
          <a:xfrm>
            <a:off x="7338064" y="4782008"/>
            <a:ext cx="1866042" cy="5596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2</a:t>
            </a:r>
            <a:r>
              <a:rPr lang="ru-RU" sz="1400" b="1" dirty="0" smtClean="0">
                <a:solidFill>
                  <a:sysClr val="windowText" lastClr="000000"/>
                </a:solidFill>
                <a:latin typeface="Times New Roman" panose="02020603050405020304" pitchFamily="18" charset="0"/>
                <a:cs typeface="Times New Roman" panose="02020603050405020304" pitchFamily="18" charset="0"/>
              </a:rPr>
              <a:t> 541,2</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4" name="Блок-схема: альтернативный процесс 33"/>
          <p:cNvSpPr/>
          <p:nvPr/>
        </p:nvSpPr>
        <p:spPr>
          <a:xfrm>
            <a:off x="10191810" y="4738938"/>
            <a:ext cx="1643834" cy="5596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400" b="1" dirty="0" smtClean="0">
                <a:solidFill>
                  <a:sysClr val="windowText" lastClr="000000"/>
                </a:solidFill>
                <a:latin typeface="Times New Roman" panose="02020603050405020304" pitchFamily="18" charset="0"/>
                <a:cs typeface="Times New Roman" panose="02020603050405020304" pitchFamily="18" charset="0"/>
              </a:rPr>
              <a:t>2</a:t>
            </a:r>
            <a:r>
              <a:rPr lang="ru-RU" sz="1400" b="1" dirty="0" smtClean="0">
                <a:solidFill>
                  <a:sysClr val="windowText" lastClr="000000"/>
                </a:solidFill>
                <a:latin typeface="Times New Roman" panose="02020603050405020304" pitchFamily="18" charset="0"/>
                <a:cs typeface="Times New Roman" panose="02020603050405020304" pitchFamily="18" charset="0"/>
              </a:rPr>
              <a:t> 111,7</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5" name="Блок-схема: альтернативный процесс 34"/>
          <p:cNvSpPr/>
          <p:nvPr/>
        </p:nvSpPr>
        <p:spPr>
          <a:xfrm>
            <a:off x="7324567" y="3950108"/>
            <a:ext cx="1852061" cy="5254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7 3</a:t>
            </a:r>
            <a:r>
              <a:rPr lang="en-US" sz="1400" b="1" dirty="0" smtClean="0">
                <a:solidFill>
                  <a:sysClr val="windowText" lastClr="000000"/>
                </a:solidFill>
                <a:latin typeface="Times New Roman" panose="02020603050405020304" pitchFamily="18" charset="0"/>
                <a:cs typeface="Times New Roman" panose="02020603050405020304" pitchFamily="18" charset="0"/>
              </a:rPr>
              <a:t>37,9</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6" name="Блок-схема: альтернативный процесс 35"/>
          <p:cNvSpPr/>
          <p:nvPr/>
        </p:nvSpPr>
        <p:spPr>
          <a:xfrm>
            <a:off x="10198817" y="3938891"/>
            <a:ext cx="1636827" cy="5254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7 3</a:t>
            </a:r>
            <a:r>
              <a:rPr lang="en-US" sz="1400" b="1" dirty="0" smtClean="0">
                <a:solidFill>
                  <a:sysClr val="windowText" lastClr="000000"/>
                </a:solidFill>
                <a:latin typeface="Times New Roman" panose="02020603050405020304" pitchFamily="18" charset="0"/>
                <a:cs typeface="Times New Roman" panose="02020603050405020304" pitchFamily="18" charset="0"/>
              </a:rPr>
              <a:t>79</a:t>
            </a:r>
            <a:r>
              <a:rPr lang="ru-RU" sz="1400" b="1" dirty="0" smtClean="0">
                <a:solidFill>
                  <a:sysClr val="windowText" lastClr="000000"/>
                </a:solidFill>
                <a:latin typeface="Times New Roman" panose="02020603050405020304" pitchFamily="18" charset="0"/>
                <a:cs typeface="Times New Roman" panose="02020603050405020304" pitchFamily="18" charset="0"/>
              </a:rPr>
              <a:t>,</a:t>
            </a:r>
            <a:r>
              <a:rPr lang="en-US" sz="1400" b="1" dirty="0" smtClean="0">
                <a:solidFill>
                  <a:sysClr val="windowText" lastClr="000000"/>
                </a:solidFill>
                <a:latin typeface="Times New Roman" panose="02020603050405020304" pitchFamily="18" charset="0"/>
                <a:cs typeface="Times New Roman" panose="02020603050405020304" pitchFamily="18" charset="0"/>
              </a:rPr>
              <a:t>1</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Выноска со стрелкой вниз 1"/>
          <p:cNvSpPr/>
          <p:nvPr/>
        </p:nvSpPr>
        <p:spPr>
          <a:xfrm>
            <a:off x="4209861" y="1560194"/>
            <a:ext cx="2136618" cy="1264689"/>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1</a:t>
            </a:r>
            <a:r>
              <a:rPr lang="en-US" b="1" u="sng" dirty="0" smtClean="0">
                <a:ln w="12700" cmpd="sng">
                  <a:solidFill>
                    <a:schemeClr val="accent4"/>
                  </a:solidFill>
                  <a:prstDash val="solid"/>
                </a:ln>
                <a:solidFill>
                  <a:schemeClr val="accent2">
                    <a:lumMod val="75000"/>
                  </a:schemeClr>
                </a:solidFill>
              </a:rPr>
              <a:t>3</a:t>
            </a:r>
            <a:r>
              <a:rPr lang="ru-RU" b="1" u="sng" dirty="0" smtClean="0">
                <a:ln w="12700" cmpd="sng">
                  <a:solidFill>
                    <a:schemeClr val="accent4"/>
                  </a:solidFill>
                  <a:prstDash val="solid"/>
                </a:ln>
                <a:solidFill>
                  <a:schemeClr val="accent2">
                    <a:lumMod val="75000"/>
                  </a:schemeClr>
                </a:solidFill>
              </a:rPr>
              <a:t> 541,6</a:t>
            </a:r>
            <a:endParaRPr lang="ru-RU" b="1" u="sng" dirty="0">
              <a:ln w="12700" cmpd="sng">
                <a:solidFill>
                  <a:schemeClr val="accent4"/>
                </a:solidFill>
                <a:prstDash val="solid"/>
              </a:ln>
              <a:solidFill>
                <a:schemeClr val="accent2">
                  <a:lumMod val="75000"/>
                </a:schemeClr>
              </a:solidFill>
            </a:endParaRPr>
          </a:p>
        </p:txBody>
      </p:sp>
      <p:sp>
        <p:nvSpPr>
          <p:cNvPr id="39" name="Выноска со стрелкой вниз 38"/>
          <p:cNvSpPr/>
          <p:nvPr/>
        </p:nvSpPr>
        <p:spPr>
          <a:xfrm>
            <a:off x="7331886" y="1525814"/>
            <a:ext cx="1866043" cy="1238469"/>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n w="12700" cmpd="sng">
                  <a:solidFill>
                    <a:schemeClr val="accent4"/>
                  </a:solidFill>
                  <a:prstDash val="solid"/>
                </a:ln>
                <a:solidFill>
                  <a:schemeClr val="accent2">
                    <a:lumMod val="75000"/>
                  </a:schemeClr>
                </a:solidFill>
              </a:rPr>
              <a:t>11</a:t>
            </a:r>
            <a:r>
              <a:rPr lang="ru-RU" b="1" u="sng" dirty="0" smtClean="0">
                <a:ln w="12700" cmpd="sng">
                  <a:solidFill>
                    <a:schemeClr val="accent4"/>
                  </a:solidFill>
                  <a:prstDash val="solid"/>
                </a:ln>
                <a:solidFill>
                  <a:schemeClr val="accent2">
                    <a:lumMod val="75000"/>
                  </a:schemeClr>
                </a:solidFill>
              </a:rPr>
              <a:t> 330,5</a:t>
            </a:r>
            <a:endParaRPr lang="ru-RU" b="1" u="sng" dirty="0">
              <a:ln w="12700" cmpd="sng">
                <a:solidFill>
                  <a:schemeClr val="accent4"/>
                </a:solidFill>
                <a:prstDash val="solid"/>
              </a:ln>
              <a:solidFill>
                <a:schemeClr val="accent2">
                  <a:lumMod val="75000"/>
                </a:schemeClr>
              </a:solidFill>
            </a:endParaRPr>
          </a:p>
        </p:txBody>
      </p:sp>
      <p:sp>
        <p:nvSpPr>
          <p:cNvPr id="40" name="Выноска со стрелкой вниз 39"/>
          <p:cNvSpPr/>
          <p:nvPr/>
        </p:nvSpPr>
        <p:spPr>
          <a:xfrm>
            <a:off x="10257193" y="1526715"/>
            <a:ext cx="1633014" cy="1236669"/>
          </a:xfrm>
          <a:prstGeom prst="downArrowCallout">
            <a:avLst/>
          </a:prstGeom>
          <a:noFill/>
          <a:ln w="76200">
            <a:solidFill>
              <a:schemeClr val="accent4">
                <a:lumMod val="60000"/>
                <a:lumOff val="40000"/>
              </a:schemeClr>
            </a:solidFill>
          </a:ln>
          <a:effectLst>
            <a:glow rad="127000">
              <a:schemeClr val="accent4">
                <a:lumMod val="20000"/>
                <a:lumOff val="8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9 765,1</a:t>
            </a:r>
            <a:endParaRPr lang="ru-RU" b="1" u="sng" dirty="0">
              <a:ln w="12700" cmpd="sng">
                <a:solidFill>
                  <a:schemeClr val="accent4"/>
                </a:solidFill>
                <a:prstDash val="solid"/>
              </a:ln>
              <a:solidFill>
                <a:schemeClr val="accent2">
                  <a:lumMod val="75000"/>
                </a:schemeClr>
              </a:solidFill>
            </a:endParaRPr>
          </a:p>
        </p:txBody>
      </p:sp>
      <p:pic>
        <p:nvPicPr>
          <p:cNvPr id="23" name="Рисунок 22"/>
          <p:cNvPicPr>
            <a:picLocks noChangeAspect="1"/>
          </p:cNvPicPr>
          <p:nvPr/>
        </p:nvPicPr>
        <p:blipFill>
          <a:blip r:embed="rId3"/>
          <a:stretch>
            <a:fillRect/>
          </a:stretch>
        </p:blipFill>
        <p:spPr>
          <a:xfrm>
            <a:off x="0" y="684"/>
            <a:ext cx="12192000" cy="811137"/>
          </a:xfrm>
          <a:prstGeom prst="rect">
            <a:avLst/>
          </a:prstGeom>
          <a:ln>
            <a:solidFill>
              <a:srgbClr val="00B050"/>
            </a:solidFill>
          </a:ln>
          <a:effectLst>
            <a:glow rad="12700">
              <a:schemeClr val="accent1">
                <a:alpha val="40000"/>
              </a:schemeClr>
            </a:glow>
          </a:effectLst>
        </p:spPr>
      </p:pic>
      <p:sp>
        <p:nvSpPr>
          <p:cNvPr id="24" name="Прямоугольник 23"/>
          <p:cNvSpPr/>
          <p:nvPr/>
        </p:nvSpPr>
        <p:spPr>
          <a:xfrm>
            <a:off x="750442" y="83088"/>
            <a:ext cx="11759610"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Безвозмездные поступления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8" name="Блок-схема: альтернативный процесс 37"/>
          <p:cNvSpPr/>
          <p:nvPr/>
        </p:nvSpPr>
        <p:spPr>
          <a:xfrm>
            <a:off x="5305470" y="2991201"/>
            <a:ext cx="1134226" cy="443883"/>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en-US" sz="1300" b="1" dirty="0" smtClean="0">
                <a:solidFill>
                  <a:sysClr val="windowText" lastClr="000000"/>
                </a:solidFill>
                <a:latin typeface="Times New Roman" panose="02020603050405020304" pitchFamily="18" charset="0"/>
                <a:cs typeface="Times New Roman" panose="02020603050405020304" pitchFamily="18" charset="0"/>
              </a:rPr>
              <a:t>7</a:t>
            </a:r>
            <a:r>
              <a:rPr lang="ru-RU" sz="1300" b="1" dirty="0" smtClean="0">
                <a:solidFill>
                  <a:sysClr val="windowText" lastClr="000000"/>
                </a:solidFill>
                <a:latin typeface="Times New Roman" panose="02020603050405020304" pitchFamily="18" charset="0"/>
                <a:cs typeface="Times New Roman" panose="02020603050405020304" pitchFamily="18" charset="0"/>
              </a:rPr>
              <a:t> </a:t>
            </a:r>
            <a:r>
              <a:rPr lang="en-US" sz="1300" b="1" dirty="0" smtClean="0">
                <a:solidFill>
                  <a:sysClr val="windowText" lastClr="000000"/>
                </a:solidFill>
                <a:latin typeface="Times New Roman" panose="02020603050405020304" pitchFamily="18" charset="0"/>
                <a:cs typeface="Times New Roman" panose="02020603050405020304" pitchFamily="18" charset="0"/>
              </a:rPr>
              <a:t>4</a:t>
            </a:r>
            <a:r>
              <a:rPr lang="ru-RU" sz="1300" b="1" dirty="0" smtClean="0">
                <a:solidFill>
                  <a:sysClr val="windowText" lastClr="000000"/>
                </a:solidFill>
                <a:latin typeface="Times New Roman" panose="02020603050405020304" pitchFamily="18" charset="0"/>
                <a:cs typeface="Times New Roman" panose="02020603050405020304" pitchFamily="18" charset="0"/>
              </a:rPr>
              <a:t>56,3</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4014554" y="3601402"/>
            <a:ext cx="2408678" cy="46956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300" b="1" dirty="0" smtClean="0">
                <a:solidFill>
                  <a:sysClr val="windowText" lastClr="000000"/>
                </a:solidFill>
                <a:latin typeface="Times New Roman" panose="02020603050405020304" pitchFamily="18" charset="0"/>
                <a:cs typeface="Times New Roman" panose="02020603050405020304" pitchFamily="18" charset="0"/>
              </a:rPr>
              <a:t>2</a:t>
            </a:r>
            <a:r>
              <a:rPr lang="ru-RU" sz="1300" b="1" dirty="0" smtClean="0">
                <a:solidFill>
                  <a:sysClr val="windowText" lastClr="000000"/>
                </a:solidFill>
                <a:latin typeface="Times New Roman" panose="02020603050405020304" pitchFamily="18" charset="0"/>
                <a:cs typeface="Times New Roman" panose="02020603050405020304" pitchFamily="18" charset="0"/>
              </a:rPr>
              <a:t> 646,8</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42" name="Блок-схема: альтернативный процесс 41"/>
          <p:cNvSpPr/>
          <p:nvPr/>
        </p:nvSpPr>
        <p:spPr>
          <a:xfrm>
            <a:off x="4014553" y="4201215"/>
            <a:ext cx="2408679" cy="637542"/>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r>
              <a:rPr lang="ru-RU" sz="14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3 307,9</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9335" y="894225"/>
            <a:ext cx="3393481" cy="587061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Блок-схема: альтернативный процесс 49"/>
          <p:cNvSpPr/>
          <p:nvPr/>
        </p:nvSpPr>
        <p:spPr>
          <a:xfrm>
            <a:off x="159567" y="5948507"/>
            <a:ext cx="3225439" cy="75963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Возврат </a:t>
            </a:r>
            <a:r>
              <a:rPr lang="ru-RU" sz="1100" dirty="0">
                <a:solidFill>
                  <a:sysClr val="windowText" lastClr="000000"/>
                </a:solidFill>
                <a:latin typeface="Times New Roman" panose="02020603050405020304" pitchFamily="18" charset="0"/>
                <a:cs typeface="Times New Roman" panose="02020603050405020304" pitchFamily="18" charset="0"/>
              </a:rPr>
              <a:t>остатков субсидий, субвенций и иных межбюджетных трансфертов, имеющих целевое назначение, прошлых лет </a:t>
            </a:r>
            <a:endParaRPr lang="ru-RU" sz="11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 24,6</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1" name="Блок-схема: альтернативный процесс 50"/>
          <p:cNvSpPr/>
          <p:nvPr/>
        </p:nvSpPr>
        <p:spPr>
          <a:xfrm>
            <a:off x="147645" y="4720426"/>
            <a:ext cx="3225438" cy="11563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ru-RU" sz="1150" dirty="0">
                <a:solidFill>
                  <a:schemeClr val="tx1"/>
                </a:solidFill>
                <a:latin typeface="Times New Roman" panose="02020603050405020304" pitchFamily="18" charset="0"/>
                <a:cs typeface="Times New Roman" panose="02020603050405020304" pitchFamily="18" charset="0"/>
              </a:rPr>
              <a:t>Доходы бюджетов бюджетной системы </a:t>
            </a:r>
            <a:r>
              <a:rPr lang="ru-RU" sz="1150" dirty="0" smtClean="0">
                <a:solidFill>
                  <a:schemeClr val="tx1"/>
                </a:solidFill>
                <a:latin typeface="Times New Roman" panose="02020603050405020304" pitchFamily="18" charset="0"/>
                <a:cs typeface="Times New Roman" panose="02020603050405020304" pitchFamily="18" charset="0"/>
              </a:rPr>
              <a:t>РФ </a:t>
            </a:r>
            <a:r>
              <a:rPr lang="ru-RU" sz="1150" dirty="0">
                <a:solidFill>
                  <a:schemeClr val="tx1"/>
                </a:solidFill>
                <a:latin typeface="Times New Roman" panose="02020603050405020304" pitchFamily="18" charset="0"/>
                <a:cs typeface="Times New Roman" panose="02020603050405020304" pitchFamily="18" charset="0"/>
              </a:rPr>
              <a:t>от возврата остатков субсидий, субвенций и иных </a:t>
            </a:r>
            <a:r>
              <a:rPr lang="ru-RU" sz="1150" kern="0" dirty="0">
                <a:solidFill>
                  <a:schemeClr val="tx1"/>
                </a:solidFill>
                <a:latin typeface="Times New Roman" panose="02020603050405020304" pitchFamily="18" charset="0"/>
                <a:cs typeface="Times New Roman" panose="02020603050405020304" pitchFamily="18" charset="0"/>
              </a:rPr>
              <a:t>межбюджетных</a:t>
            </a:r>
            <a:r>
              <a:rPr lang="ru-RU" sz="1150" dirty="0">
                <a:solidFill>
                  <a:schemeClr val="tx1"/>
                </a:solidFill>
                <a:latin typeface="Times New Roman" panose="02020603050405020304" pitchFamily="18" charset="0"/>
                <a:cs typeface="Times New Roman" panose="02020603050405020304" pitchFamily="18" charset="0"/>
              </a:rPr>
              <a:t> трансфертов, имеющих целевое </a:t>
            </a:r>
            <a:r>
              <a:rPr lang="ru-RU" sz="1150" dirty="0" smtClean="0">
                <a:solidFill>
                  <a:schemeClr val="tx1"/>
                </a:solidFill>
                <a:latin typeface="Times New Roman" panose="02020603050405020304" pitchFamily="18" charset="0"/>
                <a:cs typeface="Times New Roman" panose="02020603050405020304" pitchFamily="18" charset="0"/>
              </a:rPr>
              <a:t>назначение, </a:t>
            </a:r>
            <a:r>
              <a:rPr lang="ru-RU" sz="1100" dirty="0" smtClean="0">
                <a:solidFill>
                  <a:schemeClr val="tx1"/>
                </a:solidFill>
                <a:latin typeface="Times New Roman" panose="02020603050405020304" pitchFamily="18" charset="0"/>
                <a:cs typeface="Times New Roman" panose="02020603050405020304" pitchFamily="18" charset="0"/>
              </a:rPr>
              <a:t>прошлых лет</a:t>
            </a:r>
            <a:r>
              <a:rPr lang="ru-RU" sz="1400" b="1" dirty="0">
                <a:solidFill>
                  <a:schemeClr val="tx1"/>
                </a:solidFill>
                <a:latin typeface="Times New Roman" panose="02020603050405020304" pitchFamily="18" charset="0"/>
                <a:cs typeface="Times New Roman" panose="02020603050405020304" pitchFamily="18" charset="0"/>
              </a:rPr>
              <a:t> </a:t>
            </a:r>
            <a:endParaRPr lang="ru-RU" sz="1400" b="1" dirty="0" smtClean="0">
              <a:solidFill>
                <a:schemeClr val="tx1"/>
              </a:solidFill>
              <a:latin typeface="Times New Roman" panose="02020603050405020304" pitchFamily="18" charset="0"/>
              <a:cs typeface="Times New Roman" panose="02020603050405020304" pitchFamily="18" charset="0"/>
            </a:endParaRPr>
          </a:p>
          <a:p>
            <a:pPr lvl="0" algn="ctr"/>
            <a:r>
              <a:rPr lang="ru-RU" sz="1300" b="1" dirty="0" smtClean="0">
                <a:solidFill>
                  <a:schemeClr val="tx1"/>
                </a:solidFill>
                <a:latin typeface="Times New Roman" panose="02020603050405020304" pitchFamily="18" charset="0"/>
                <a:cs typeface="Times New Roman" panose="02020603050405020304" pitchFamily="18" charset="0"/>
              </a:rPr>
              <a:t>8,3</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2" name="Блок-схема: альтернативный процесс 51"/>
          <p:cNvSpPr/>
          <p:nvPr/>
        </p:nvSpPr>
        <p:spPr>
          <a:xfrm>
            <a:off x="147645" y="4271833"/>
            <a:ext cx="3198554" cy="407391"/>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п</a:t>
            </a:r>
            <a:r>
              <a:rPr lang="ru-RU" sz="1300" dirty="0" smtClean="0">
                <a:solidFill>
                  <a:sysClr val="windowText" lastClr="000000"/>
                </a:solidFill>
                <a:latin typeface="Times New Roman" panose="02020603050405020304" pitchFamily="18" charset="0"/>
                <a:cs typeface="Times New Roman" panose="02020603050405020304" pitchFamily="18" charset="0"/>
              </a:rPr>
              <a:t>рочие безвозмездные поступления </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16,1</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3" name="Блок-схема: альтернативный процесс 52"/>
          <p:cNvSpPr/>
          <p:nvPr/>
        </p:nvSpPr>
        <p:spPr>
          <a:xfrm>
            <a:off x="160021" y="3639715"/>
            <a:ext cx="3209255" cy="58400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chemeClr val="tx1"/>
                </a:solidFill>
                <a:latin typeface="Times New Roman" panose="02020603050405020304" pitchFamily="18" charset="0"/>
                <a:cs typeface="Times New Roman" panose="02020603050405020304" pitchFamily="18" charset="0"/>
              </a:rPr>
              <a:t>б</a:t>
            </a:r>
            <a:r>
              <a:rPr lang="ru-RU" sz="1300" dirty="0" smtClean="0">
                <a:solidFill>
                  <a:schemeClr val="tx1"/>
                </a:solidFill>
                <a:latin typeface="Times New Roman" panose="02020603050405020304" pitchFamily="18" charset="0"/>
                <a:cs typeface="Times New Roman" panose="02020603050405020304" pitchFamily="18" charset="0"/>
              </a:rPr>
              <a:t>езвозмездные поступления от негосударственных организаций  </a:t>
            </a:r>
          </a:p>
          <a:p>
            <a:pPr algn="ctr"/>
            <a:r>
              <a:rPr lang="ru-RU" sz="1300" b="1" dirty="0" smtClean="0">
                <a:solidFill>
                  <a:schemeClr val="tx1"/>
                </a:solidFill>
                <a:latin typeface="Times New Roman" panose="02020603050405020304" pitchFamily="18" charset="0"/>
                <a:cs typeface="Times New Roman" panose="02020603050405020304" pitchFamily="18" charset="0"/>
              </a:rPr>
              <a:t>0,0</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55" name="Блок-схема: альтернативный процесс 54"/>
          <p:cNvSpPr/>
          <p:nvPr/>
        </p:nvSpPr>
        <p:spPr>
          <a:xfrm>
            <a:off x="159567" y="3150346"/>
            <a:ext cx="3217363" cy="4234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ysClr val="windowText" lastClr="000000"/>
                </a:solidFill>
                <a:latin typeface="Times New Roman" panose="02020603050405020304" pitchFamily="18" charset="0"/>
                <a:cs typeface="Times New Roman" panose="02020603050405020304" pitchFamily="18" charset="0"/>
              </a:rPr>
              <a:t>иные </a:t>
            </a:r>
            <a:r>
              <a:rPr lang="ru-RU" sz="1300" dirty="0">
                <a:solidFill>
                  <a:sysClr val="windowText" lastClr="000000"/>
                </a:solidFill>
                <a:latin typeface="Times New Roman" panose="02020603050405020304" pitchFamily="18" charset="0"/>
                <a:cs typeface="Times New Roman" panose="02020603050405020304" pitchFamily="18" charset="0"/>
              </a:rPr>
              <a:t>межбюджетные </a:t>
            </a:r>
            <a:r>
              <a:rPr lang="ru-RU" sz="1300" dirty="0" smtClean="0">
                <a:solidFill>
                  <a:sysClr val="windowText" lastClr="000000"/>
                </a:solidFill>
                <a:latin typeface="Times New Roman" panose="02020603050405020304" pitchFamily="18" charset="0"/>
                <a:cs typeface="Times New Roman" panose="02020603050405020304" pitchFamily="18" charset="0"/>
              </a:rPr>
              <a:t>трансферты </a:t>
            </a:r>
          </a:p>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   </a:t>
            </a:r>
            <a:r>
              <a:rPr lang="ru-RU" sz="1300" b="1" dirty="0" smtClean="0">
                <a:solidFill>
                  <a:sysClr val="windowText" lastClr="000000"/>
                </a:solidFill>
                <a:latin typeface="Times New Roman" panose="02020603050405020304" pitchFamily="18" charset="0"/>
                <a:cs typeface="Times New Roman" panose="02020603050405020304" pitchFamily="18" charset="0"/>
              </a:rPr>
              <a:t>2 953,5</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6" name="Блок-схема: альтернативный процесс 55"/>
          <p:cNvSpPr/>
          <p:nvPr/>
        </p:nvSpPr>
        <p:spPr>
          <a:xfrm>
            <a:off x="2392362" y="2591827"/>
            <a:ext cx="976914" cy="48818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2 679,0</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7" name="Блок-схема: альтернативный процесс 56"/>
          <p:cNvSpPr/>
          <p:nvPr/>
        </p:nvSpPr>
        <p:spPr>
          <a:xfrm>
            <a:off x="1194713" y="2587721"/>
            <a:ext cx="1131302" cy="486125"/>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6 571,3</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8" name="Блок-схема: альтернативный процесс 57"/>
          <p:cNvSpPr/>
          <p:nvPr/>
        </p:nvSpPr>
        <p:spPr>
          <a:xfrm>
            <a:off x="184740" y="2580455"/>
            <a:ext cx="936464"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300" dirty="0">
              <a:solidFill>
                <a:sysClr val="windowText" lastClr="000000"/>
              </a:solidFill>
              <a:latin typeface="Times New Roman" panose="02020603050405020304" pitchFamily="18" charset="0"/>
              <a:cs typeface="Times New Roman" panose="02020603050405020304" pitchFamily="18" charset="0"/>
            </a:endParaRP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99,7</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59" name="Скругленный прямоугольник 58"/>
          <p:cNvSpPr/>
          <p:nvPr/>
        </p:nvSpPr>
        <p:spPr>
          <a:xfrm>
            <a:off x="950958" y="928868"/>
            <a:ext cx="1914678"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p>
          <a:p>
            <a:pPr algn="ctr"/>
            <a:r>
              <a:rPr lang="ru-RU" sz="1200"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a:t>
            </a:r>
            <a:endParaRPr lang="ru-RU" sz="1200"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Выноска со стрелкой вниз 59"/>
          <p:cNvSpPr/>
          <p:nvPr/>
        </p:nvSpPr>
        <p:spPr>
          <a:xfrm>
            <a:off x="750442" y="1640864"/>
            <a:ext cx="2034847" cy="837195"/>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12 303,3</a:t>
            </a:r>
            <a:endParaRPr lang="ru-RU" b="1" u="sng" dirty="0">
              <a:ln w="12700" cmpd="sng">
                <a:solidFill>
                  <a:schemeClr val="accent4"/>
                </a:solidFill>
                <a:prstDash val="solid"/>
              </a:ln>
              <a:solidFill>
                <a:schemeClr val="accent2">
                  <a:lumMod val="75000"/>
                </a:schemeClr>
              </a:solidFill>
            </a:endParaRPr>
          </a:p>
        </p:txBody>
      </p:sp>
      <p:sp>
        <p:nvSpPr>
          <p:cNvPr id="43" name="Блок-схема: альтернативный процесс 42"/>
          <p:cNvSpPr/>
          <p:nvPr/>
        </p:nvSpPr>
        <p:spPr>
          <a:xfrm>
            <a:off x="10228413" y="3082340"/>
            <a:ext cx="1577633"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600"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48,7</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Блок-схема: альтернативный процесс 43"/>
          <p:cNvSpPr/>
          <p:nvPr/>
        </p:nvSpPr>
        <p:spPr>
          <a:xfrm>
            <a:off x="7331886" y="3070763"/>
            <a:ext cx="1866386"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600"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45,8</a:t>
            </a:r>
            <a:endParaRPr lang="ru-RU" sz="1400" b="1" dirty="0">
              <a:solidFill>
                <a:sysClr val="windowText" lastClr="000000"/>
              </a:solidFill>
              <a:latin typeface="Times New Roman" panose="02020603050405020304" pitchFamily="18" charset="0"/>
              <a:cs typeface="Times New Roman" panose="02020603050405020304" pitchFamily="18" charset="0"/>
            </a:endParaRPr>
          </a:p>
        </p:txBody>
      </p:sp>
      <p:sp>
        <p:nvSpPr>
          <p:cNvPr id="45" name="Блок-схема: альтернативный процесс 44"/>
          <p:cNvSpPr/>
          <p:nvPr/>
        </p:nvSpPr>
        <p:spPr>
          <a:xfrm>
            <a:off x="4073425" y="2974125"/>
            <a:ext cx="1123865" cy="460959"/>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400" dirty="0">
              <a:solidFill>
                <a:sysClr val="windowText" lastClr="000000"/>
              </a:solidFill>
              <a:latin typeface="Times New Roman" panose="02020603050405020304" pitchFamily="18" charset="0"/>
              <a:cs typeface="Times New Roman" panose="02020603050405020304" pitchFamily="18" charset="0"/>
            </a:endParaRP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109,5</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47" name="Блок-схема: альтернативный процесс 46"/>
          <p:cNvSpPr/>
          <p:nvPr/>
        </p:nvSpPr>
        <p:spPr>
          <a:xfrm>
            <a:off x="4031018" y="5843728"/>
            <a:ext cx="2408678" cy="86731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ysClr val="windowText" lastClr="000000"/>
                </a:solidFill>
                <a:latin typeface="Times New Roman" panose="02020603050405020304" pitchFamily="18" charset="0"/>
                <a:cs typeface="Times New Roman" panose="02020603050405020304" pitchFamily="18" charset="0"/>
              </a:rPr>
              <a:t>п</a:t>
            </a:r>
            <a:r>
              <a:rPr lang="ru-RU" sz="1300" dirty="0" smtClean="0">
                <a:solidFill>
                  <a:sysClr val="windowText" lastClr="000000"/>
                </a:solidFill>
                <a:latin typeface="Times New Roman" panose="02020603050405020304" pitchFamily="18" charset="0"/>
                <a:cs typeface="Times New Roman" panose="02020603050405020304" pitchFamily="18" charset="0"/>
              </a:rPr>
              <a:t>рочие безвозмездные поступления</a:t>
            </a:r>
          </a:p>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 </a:t>
            </a:r>
            <a:r>
              <a:rPr lang="en-US" sz="1300" b="1" dirty="0" smtClean="0">
                <a:solidFill>
                  <a:sysClr val="windowText" lastClr="000000"/>
                </a:solidFill>
                <a:latin typeface="Times New Roman" panose="02020603050405020304" pitchFamily="18" charset="0"/>
                <a:cs typeface="Times New Roman" panose="02020603050405020304" pitchFamily="18" charset="0"/>
              </a:rPr>
              <a:t>11</a:t>
            </a:r>
            <a:r>
              <a:rPr lang="ru-RU" sz="1300" b="1" dirty="0" smtClean="0">
                <a:solidFill>
                  <a:sysClr val="windowText" lastClr="000000"/>
                </a:solidFill>
                <a:latin typeface="Times New Roman" panose="02020603050405020304" pitchFamily="18" charset="0"/>
                <a:cs typeface="Times New Roman" panose="02020603050405020304" pitchFamily="18" charset="0"/>
              </a:rPr>
              <a:t>,</a:t>
            </a:r>
            <a:r>
              <a:rPr lang="en-US" sz="1300" b="1" dirty="0" smtClean="0">
                <a:solidFill>
                  <a:sysClr val="windowText" lastClr="000000"/>
                </a:solidFill>
                <a:latin typeface="Times New Roman" panose="02020603050405020304" pitchFamily="18" charset="0"/>
                <a:cs typeface="Times New Roman" panose="02020603050405020304" pitchFamily="18" charset="0"/>
              </a:rPr>
              <a:t>1</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
        <p:nvSpPr>
          <p:cNvPr id="66" name="Блок-схема: альтернативный процесс 65"/>
          <p:cNvSpPr/>
          <p:nvPr/>
        </p:nvSpPr>
        <p:spPr>
          <a:xfrm>
            <a:off x="4035926" y="4954170"/>
            <a:ext cx="2408678" cy="774973"/>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ysClr val="windowText" lastClr="000000"/>
                </a:solidFill>
                <a:latin typeface="Times New Roman" panose="02020603050405020304" pitchFamily="18" charset="0"/>
                <a:cs typeface="Times New Roman" panose="02020603050405020304" pitchFamily="18" charset="0"/>
              </a:rPr>
              <a:t>безвозмездные поступления от негосударственных организаций </a:t>
            </a:r>
          </a:p>
          <a:p>
            <a:pPr algn="ctr"/>
            <a:r>
              <a:rPr lang="ru-RU" sz="1300" b="1" dirty="0" smtClean="0">
                <a:solidFill>
                  <a:sysClr val="windowText" lastClr="000000"/>
                </a:solidFill>
                <a:latin typeface="Times New Roman" panose="02020603050405020304" pitchFamily="18" charset="0"/>
                <a:cs typeface="Times New Roman" panose="02020603050405020304" pitchFamily="18" charset="0"/>
              </a:rPr>
              <a:t>10,0</a:t>
            </a:r>
            <a:endParaRPr lang="ru-RU" sz="13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2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821830259"/>
              </p:ext>
            </p:extLst>
          </p:nvPr>
        </p:nvGraphicFramePr>
        <p:xfrm>
          <a:off x="61865" y="1269236"/>
          <a:ext cx="12068269" cy="5548023"/>
        </p:xfrm>
        <a:graphic>
          <a:graphicData uri="http://schemas.openxmlformats.org/drawingml/2006/table">
            <a:tbl>
              <a:tblPr firstRow="1" bandRow="1">
                <a:tableStyleId>{EB9631B5-78F2-41C9-869B-9F39066F8104}</a:tableStyleId>
              </a:tblPr>
              <a:tblGrid>
                <a:gridCol w="648587"/>
                <a:gridCol w="6260716"/>
                <a:gridCol w="1665838"/>
                <a:gridCol w="1158844"/>
                <a:gridCol w="1267485"/>
                <a:gridCol w="1066799"/>
              </a:tblGrid>
              <a:tr h="650417">
                <a:tc>
                  <a:txBody>
                    <a:bodyPr/>
                    <a:lstStyle/>
                    <a:p>
                      <a:pPr algn="ct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2022 год </a:t>
                      </a:r>
                      <a:r>
                        <a:rPr lang="ru-RU" sz="1000" b="0" dirty="0" smtClean="0">
                          <a:solidFill>
                            <a:schemeClr val="tx1"/>
                          </a:solidFill>
                          <a:latin typeface="Times New Roman" panose="02020603050405020304" pitchFamily="18" charset="0"/>
                          <a:cs typeface="Times New Roman" panose="02020603050405020304" pitchFamily="18" charset="0"/>
                        </a:rPr>
                        <a:t>(факт)</a:t>
                      </a:r>
                      <a:endParaRPr lang="ru-RU" sz="1000" b="0"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baseline="0" dirty="0" smtClean="0">
                          <a:solidFill>
                            <a:schemeClr val="tx1"/>
                          </a:solidFill>
                          <a:latin typeface="Times New Roman" panose="02020603050405020304" pitchFamily="18" charset="0"/>
                          <a:cs typeface="Times New Roman" panose="02020603050405020304" pitchFamily="18" charset="0"/>
                        </a:rPr>
                        <a:t> 2</a:t>
                      </a:r>
                      <a:r>
                        <a:rPr lang="ru-RU" sz="1600" b="1" dirty="0" smtClean="0">
                          <a:solidFill>
                            <a:schemeClr val="tx1"/>
                          </a:solidFill>
                          <a:latin typeface="Times New Roman" panose="02020603050405020304" pitchFamily="18" charset="0"/>
                          <a:cs typeface="Times New Roman" panose="02020603050405020304" pitchFamily="18" charset="0"/>
                        </a:rPr>
                        <a:t>023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 2024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r>
              <a:tr h="330420">
                <a:tc>
                  <a:txBody>
                    <a:bodyPr/>
                    <a:lstStyle/>
                    <a:p>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r>
                        <a:rPr lang="ru-RU" sz="1400" b="1" dirty="0" smtClean="0">
                          <a:solidFill>
                            <a:schemeClr val="tx1"/>
                          </a:solidFill>
                          <a:latin typeface="Times New Roman" panose="02020603050405020304" pitchFamily="18" charset="0"/>
                          <a:cs typeface="Times New Roman" panose="02020603050405020304" pitchFamily="18" charset="0"/>
                        </a:rPr>
                        <a:t>РАСХОДЫ БЮДЖЕТА - ВСЕГО</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24 841,1</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28 447,7</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26 081,8</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23 976,8</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0100 </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Общегосударственные вопросы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1 485,2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2 277,3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2 352,1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1 787,5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0200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оборона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0300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168,3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171,1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169,7</a:t>
                      </a: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5 233,1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6 025,8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3 517,4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2 274,5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0500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4 240,4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a:t>
                      </a:r>
                      <a:r>
                        <a:rPr lang="ru-RU" sz="1400" b="0" baseline="0" dirty="0" smtClean="0">
                          <a:solidFill>
                            <a:schemeClr val="tx1"/>
                          </a:solidFill>
                          <a:latin typeface="Times New Roman" panose="02020603050405020304" pitchFamily="18" charset="0"/>
                          <a:cs typeface="Times New Roman" panose="02020603050405020304" pitchFamily="18" charset="0"/>
                        </a:rPr>
                        <a:t> 481,5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4 439,7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4 311,4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0600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Охрана окружающей среды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7,5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21,6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0700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Образование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11 844,5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13 368,5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12 706,3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12 241,8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0800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Культура, кинематография</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678,1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707,9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738,8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785,7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1000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281,7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230,2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296,6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253,7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50287">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1100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581,8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685,4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697,4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729,9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1300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Обслуживание государственного</a:t>
                      </a:r>
                      <a:r>
                        <a:rPr lang="ru-RU" sz="1400" baseline="0" dirty="0" smtClean="0">
                          <a:latin typeface="Times New Roman" panose="02020603050405020304" pitchFamily="18" charset="0"/>
                          <a:cs typeface="Times New Roman" panose="02020603050405020304" pitchFamily="18" charset="0"/>
                        </a:rPr>
                        <a:t> и муниципального долга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247,2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373,1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690,1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591,0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590754">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бюджетной</a:t>
                      </a:r>
                      <a:r>
                        <a:rPr lang="ru-RU" sz="1400" baseline="0" dirty="0" smtClean="0">
                          <a:latin typeface="Times New Roman" panose="02020603050405020304" pitchFamily="18" charset="0"/>
                          <a:cs typeface="Times New Roman" panose="02020603050405020304" pitchFamily="18" charset="0"/>
                        </a:rPr>
                        <a:t> системы Российской Федерации</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72,1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105,3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108,2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114,4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91578">
                <a:tc>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Условно утвержденные расходы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369,3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710,6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sp>
        <p:nvSpPr>
          <p:cNvPr id="6" name="Прямоугольник 5"/>
          <p:cNvSpPr/>
          <p:nvPr/>
        </p:nvSpPr>
        <p:spPr>
          <a:xfrm>
            <a:off x="11189738" y="934140"/>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7834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079157" y="164698"/>
            <a:ext cx="11112843"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направления </a:t>
            </a:r>
            <a:r>
              <a:rPr lang="ru-RU" dirty="0" smtClean="0">
                <a:latin typeface="Times New Roman" panose="02020603050405020304" pitchFamily="18" charset="0"/>
                <a:cs typeface="Times New Roman" panose="02020603050405020304" pitchFamily="18" charset="0"/>
              </a:rPr>
              <a:t>расходов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r>
              <a:rPr lang="ru-RU" dirty="0" smtClean="0">
                <a:latin typeface="Times New Roman" panose="02020603050405020304" pitchFamily="18" charset="0"/>
                <a:cs typeface="Times New Roman" panose="02020603050405020304" pitchFamily="18" charset="0"/>
              </a:rPr>
              <a:t>на 2023-2025 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3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057339680"/>
              </p:ext>
            </p:extLst>
          </p:nvPr>
        </p:nvGraphicFramePr>
        <p:xfrm>
          <a:off x="193462" y="996182"/>
          <a:ext cx="4676249" cy="3645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1101656782"/>
              </p:ext>
            </p:extLst>
          </p:nvPr>
        </p:nvGraphicFramePr>
        <p:xfrm>
          <a:off x="6975264" y="996182"/>
          <a:ext cx="4966800" cy="3274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p:cNvGraphicFramePr/>
          <p:nvPr>
            <p:extLst>
              <p:ext uri="{D42A27DB-BD31-4B8C-83A1-F6EECF244321}">
                <p14:modId xmlns:p14="http://schemas.microsoft.com/office/powerpoint/2010/main" val="1962679175"/>
              </p:ext>
            </p:extLst>
          </p:nvPr>
        </p:nvGraphicFramePr>
        <p:xfrm>
          <a:off x="3495264" y="2513844"/>
          <a:ext cx="9117870" cy="4791456"/>
        </p:xfrm>
        <a:graphic>
          <a:graphicData uri="http://schemas.openxmlformats.org/drawingml/2006/chart">
            <c:chart xmlns:c="http://schemas.openxmlformats.org/drawingml/2006/chart" xmlns:r="http://schemas.openxmlformats.org/officeDocument/2006/relationships" r:id="rId4"/>
          </a:graphicData>
        </a:graphic>
      </p:graphicFrame>
      <p:pic>
        <p:nvPicPr>
          <p:cNvPr id="7" name="Рисунок 6"/>
          <p:cNvPicPr>
            <a:picLocks noChangeAspect="1"/>
          </p:cNvPicPr>
          <p:nvPr/>
        </p:nvPicPr>
        <p:blipFill>
          <a:blip r:embed="rId5"/>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575950" y="162419"/>
            <a:ext cx="10798628"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расходов </a:t>
            </a:r>
            <a:r>
              <a:rPr lang="ru-RU" dirty="0" smtClean="0">
                <a:latin typeface="Times New Roman" panose="02020603050405020304" pitchFamily="18" charset="0"/>
                <a:cs typeface="Times New Roman" panose="02020603050405020304" pitchFamily="18" charset="0"/>
              </a:rPr>
              <a:t>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342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8681"/>
            <a:ext cx="12192000" cy="961815"/>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019163" y="52506"/>
            <a:ext cx="10040565"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показатели социально-экономического развития муниципального образования город Тула </a:t>
            </a:r>
          </a:p>
          <a:p>
            <a:pPr algn="ctr"/>
            <a:r>
              <a:rPr lang="ru-RU" dirty="0" smtClean="0">
                <a:latin typeface="Times New Roman" panose="02020603050405020304" pitchFamily="18" charset="0"/>
                <a:cs typeface="Times New Roman" panose="02020603050405020304" pitchFamily="18" charset="0"/>
              </a:rPr>
              <a:t>(прогноз на 2023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2025 </a:t>
            </a:r>
            <a:r>
              <a:rPr lang="ru-RU" dirty="0">
                <a:latin typeface="Times New Roman" panose="02020603050405020304" pitchFamily="18" charset="0"/>
                <a:cs typeface="Times New Roman" panose="02020603050405020304" pitchFamily="18" charset="0"/>
              </a:rPr>
              <a:t>годы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69262555"/>
              </p:ext>
            </p:extLst>
          </p:nvPr>
        </p:nvGraphicFramePr>
        <p:xfrm>
          <a:off x="60385" y="1100871"/>
          <a:ext cx="11999343" cy="5581120"/>
        </p:xfrm>
        <a:graphic>
          <a:graphicData uri="http://schemas.openxmlformats.org/drawingml/2006/table">
            <a:tbl>
              <a:tblPr firstRow="1" firstCol="1" bandRow="1"/>
              <a:tblGrid>
                <a:gridCol w="7021902">
                  <a:extLst>
                    <a:ext uri="{9D8B030D-6E8A-4147-A177-3AD203B41FA5}">
                      <a16:colId xmlns="" xmlns:a16="http://schemas.microsoft.com/office/drawing/2014/main" val="3938666820"/>
                    </a:ext>
                  </a:extLst>
                </a:gridCol>
                <a:gridCol w="1173192">
                  <a:extLst>
                    <a:ext uri="{9D8B030D-6E8A-4147-A177-3AD203B41FA5}">
                      <a16:colId xmlns="" xmlns:a16="http://schemas.microsoft.com/office/drawing/2014/main" val="1614216566"/>
                    </a:ext>
                  </a:extLst>
                </a:gridCol>
                <a:gridCol w="1276710">
                  <a:extLst>
                    <a:ext uri="{9D8B030D-6E8A-4147-A177-3AD203B41FA5}">
                      <a16:colId xmlns="" xmlns:a16="http://schemas.microsoft.com/office/drawing/2014/main" val="1269285251"/>
                    </a:ext>
                  </a:extLst>
                </a:gridCol>
                <a:gridCol w="1276709">
                  <a:extLst>
                    <a:ext uri="{9D8B030D-6E8A-4147-A177-3AD203B41FA5}">
                      <a16:colId xmlns="" xmlns:a16="http://schemas.microsoft.com/office/drawing/2014/main" val="813506523"/>
                    </a:ext>
                  </a:extLst>
                </a:gridCol>
                <a:gridCol w="1250830">
                  <a:extLst>
                    <a:ext uri="{9D8B030D-6E8A-4147-A177-3AD203B41FA5}">
                      <a16:colId xmlns="" xmlns:a16="http://schemas.microsoft.com/office/drawing/2014/main" val="678804641"/>
                    </a:ext>
                  </a:extLst>
                </a:gridCol>
              </a:tblGrid>
              <a:tr h="215286">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Показатели</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Единица измерения</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Оценка</a:t>
                      </a:r>
                      <a:endParaRPr lang="ru-RU" sz="1200" dirty="0">
                        <a:effectLst/>
                        <a:latin typeface="+mn-lt"/>
                        <a:ea typeface="Times New Roman" panose="02020603050405020304" pitchFamily="18" charset="0"/>
                      </a:endParaRPr>
                    </a:p>
                    <a:p>
                      <a:pPr algn="ctr">
                        <a:spcAft>
                          <a:spcPts val="0"/>
                        </a:spcAft>
                      </a:pPr>
                      <a:r>
                        <a:rPr lang="ru-RU" sz="1400" b="1" dirty="0">
                          <a:solidFill>
                            <a:srgbClr val="000000"/>
                          </a:solidFill>
                          <a:effectLst/>
                          <a:latin typeface="+mn-lt"/>
                          <a:ea typeface="Times New Roman" panose="02020603050405020304" pitchFamily="18" charset="0"/>
                        </a:rPr>
                        <a:t>2023 год</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a:solidFill>
                            <a:srgbClr val="000000"/>
                          </a:solidFill>
                          <a:effectLst/>
                          <a:latin typeface="+mn-lt"/>
                          <a:ea typeface="Times New Roman" panose="02020603050405020304" pitchFamily="18" charset="0"/>
                        </a:rPr>
                        <a:t>прогноз</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881687064"/>
                  </a:ext>
                </a:extLst>
              </a:tr>
              <a:tr h="2725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400" b="1" dirty="0">
                          <a:solidFill>
                            <a:srgbClr val="000000"/>
                          </a:solidFill>
                          <a:effectLst/>
                          <a:latin typeface="+mn-lt"/>
                          <a:ea typeface="Times New Roman" panose="02020603050405020304" pitchFamily="18" charset="0"/>
                        </a:rPr>
                        <a:t>2024 год</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00"/>
                          </a:solidFill>
                          <a:effectLst/>
                          <a:latin typeface="+mn-lt"/>
                          <a:ea typeface="Times New Roman" panose="02020603050405020304" pitchFamily="18" charset="0"/>
                        </a:rPr>
                        <a:t>2025 год</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4140759"/>
                  </a:ext>
                </a:extLst>
              </a:tr>
              <a:tr h="430569">
                <a:tc>
                  <a:txBody>
                    <a:bodyPr/>
                    <a:lstStyle/>
                    <a:p>
                      <a:pPr algn="just">
                        <a:spcAft>
                          <a:spcPts val="0"/>
                        </a:spcAft>
                      </a:pPr>
                      <a:r>
                        <a:rPr lang="ru-RU" sz="1400" b="1" dirty="0">
                          <a:solidFill>
                            <a:srgbClr val="000000"/>
                          </a:solidFill>
                          <a:effectLst/>
                          <a:latin typeface="+mn-lt"/>
                          <a:ea typeface="Times New Roman" panose="02020603050405020304" pitchFamily="18" charset="0"/>
                        </a:rPr>
                        <a:t>Объем отгруженной  продукции промышленного производства </a:t>
                      </a:r>
                      <a:br>
                        <a:rPr lang="ru-RU" sz="1400" b="1" dirty="0">
                          <a:solidFill>
                            <a:srgbClr val="000000"/>
                          </a:solidFill>
                          <a:effectLst/>
                          <a:latin typeface="+mn-lt"/>
                          <a:ea typeface="Times New Roman" panose="02020603050405020304" pitchFamily="18" charset="0"/>
                        </a:rPr>
                      </a:br>
                      <a:r>
                        <a:rPr lang="ru-RU" sz="1400" b="1" dirty="0">
                          <a:solidFill>
                            <a:srgbClr val="000000"/>
                          </a:solidFill>
                          <a:effectLst/>
                          <a:latin typeface="+mn-lt"/>
                          <a:ea typeface="Times New Roman" panose="02020603050405020304" pitchFamily="18" charset="0"/>
                        </a:rPr>
                        <a:t>(по полному кругу организаций)</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446321"/>
                  </a:ext>
                </a:extLst>
              </a:tr>
              <a:tr h="237179">
                <a:tc>
                  <a:txBody>
                    <a:bodyPr/>
                    <a:lstStyle/>
                    <a:p>
                      <a:pPr algn="just">
                        <a:spcAft>
                          <a:spcPts val="0"/>
                        </a:spcAft>
                      </a:pPr>
                      <a:r>
                        <a:rPr lang="ru-RU" sz="1400" dirty="0">
                          <a:solidFill>
                            <a:srgbClr val="000000"/>
                          </a:solidFill>
                          <a:effectLst/>
                          <a:latin typeface="+mn-lt"/>
                          <a:ea typeface="Times New Roman" panose="02020603050405020304" pitchFamily="18" charset="0"/>
                        </a:rPr>
                        <a:t>Объем отгруженной продукции в действующих ценах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млн.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586 236,50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616 134,60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648 799,70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5921204"/>
                  </a:ext>
                </a:extLst>
              </a:tr>
              <a:tr h="215286">
                <a:tc>
                  <a:txBody>
                    <a:bodyPr/>
                    <a:lstStyle/>
                    <a:p>
                      <a:pPr algn="just">
                        <a:spcAft>
                          <a:spcPts val="0"/>
                        </a:spcAft>
                      </a:pPr>
                      <a:r>
                        <a:rPr lang="ru-RU" sz="1400" dirty="0">
                          <a:solidFill>
                            <a:srgbClr val="000000"/>
                          </a:solidFill>
                          <a:effectLst/>
                          <a:latin typeface="+mn-lt"/>
                          <a:ea typeface="Times New Roman" panose="02020603050405020304" pitchFamily="18" charset="0"/>
                        </a:rPr>
                        <a:t> Темп роста к предыдущему году</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104,90</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105,10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105,30</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1567887"/>
                  </a:ext>
                </a:extLst>
              </a:tr>
              <a:tr h="215286">
                <a:tc>
                  <a:txBody>
                    <a:bodyPr/>
                    <a:lstStyle/>
                    <a:p>
                      <a:pPr algn="just">
                        <a:spcAft>
                          <a:spcPts val="0"/>
                        </a:spcAft>
                      </a:pPr>
                      <a:r>
                        <a:rPr lang="ru-RU" sz="1400" b="1" dirty="0">
                          <a:solidFill>
                            <a:srgbClr val="000000"/>
                          </a:solidFill>
                          <a:effectLst/>
                          <a:latin typeface="+mn-lt"/>
                          <a:ea typeface="Times New Roman" panose="02020603050405020304" pitchFamily="18" charset="0"/>
                        </a:rPr>
                        <a:t>Сельское хозяйство</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98261293"/>
                  </a:ext>
                </a:extLst>
              </a:tr>
              <a:tr h="430569">
                <a:tc>
                  <a:txBody>
                    <a:bodyPr/>
                    <a:lstStyle/>
                    <a:p>
                      <a:pPr algn="just">
                        <a:spcAft>
                          <a:spcPts val="0"/>
                        </a:spcAft>
                      </a:pPr>
                      <a:r>
                        <a:rPr lang="ru-RU" sz="1400" dirty="0">
                          <a:solidFill>
                            <a:srgbClr val="000000"/>
                          </a:solidFill>
                          <a:effectLst/>
                          <a:latin typeface="+mn-lt"/>
                          <a:ea typeface="Times New Roman" panose="02020603050405020304" pitchFamily="18" charset="0"/>
                        </a:rPr>
                        <a:t>Продукция сельского хозяйства  </a:t>
                      </a:r>
                      <a:endParaRPr lang="ru-RU" sz="1200" dirty="0">
                        <a:effectLst/>
                        <a:latin typeface="+mn-lt"/>
                        <a:ea typeface="Times New Roman" panose="02020603050405020304" pitchFamily="18" charset="0"/>
                      </a:endParaRPr>
                    </a:p>
                    <a:p>
                      <a:pPr algn="just">
                        <a:spcAft>
                          <a:spcPts val="0"/>
                        </a:spcAft>
                      </a:pPr>
                      <a:r>
                        <a:rPr lang="ru-RU" sz="1400" dirty="0">
                          <a:solidFill>
                            <a:srgbClr val="000000"/>
                          </a:solidFill>
                          <a:effectLst/>
                          <a:latin typeface="+mn-lt"/>
                          <a:ea typeface="Times New Roman" panose="02020603050405020304" pitchFamily="18" charset="0"/>
                        </a:rPr>
                        <a:t>в хозяйствах всех категорий</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6 340,41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6 607,31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7 004,56</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0339472"/>
                  </a:ext>
                </a:extLst>
              </a:tr>
              <a:tr h="269456">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102,46</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104,21</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106,01</a:t>
                      </a:r>
                      <a:endParaRPr lang="ru-RU" sz="120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07784929"/>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 </a:t>
                      </a:r>
                      <a:r>
                        <a:rPr lang="ru-RU" sz="1400" b="1">
                          <a:solidFill>
                            <a:srgbClr val="000000"/>
                          </a:solidFill>
                          <a:effectLst/>
                          <a:latin typeface="+mn-lt"/>
                          <a:ea typeface="Times New Roman" panose="02020603050405020304" pitchFamily="18" charset="0"/>
                        </a:rPr>
                        <a:t>Строительство</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83858734"/>
                  </a:ext>
                </a:extLst>
              </a:tr>
              <a:tr h="430569">
                <a:tc>
                  <a:txBody>
                    <a:bodyPr/>
                    <a:lstStyle/>
                    <a:p>
                      <a:pPr>
                        <a:spcAft>
                          <a:spcPts val="0"/>
                        </a:spcAft>
                      </a:pPr>
                      <a:r>
                        <a:rPr lang="ru-RU" sz="1400" dirty="0">
                          <a:solidFill>
                            <a:srgbClr val="000000"/>
                          </a:solidFill>
                          <a:effectLst/>
                          <a:latin typeface="+mn-lt"/>
                          <a:ea typeface="Times New Roman" panose="02020603050405020304" pitchFamily="18" charset="0"/>
                        </a:rPr>
                        <a:t>Объем выполненных работ по виду деятельности «Строительство» </a:t>
                      </a:r>
                      <a:br>
                        <a:rPr lang="ru-RU" sz="1400" dirty="0">
                          <a:solidFill>
                            <a:srgbClr val="000000"/>
                          </a:solidFill>
                          <a:effectLst/>
                          <a:latin typeface="+mn-lt"/>
                          <a:ea typeface="Times New Roman" panose="02020603050405020304" pitchFamily="18" charset="0"/>
                        </a:rPr>
                      </a:br>
                      <a:r>
                        <a:rPr lang="ru-RU" sz="1400" dirty="0">
                          <a:solidFill>
                            <a:srgbClr val="000000"/>
                          </a:solidFill>
                          <a:effectLst/>
                          <a:latin typeface="+mn-lt"/>
                          <a:ea typeface="Times New Roman" panose="02020603050405020304" pitchFamily="18" charset="0"/>
                        </a:rPr>
                        <a:t>(Раздел F)</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12 334,80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13 509,07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14 776,23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51685552"/>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109,60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109,52</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109,38</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20361469"/>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Рынок товаров и услуг</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5342490"/>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Оборот розничной торговли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млн.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264 140,33</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290 815,58</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314 356,44</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4696072"/>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112,43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110,10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108,09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7062697"/>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Инвестиции</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2124534"/>
                  </a:ext>
                </a:extLst>
              </a:tr>
              <a:tr h="430569">
                <a:tc>
                  <a:txBody>
                    <a:bodyPr/>
                    <a:lstStyle/>
                    <a:p>
                      <a:pPr algn="just">
                        <a:spcAft>
                          <a:spcPts val="0"/>
                        </a:spcAft>
                      </a:pPr>
                      <a:r>
                        <a:rPr lang="ru-RU" sz="1400">
                          <a:solidFill>
                            <a:srgbClr val="000000"/>
                          </a:solidFill>
                          <a:effectLst/>
                          <a:latin typeface="+mn-lt"/>
                          <a:ea typeface="Times New Roman" panose="02020603050405020304" pitchFamily="18" charset="0"/>
                        </a:rPr>
                        <a:t>Объем инвестиций (в основной капитал) за счет всех источников финансирования - всего</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55 881,90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62 234,25</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69 017,00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3225128"/>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108,11</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111,37</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110,90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52428469"/>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Финансы</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1988417"/>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Прибыль прибыльных организаций</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тыс.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72 510 024,61</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75 990 505,79</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79 714 040,57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1469326"/>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Убыток убыточных организаций</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тыс.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25 873 488,49</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25 208 539,84</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24 243 052,76</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13284"/>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Справочно: сальдо прибылей и убытков</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тыс.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46 636 536,12</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50 781 965,95</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55 470 987,81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27587926"/>
                  </a:ext>
                </a:extLst>
              </a:tr>
            </a:tbl>
          </a:graphicData>
        </a:graphic>
      </p:graphicFrame>
    </p:spTree>
    <p:extLst>
      <p:ext uri="{BB962C8B-B14F-4D97-AF65-F5344CB8AC3E}">
        <p14:creationId xmlns:p14="http://schemas.microsoft.com/office/powerpoint/2010/main" val="133183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386" y="1068266"/>
            <a:ext cx="11508259" cy="5139869"/>
          </a:xfrm>
          <a:prstGeom prst="rect">
            <a:avLst/>
          </a:prstGeom>
        </p:spPr>
        <p:txBody>
          <a:bodyPr wrap="square">
            <a:spAutoFit/>
          </a:bodyPr>
          <a:lstStyle/>
          <a:p>
            <a:pPr algn="ctr"/>
            <a:r>
              <a:rPr lang="ru-RU" b="1" dirty="0">
                <a:latin typeface="PT Astra Serif" panose="020A0603040505020204" pitchFamily="18" charset="-52"/>
                <a:ea typeface="PT Astra Serif" panose="020A0603040505020204" pitchFamily="18" charset="-52"/>
                <a:cs typeface="Times New Roman" panose="02020603050405020304" pitchFamily="18" charset="0"/>
              </a:rPr>
              <a:t>Уважаемые жители </a:t>
            </a:r>
          </a:p>
          <a:p>
            <a:pPr algn="ctr"/>
            <a:r>
              <a:rPr lang="ru-RU" b="1" dirty="0">
                <a:latin typeface="PT Astra Serif" panose="020A0603040505020204" pitchFamily="18" charset="-52"/>
                <a:ea typeface="PT Astra Serif" panose="020A0603040505020204" pitchFamily="18" charset="-52"/>
                <a:cs typeface="Times New Roman" panose="02020603050405020304" pitchFamily="18" charset="0"/>
              </a:rPr>
              <a:t>муниципального образования город Тула!</a:t>
            </a:r>
          </a:p>
          <a:p>
            <a:endParaRPr lang="ru-RU" dirty="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dirty="0">
                <a:latin typeface="PT Astra Serif" panose="020A0603040505020204" pitchFamily="18" charset="-52"/>
                <a:ea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Бюджет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муниципального образования город Тула основан на прогнозе социально-экономического развития муниципального образования город Тула, основных направлениях бюджетной и налоговой политики муниципального образования город Тула, муниципальных программах, проектах муниципальных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программ в бюджетном прогнозе.</a:t>
            </a:r>
            <a:endParaRPr lang="ru-RU" sz="1600" dirty="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sz="1600" dirty="0">
                <a:latin typeface="PT Astra Serif" panose="020A0603040505020204" pitchFamily="18" charset="-52"/>
                <a:ea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Бюджетные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a:t>
            </a:r>
          </a:p>
          <a:p>
            <a:pPr algn="just"/>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При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формировании проекта бюджета муниципального образования город Тула на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2023-2025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годы внимание уделялось сохранению стабильной ситуации и финансовой устойчивости бюджетной системы муниципального образования, ритмичному развитию отраслей, обеспечивающих благополучие и комфортное проживание населения муниципального образования, при полном выполнении финансовых обязательств муниципального образования, реализации поставленных руководством муниципального образования задач с учетом перспектив развития экономики.</a:t>
            </a:r>
            <a:endParaRPr lang="ru-RU" sz="1600" dirty="0" smtClean="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В 2023 году муниципальное образование город Тула участвует в реализации 6 национальных проектов (</a:t>
            </a:r>
            <a:r>
              <a:rPr lang="ru-RU" sz="1600" dirty="0">
                <a:latin typeface="PT Astra Serif" panose="020A0603040505020204" pitchFamily="18" charset="-52"/>
                <a:ea typeface="PT Astra Serif" panose="020A0603040505020204" pitchFamily="18" charset="-52"/>
              </a:rPr>
              <a:t>(«Культура»,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«Образование», «Жилье и городская среда», </a:t>
            </a:r>
            <a:r>
              <a:rPr lang="ru-RU" sz="1600" dirty="0">
                <a:latin typeface="PT Astra Serif" panose="020A0603040505020204" pitchFamily="18" charset="-52"/>
                <a:ea typeface="PT Astra Serif" panose="020A0603040505020204" pitchFamily="18" charset="-52"/>
              </a:rPr>
              <a:t>«Туризм и индустрия гостеприимства»,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«Демография», «Безопасные качественные дороги») и 9 региональных </a:t>
            </a:r>
            <a:r>
              <a:rPr lang="ru-RU" sz="1600" dirty="0">
                <a:latin typeface="PT Astra Serif" panose="020A0603040505020204" pitchFamily="18" charset="-52"/>
                <a:ea typeface="PT Astra Serif" panose="020A0603040505020204" pitchFamily="18" charset="-52"/>
              </a:rPr>
              <a:t>(«Обеспечение качественно нового уровня развития инфраструктуры культуры («Культурная среда»)», «Современная школа», «Патриотическое воспитание граждан Российской Федерации», «Развитие системы поддержки молодежи («Молодежь России», «Формирование комфортной городской среды», «Чистая вода», «Развитие туристической инфраструктуры», «Содействие занятости», «Региональная и местная дорожная сеть»).</a:t>
            </a: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95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4877"/>
            <a:ext cx="12192000" cy="907761"/>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2395329" y="104326"/>
            <a:ext cx="9488557"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a:t>
            </a:r>
            <a:r>
              <a:rPr lang="ru-RU" dirty="0" smtClean="0">
                <a:latin typeface="Times New Roman" panose="02020603050405020304" pitchFamily="18" charset="0"/>
                <a:cs typeface="Times New Roman" panose="02020603050405020304" pitchFamily="18" charset="0"/>
              </a:rPr>
              <a:t>расходов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на социальную сферу </a:t>
            </a:r>
            <a:r>
              <a:rPr lang="ru-RU" dirty="0" smtClean="0">
                <a:latin typeface="Times New Roman" panose="02020603050405020304" pitchFamily="18" charset="0"/>
                <a:cs typeface="Times New Roman" panose="02020603050405020304" pitchFamily="18" charset="0"/>
              </a:rPr>
              <a:t>на 2023-2025 </a:t>
            </a:r>
            <a:r>
              <a:rPr lang="ru-RU" dirty="0">
                <a:latin typeface="Times New Roman" panose="02020603050405020304" pitchFamily="18" charset="0"/>
                <a:cs typeface="Times New Roman" panose="02020603050405020304" pitchFamily="18" charset="0"/>
              </a:rPr>
              <a:t>годы (решение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24437339"/>
              </p:ext>
            </p:extLst>
          </p:nvPr>
        </p:nvGraphicFramePr>
        <p:xfrm>
          <a:off x="-1" y="856582"/>
          <a:ext cx="12192001" cy="1885944"/>
        </p:xfrm>
        <a:graphic>
          <a:graphicData uri="http://schemas.openxmlformats.org/drawingml/2006/table">
            <a:tbl>
              <a:tblPr firstRow="1" firstCol="1" lastRow="1" lastCol="1" bandRow="1" bandCol="1">
                <a:tableStyleId>{5C22544A-7EE6-4342-B048-85BDC9FD1C3A}</a:tableStyleId>
              </a:tblPr>
              <a:tblGrid>
                <a:gridCol w="2786423"/>
                <a:gridCol w="1207226"/>
                <a:gridCol w="1303773"/>
                <a:gridCol w="645151"/>
                <a:gridCol w="970292"/>
                <a:gridCol w="1350604"/>
                <a:gridCol w="742447"/>
                <a:gridCol w="1166808"/>
                <a:gridCol w="1268597"/>
                <a:gridCol w="750680"/>
              </a:tblGrid>
              <a:tr h="621298">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Наименование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2023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 (тыс.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уд</a:t>
                      </a:r>
                      <a:r>
                        <a:rPr lang="ru-RU" sz="1400" kern="1200" dirty="0">
                          <a:effectLst/>
                          <a:latin typeface="Times New Roman" panose="02020603050405020304" pitchFamily="18" charset="0"/>
                          <a:cs typeface="Times New Roman" panose="02020603050405020304" pitchFamily="18" charset="0"/>
                        </a:rPr>
                        <a:t>.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 2024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 </a:t>
                      </a:r>
                      <a:endParaRPr lang="ru-RU" sz="1400" dirty="0">
                        <a:effectLst/>
                        <a:latin typeface="Times New Roman" panose="02020603050405020304" pitchFamily="18" charset="0"/>
                        <a:cs typeface="Times New Roman" panose="02020603050405020304" pitchFamily="18" charset="0"/>
                      </a:endParaRPr>
                    </a:p>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2025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a:t>
                      </a:r>
                      <a:endParaRPr lang="ru-RU" sz="1400" dirty="0">
                        <a:effectLst/>
                        <a:latin typeface="Times New Roman" panose="02020603050405020304" pitchFamily="18" charset="0"/>
                        <a:cs typeface="Times New Roman" panose="02020603050405020304" pitchFamily="18" charset="0"/>
                      </a:endParaRPr>
                    </a:p>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r>
              <a:tr h="25532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13 368,5</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89,2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12 706,3</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88,0</a:t>
                      </a: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12 241,8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87,4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дошкольное 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4 222,9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3 916,6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3 979,5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220818">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общее 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7 176,9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7 038,1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6 479,7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дополнительное образование детей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1 043,2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1 116,2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1 160,4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929791161"/>
              </p:ext>
            </p:extLst>
          </p:nvPr>
        </p:nvGraphicFramePr>
        <p:xfrm>
          <a:off x="0" y="2673959"/>
          <a:ext cx="12192001" cy="4160689"/>
        </p:xfrm>
        <a:graphic>
          <a:graphicData uri="http://schemas.openxmlformats.org/drawingml/2006/table">
            <a:tbl>
              <a:tblPr firstRow="1" firstCol="1" lastRow="1" lastCol="1" bandRow="1" bandCol="1">
                <a:tableStyleId>{5C22544A-7EE6-4342-B048-85BDC9FD1C3A}</a:tableStyleId>
              </a:tblPr>
              <a:tblGrid>
                <a:gridCol w="2786423"/>
                <a:gridCol w="1207226"/>
                <a:gridCol w="1303773"/>
                <a:gridCol w="645151"/>
                <a:gridCol w="979437"/>
                <a:gridCol w="1341459"/>
                <a:gridCol w="742447"/>
                <a:gridCol w="1166808"/>
                <a:gridCol w="1268597"/>
                <a:gridCol w="750680"/>
              </a:tblGrid>
              <a:tr h="709668">
                <a:tc>
                  <a:txBody>
                    <a:bodyPr/>
                    <a:lstStyle/>
                    <a:p>
                      <a:pPr algn="l">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 профессиональная подготовка, переподготовка и повышение квалификации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36743">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молодежная </a:t>
                      </a:r>
                      <a:r>
                        <a:rPr lang="ru-RU" sz="1400" kern="1200" dirty="0" smtClean="0">
                          <a:effectLst/>
                          <a:latin typeface="Times New Roman" panose="02020603050405020304" pitchFamily="18" charset="0"/>
                          <a:cs typeface="Times New Roman" panose="02020603050405020304" pitchFamily="18" charset="0"/>
                        </a:rPr>
                        <a:t>политика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109,2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5948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другие </a:t>
                      </a:r>
                      <a:r>
                        <a:rPr lang="ru-RU" sz="1400" kern="1200" dirty="0" smtClean="0">
                          <a:effectLst/>
                          <a:latin typeface="Times New Roman" panose="02020603050405020304" pitchFamily="18" charset="0"/>
                          <a:cs typeface="Times New Roman" panose="02020603050405020304" pitchFamily="18" charset="0"/>
                        </a:rPr>
                        <a:t>вопросы в области образования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812,5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528,4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rgbClr val="FF0000"/>
                          </a:solidFill>
                          <a:effectLst/>
                          <a:latin typeface="Times New Roman" panose="02020603050405020304" pitchFamily="18" charset="0"/>
                          <a:cs typeface="Times New Roman" panose="02020603050405020304" pitchFamily="18" charset="0"/>
                        </a:rPr>
                        <a:t> </a:t>
                      </a:r>
                      <a:endParaRPr lang="ru-RU"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81421">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Культура, кинематография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707,9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738,8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5,1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785,7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5,6</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233777">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Социальная политика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230,2</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296,6</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0,6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2,1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253,7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0,5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1,8</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37709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пенсионное обеспечение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r>
                        <a:rPr lang="ru-RU" sz="1400" kern="1200" dirty="0" smtClean="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713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социальное обеспечение населения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59,2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65,8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037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охрана семьи и детства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149,7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08249">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Физическая культура и спорт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685,4</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697,4</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4,8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729,9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5,2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4713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Всего расходов на социальную сферу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14 992,0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28,8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14 439,1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28,0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14 011,1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27,4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r>
            </a:tbl>
          </a:graphicData>
        </a:graphic>
      </p:graphicFrame>
    </p:spTree>
    <p:extLst>
      <p:ext uri="{BB962C8B-B14F-4D97-AF65-F5344CB8AC3E}">
        <p14:creationId xmlns:p14="http://schemas.microsoft.com/office/powerpoint/2010/main" val="111256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Рисунок 50"/>
          <p:cNvPicPr>
            <a:picLocks noChangeAspect="1"/>
          </p:cNvPicPr>
          <p:nvPr/>
        </p:nvPicPr>
        <p:blipFill>
          <a:blip r:embed="rId2"/>
          <a:stretch>
            <a:fillRect/>
          </a:stretch>
        </p:blipFill>
        <p:spPr>
          <a:xfrm>
            <a:off x="0" y="22343"/>
            <a:ext cx="12192000" cy="853868"/>
          </a:xfrm>
          <a:prstGeom prst="rect">
            <a:avLst/>
          </a:prstGeom>
          <a:ln>
            <a:solidFill>
              <a:srgbClr val="00B050"/>
            </a:solidFill>
          </a:ln>
          <a:effectLst>
            <a:glow rad="12700">
              <a:schemeClr val="accent1">
                <a:alpha val="40000"/>
              </a:schemeClr>
            </a:glow>
          </a:effectLst>
        </p:spPr>
      </p:pic>
      <p:grpSp>
        <p:nvGrpSpPr>
          <p:cNvPr id="2" name="Группа 1"/>
          <p:cNvGrpSpPr/>
          <p:nvPr/>
        </p:nvGrpSpPr>
        <p:grpSpPr>
          <a:xfrm>
            <a:off x="480109" y="121061"/>
            <a:ext cx="11523064" cy="5801854"/>
            <a:chOff x="67488" y="182988"/>
            <a:chExt cx="10545866" cy="5616223"/>
          </a:xfrm>
          <a:solidFill>
            <a:schemeClr val="accent2">
              <a:lumMod val="40000"/>
              <a:lumOff val="60000"/>
            </a:schemeClr>
          </a:solidFill>
        </p:grpSpPr>
        <p:grpSp>
          <p:nvGrpSpPr>
            <p:cNvPr id="3" name="Группа 2"/>
            <p:cNvGrpSpPr>
              <a:grpSpLocks/>
            </p:cNvGrpSpPr>
            <p:nvPr/>
          </p:nvGrpSpPr>
          <p:grpSpPr bwMode="auto">
            <a:xfrm>
              <a:off x="67488" y="991820"/>
              <a:ext cx="10545865" cy="4807391"/>
              <a:chOff x="67488" y="991820"/>
              <a:chExt cx="10545865" cy="4807391"/>
            </a:xfrm>
            <a:grpFill/>
          </p:grpSpPr>
          <p:sp>
            <p:nvSpPr>
              <p:cNvPr id="65" name="TextBox 64"/>
              <p:cNvSpPr txBox="1"/>
              <p:nvPr/>
            </p:nvSpPr>
            <p:spPr bwMode="auto">
              <a:xfrm>
                <a:off x="3251828" y="1108096"/>
                <a:ext cx="2517775" cy="892552"/>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Расходы на выполнение полномочий</a:t>
                </a:r>
                <a:br>
                  <a:rPr lang="ru-RU" sz="1000" dirty="0">
                    <a:solidFill>
                      <a:srgbClr val="000000"/>
                    </a:solidFill>
                    <a:latin typeface="Arial" charset="0"/>
                    <a:cs typeface="Arial" charset="0"/>
                  </a:rPr>
                </a:br>
                <a:r>
                  <a:rPr lang="ru-RU" sz="1000" dirty="0">
                    <a:solidFill>
                      <a:srgbClr val="000000"/>
                    </a:solidFill>
                    <a:latin typeface="Arial" charset="0"/>
                    <a:cs typeface="Arial" charset="0"/>
                  </a:rPr>
                  <a:t>в области ЖКХ, дорожного хозяйства, </a:t>
                </a:r>
                <a:br>
                  <a:rPr lang="ru-RU" sz="1000" dirty="0">
                    <a:solidFill>
                      <a:srgbClr val="000000"/>
                    </a:solidFill>
                    <a:latin typeface="Arial" charset="0"/>
                    <a:cs typeface="Arial" charset="0"/>
                  </a:rPr>
                </a:br>
                <a:r>
                  <a:rPr lang="ru-RU" sz="1000" dirty="0">
                    <a:solidFill>
                      <a:srgbClr val="000000"/>
                    </a:solidFill>
                    <a:latin typeface="Arial" charset="0"/>
                    <a:cs typeface="Arial" charset="0"/>
                  </a:rPr>
                  <a:t>транспортного обслуживания,</a:t>
                </a:r>
                <a:r>
                  <a:rPr lang="en-US" sz="1000" dirty="0">
                    <a:solidFill>
                      <a:srgbClr val="000000"/>
                    </a:solidFill>
                    <a:latin typeface="Arial" charset="0"/>
                    <a:cs typeface="Arial" charset="0"/>
                  </a:rPr>
                  <a:t> </a:t>
                </a:r>
                <a:r>
                  <a:rPr lang="ru-RU" sz="1000" dirty="0" smtClean="0">
                    <a:solidFill>
                      <a:srgbClr val="000000"/>
                    </a:solidFill>
                    <a:latin typeface="Arial" charset="0"/>
                    <a:cs typeface="Arial" charset="0"/>
                  </a:rPr>
                  <a:t>инвестиций </a:t>
                </a:r>
                <a:r>
                  <a:rPr lang="ru-RU" sz="1000" dirty="0">
                    <a:solidFill>
                      <a:srgbClr val="000000"/>
                    </a:solidFill>
                    <a:latin typeface="Arial" charset="0"/>
                    <a:cs typeface="Arial" charset="0"/>
                  </a:rPr>
                  <a:t>в объекты капитального</a:t>
                </a:r>
                <a:r>
                  <a:rPr lang="en-US" sz="1000" dirty="0">
                    <a:solidFill>
                      <a:srgbClr val="000000"/>
                    </a:solidFill>
                    <a:latin typeface="Arial" charset="0"/>
                    <a:cs typeface="Arial" charset="0"/>
                  </a:rPr>
                  <a:t> </a:t>
                </a:r>
                <a:r>
                  <a:rPr lang="ru-RU" sz="1000" dirty="0">
                    <a:solidFill>
                      <a:srgbClr val="000000"/>
                    </a:solidFill>
                    <a:latin typeface="Arial" charset="0"/>
                    <a:cs typeface="Arial" charset="0"/>
                  </a:rPr>
                  <a:t>строительства</a:t>
                </a:r>
                <a:endParaRPr lang="en-US"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5 921,4</a:t>
                </a:r>
              </a:p>
            </p:txBody>
          </p:sp>
          <p:cxnSp>
            <p:nvCxnSpPr>
              <p:cNvPr id="85" name="Прямая соединительная линия 84"/>
              <p:cNvCxnSpPr/>
              <p:nvPr/>
            </p:nvCxnSpPr>
            <p:spPr bwMode="auto">
              <a:xfrm flipV="1">
                <a:off x="1730375" y="2388228"/>
                <a:ext cx="7583997" cy="572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0" name="Прямая соединительная линия 89"/>
              <p:cNvCxnSpPr>
                <a:endCxn id="65" idx="2"/>
              </p:cNvCxnSpPr>
              <p:nvPr/>
            </p:nvCxnSpPr>
            <p:spPr bwMode="auto">
              <a:xfrm flipV="1">
                <a:off x="4510715" y="2000648"/>
                <a:ext cx="0" cy="409957"/>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2" name="TextBox 71"/>
              <p:cNvSpPr txBox="1"/>
              <p:nvPr/>
            </p:nvSpPr>
            <p:spPr bwMode="auto">
              <a:xfrm>
                <a:off x="6142196" y="5054388"/>
                <a:ext cx="1594364" cy="744823"/>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Транспортное обслуживание </a:t>
                </a:r>
              </a:p>
              <a:p>
                <a:pPr algn="ctr" eaLnBrk="1" hangingPunct="1">
                  <a:defRPr/>
                </a:pPr>
                <a:r>
                  <a:rPr lang="ru-RU" sz="1200" b="1" dirty="0" smtClean="0">
                    <a:solidFill>
                      <a:srgbClr val="000000"/>
                    </a:solidFill>
                    <a:latin typeface="Arial" charset="0"/>
                    <a:cs typeface="Arial" charset="0"/>
                  </a:rPr>
                  <a:t>1 419,2</a:t>
                </a:r>
              </a:p>
              <a:p>
                <a:pPr algn="ctr" eaLnBrk="1" hangingPunct="1">
                  <a:defRPr/>
                </a:pPr>
                <a:endParaRPr lang="ru-RU" sz="1200" b="1" dirty="0">
                  <a:solidFill>
                    <a:srgbClr val="000000"/>
                  </a:solidFill>
                  <a:latin typeface="Arial" charset="0"/>
                  <a:cs typeface="Arial" charset="0"/>
                </a:endParaRPr>
              </a:p>
            </p:txBody>
          </p:sp>
          <p:grpSp>
            <p:nvGrpSpPr>
              <p:cNvPr id="34825" name="Группа 6"/>
              <p:cNvGrpSpPr>
                <a:grpSpLocks/>
              </p:cNvGrpSpPr>
              <p:nvPr/>
            </p:nvGrpSpPr>
            <p:grpSpPr bwMode="auto">
              <a:xfrm>
                <a:off x="4003429" y="2643113"/>
                <a:ext cx="3696161" cy="2252536"/>
                <a:chOff x="4002403" y="2643379"/>
                <a:chExt cx="3695831" cy="2251807"/>
              </a:xfrm>
              <a:grpFill/>
            </p:grpSpPr>
            <p:sp>
              <p:nvSpPr>
                <p:cNvPr id="82" name="TextBox 81"/>
                <p:cNvSpPr txBox="1"/>
                <p:nvPr/>
              </p:nvSpPr>
              <p:spPr>
                <a:xfrm>
                  <a:off x="6140978" y="4156761"/>
                  <a:ext cx="1557256" cy="73842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smtClean="0">
                      <a:solidFill>
                        <a:srgbClr val="000000"/>
                      </a:solidFill>
                      <a:latin typeface="Arial" charset="0"/>
                      <a:cs typeface="Arial" charset="0"/>
                    </a:rPr>
                    <a:t>Комплексное благоустройство дворов и скверов</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88,6</a:t>
                  </a:r>
                  <a:endParaRPr lang="ru-RU" sz="1200" b="1" dirty="0">
                    <a:solidFill>
                      <a:srgbClr val="000000"/>
                    </a:solidFill>
                    <a:latin typeface="Arial" charset="0"/>
                    <a:cs typeface="Arial" charset="0"/>
                  </a:endParaRPr>
                </a:p>
              </p:txBody>
            </p:sp>
            <p:sp>
              <p:nvSpPr>
                <p:cNvPr id="83" name="TextBox 82"/>
                <p:cNvSpPr txBox="1"/>
                <p:nvPr/>
              </p:nvSpPr>
              <p:spPr>
                <a:xfrm>
                  <a:off x="4002403" y="2643379"/>
                  <a:ext cx="1389430" cy="86371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Переселение, операции с муниципальной </a:t>
                  </a:r>
                  <a:r>
                    <a:rPr lang="ru-RU" sz="1000" dirty="0" smtClean="0">
                      <a:solidFill>
                        <a:srgbClr val="000000"/>
                      </a:solidFill>
                      <a:latin typeface="Arial" charset="0"/>
                      <a:cs typeface="Arial" charset="0"/>
                    </a:rPr>
                    <a:t>собственностью и др.</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346,1</a:t>
                  </a:r>
                  <a:endParaRPr lang="ru-RU" sz="1200" b="1" dirty="0">
                    <a:solidFill>
                      <a:srgbClr val="000000"/>
                    </a:solidFill>
                    <a:latin typeface="Arial" charset="0"/>
                    <a:cs typeface="Arial" charset="0"/>
                  </a:endParaRPr>
                </a:p>
              </p:txBody>
            </p:sp>
          </p:grpSp>
          <p:cxnSp>
            <p:nvCxnSpPr>
              <p:cNvPr id="91" name="Прямая соединительная линия 90"/>
              <p:cNvCxnSpPr/>
              <p:nvPr/>
            </p:nvCxnSpPr>
            <p:spPr bwMode="auto">
              <a:xfrm flipH="1" flipV="1">
                <a:off x="5690208" y="5418118"/>
                <a:ext cx="455090" cy="1138"/>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29" name="Прямая соединительная линия 128"/>
              <p:cNvCxnSpPr/>
              <p:nvPr/>
            </p:nvCxnSpPr>
            <p:spPr bwMode="auto">
              <a:xfrm>
                <a:off x="5639784" y="2412896"/>
                <a:ext cx="50424" cy="299334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21" name="Прямая соединительная линия 120"/>
              <p:cNvCxnSpPr/>
              <p:nvPr/>
            </p:nvCxnSpPr>
            <p:spPr bwMode="auto">
              <a:xfrm flipH="1" flipV="1">
                <a:off x="5690208" y="4554768"/>
                <a:ext cx="427789" cy="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7" name="TextBox 76"/>
              <p:cNvSpPr txBox="1"/>
              <p:nvPr/>
            </p:nvSpPr>
            <p:spPr bwMode="auto">
              <a:xfrm>
                <a:off x="8563682" y="3415143"/>
                <a:ext cx="1641475" cy="738664"/>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Инвестиции в объекты капитального строительства </a:t>
                </a:r>
              </a:p>
              <a:p>
                <a:pPr algn="ctr" eaLnBrk="1" hangingPunct="1">
                  <a:defRPr/>
                </a:pPr>
                <a:r>
                  <a:rPr lang="ru-RU" sz="1200" b="1" dirty="0" smtClean="0">
                    <a:solidFill>
                      <a:srgbClr val="000000"/>
                    </a:solidFill>
                    <a:latin typeface="Arial" charset="0"/>
                    <a:cs typeface="Arial" charset="0"/>
                  </a:rPr>
                  <a:t>526,3</a:t>
                </a:r>
                <a:endParaRPr lang="ru-RU" sz="1200" b="1" dirty="0">
                  <a:solidFill>
                    <a:srgbClr val="000000"/>
                  </a:solidFill>
                  <a:latin typeface="Arial" charset="0"/>
                  <a:cs typeface="Arial" charset="0"/>
                </a:endParaRPr>
              </a:p>
            </p:txBody>
          </p:sp>
          <p:sp>
            <p:nvSpPr>
              <p:cNvPr id="78" name="TextBox 77"/>
              <p:cNvSpPr txBox="1"/>
              <p:nvPr/>
            </p:nvSpPr>
            <p:spPr bwMode="auto">
              <a:xfrm>
                <a:off x="9435647" y="4560307"/>
                <a:ext cx="968936" cy="430887"/>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Объекты </a:t>
                </a:r>
                <a:r>
                  <a:rPr lang="ru-RU" sz="1000" dirty="0" smtClean="0">
                    <a:solidFill>
                      <a:srgbClr val="000000"/>
                    </a:solidFill>
                    <a:latin typeface="Arial" charset="0"/>
                    <a:cs typeface="Arial" charset="0"/>
                  </a:rPr>
                  <a:t>ЖКХ</a:t>
                </a:r>
                <a:endParaRPr lang="ru-RU" sz="1000" dirty="0">
                  <a:solidFill>
                    <a:srgbClr val="000000"/>
                  </a:solidFill>
                  <a:latin typeface="Arial" charset="0"/>
                  <a:cs typeface="Arial" charset="0"/>
                </a:endParaRPr>
              </a:p>
              <a:p>
                <a:pPr algn="ctr" eaLnBrk="1" hangingPunct="1">
                  <a:defRPr/>
                </a:pPr>
                <a:r>
                  <a:rPr lang="ru-RU" sz="1200" b="1" smtClean="0">
                    <a:solidFill>
                      <a:srgbClr val="000000"/>
                    </a:solidFill>
                    <a:latin typeface="Arial" charset="0"/>
                    <a:cs typeface="Arial" charset="0"/>
                  </a:rPr>
                  <a:t>339,8</a:t>
                </a:r>
                <a:endParaRPr lang="en-US" sz="1200" b="1" dirty="0">
                  <a:solidFill>
                    <a:srgbClr val="000000"/>
                  </a:solidFill>
                  <a:latin typeface="Arial" charset="0"/>
                  <a:cs typeface="Arial" charset="0"/>
                </a:endParaRPr>
              </a:p>
            </p:txBody>
          </p:sp>
          <p:cxnSp>
            <p:nvCxnSpPr>
              <p:cNvPr id="103" name="Прямая соединительная линия 102"/>
              <p:cNvCxnSpPr/>
              <p:nvPr/>
            </p:nvCxnSpPr>
            <p:spPr bwMode="auto">
              <a:xfrm>
                <a:off x="9326127" y="2391090"/>
                <a:ext cx="3219" cy="100578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05" name="Прямая соединительная линия 104"/>
              <p:cNvCxnSpPr>
                <a:stCxn id="77" idx="2"/>
                <a:endCxn id="53" idx="0"/>
              </p:cNvCxnSpPr>
              <p:nvPr/>
            </p:nvCxnSpPr>
            <p:spPr bwMode="auto">
              <a:xfrm flipH="1">
                <a:off x="8620907" y="4153808"/>
                <a:ext cx="763513" cy="388439"/>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grpSp>
            <p:nvGrpSpPr>
              <p:cNvPr id="34843" name="Группа 3"/>
              <p:cNvGrpSpPr>
                <a:grpSpLocks/>
              </p:cNvGrpSpPr>
              <p:nvPr/>
            </p:nvGrpSpPr>
            <p:grpSpPr bwMode="auto">
              <a:xfrm>
                <a:off x="67488" y="2652898"/>
                <a:ext cx="7589818" cy="2627068"/>
                <a:chOff x="63283" y="2649068"/>
                <a:chExt cx="7586115" cy="2626632"/>
              </a:xfrm>
              <a:grpFill/>
            </p:grpSpPr>
            <p:sp>
              <p:nvSpPr>
                <p:cNvPr id="66" name="TextBox 65"/>
                <p:cNvSpPr txBox="1"/>
                <p:nvPr/>
              </p:nvSpPr>
              <p:spPr>
                <a:xfrm>
                  <a:off x="947288" y="2687539"/>
                  <a:ext cx="1640675"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Содержание городской территории </a:t>
                  </a:r>
                </a:p>
                <a:p>
                  <a:pPr algn="ctr" eaLnBrk="1" hangingPunct="1">
                    <a:defRPr/>
                  </a:pPr>
                  <a:r>
                    <a:rPr lang="ru-RU" sz="1200" b="1" dirty="0" smtClean="0">
                      <a:solidFill>
                        <a:srgbClr val="000000"/>
                      </a:solidFill>
                      <a:latin typeface="Arial" charset="0"/>
                      <a:cs typeface="Arial" charset="0"/>
                    </a:rPr>
                    <a:t>2 397,3</a:t>
                  </a:r>
                  <a:endParaRPr lang="ru-RU" sz="1200" b="1" dirty="0">
                    <a:solidFill>
                      <a:srgbClr val="000000"/>
                    </a:solidFill>
                    <a:latin typeface="Arial" charset="0"/>
                    <a:cs typeface="Arial" charset="0"/>
                  </a:endParaRPr>
                </a:p>
              </p:txBody>
            </p:sp>
            <p:sp>
              <p:nvSpPr>
                <p:cNvPr id="67" name="TextBox 66"/>
                <p:cNvSpPr txBox="1"/>
                <p:nvPr/>
              </p:nvSpPr>
              <p:spPr>
                <a:xfrm>
                  <a:off x="63283" y="3687198"/>
                  <a:ext cx="940928"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Уборка города </a:t>
                  </a:r>
                </a:p>
                <a:p>
                  <a:pPr algn="ctr" eaLnBrk="1" hangingPunct="1">
                    <a:defRPr/>
                  </a:pPr>
                  <a:r>
                    <a:rPr lang="ru-RU" sz="1200" b="1" dirty="0" smtClean="0">
                      <a:solidFill>
                        <a:srgbClr val="000000"/>
                      </a:solidFill>
                      <a:latin typeface="Arial" charset="0"/>
                      <a:cs typeface="Arial" charset="0"/>
                    </a:rPr>
                    <a:t>1 673,0</a:t>
                  </a:r>
                  <a:endParaRPr lang="ru-RU" sz="1200" b="1" dirty="0">
                    <a:solidFill>
                      <a:srgbClr val="000000"/>
                    </a:solidFill>
                    <a:latin typeface="Arial" charset="0"/>
                    <a:cs typeface="Arial" charset="0"/>
                  </a:endParaRPr>
                </a:p>
              </p:txBody>
            </p:sp>
            <p:sp>
              <p:nvSpPr>
                <p:cNvPr id="68" name="TextBox 67"/>
                <p:cNvSpPr txBox="1"/>
                <p:nvPr/>
              </p:nvSpPr>
              <p:spPr>
                <a:xfrm>
                  <a:off x="2587963" y="3683787"/>
                  <a:ext cx="1270688"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Территориальные округа </a:t>
                  </a:r>
                </a:p>
                <a:p>
                  <a:pPr algn="ctr" eaLnBrk="1" hangingPunct="1">
                    <a:defRPr/>
                  </a:pPr>
                  <a:r>
                    <a:rPr lang="ru-RU" sz="1200" b="1" dirty="0" smtClean="0">
                      <a:solidFill>
                        <a:srgbClr val="000000"/>
                      </a:solidFill>
                      <a:latin typeface="Arial" charset="0"/>
                      <a:cs typeface="Arial" charset="0"/>
                    </a:rPr>
                    <a:t>155,0</a:t>
                  </a:r>
                  <a:endParaRPr lang="ru-RU" sz="1200" b="1" dirty="0">
                    <a:solidFill>
                      <a:srgbClr val="000000"/>
                    </a:solidFill>
                    <a:latin typeface="Arial" charset="0"/>
                    <a:cs typeface="Arial" charset="0"/>
                  </a:endParaRPr>
                </a:p>
              </p:txBody>
            </p:sp>
            <p:sp>
              <p:nvSpPr>
                <p:cNvPr id="69" name="TextBox 68"/>
                <p:cNvSpPr txBox="1"/>
                <p:nvPr/>
              </p:nvSpPr>
              <p:spPr>
                <a:xfrm>
                  <a:off x="6114154" y="3385042"/>
                  <a:ext cx="1535244" cy="565971"/>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Ремонт жилищного фонда</a:t>
                  </a:r>
                  <a:r>
                    <a:rPr lang="en-US" sz="1000" dirty="0">
                      <a:solidFill>
                        <a:srgbClr val="000000"/>
                      </a:solidFill>
                      <a:latin typeface="Arial" charset="0"/>
                      <a:cs typeface="Arial" charset="0"/>
                    </a:rPr>
                    <a:t> </a:t>
                  </a:r>
                  <a:r>
                    <a:rPr lang="ru-RU" sz="1000" dirty="0">
                      <a:solidFill>
                        <a:srgbClr val="000000"/>
                      </a:solidFill>
                      <a:latin typeface="Arial" charset="0"/>
                      <a:cs typeface="Arial" charset="0"/>
                    </a:rPr>
                    <a:t>и коммун. </a:t>
                  </a:r>
                  <a:r>
                    <a:rPr lang="ru-RU" sz="1000" dirty="0" smtClean="0">
                      <a:solidFill>
                        <a:srgbClr val="000000"/>
                      </a:solidFill>
                      <a:latin typeface="Arial" charset="0"/>
                      <a:cs typeface="Arial" charset="0"/>
                    </a:rPr>
                    <a:t>инфраструктуры</a:t>
                  </a:r>
                  <a:r>
                    <a:rPr lang="ru-RU" sz="1000" dirty="0">
                      <a:solidFill>
                        <a:srgbClr val="000000"/>
                      </a:solidFill>
                      <a:latin typeface="Arial" charset="0"/>
                      <a:cs typeface="Arial" charset="0"/>
                    </a:rPr>
                    <a:t>. </a:t>
                  </a:r>
                  <a:r>
                    <a:rPr lang="ru-RU" sz="1200" b="1" dirty="0" smtClean="0">
                      <a:solidFill>
                        <a:srgbClr val="000000"/>
                      </a:solidFill>
                      <a:latin typeface="Arial" charset="0"/>
                      <a:cs typeface="Arial" charset="0"/>
                    </a:rPr>
                    <a:t>422,5</a:t>
                  </a:r>
                  <a:endParaRPr lang="ru-RU" sz="1200" b="1" dirty="0">
                    <a:solidFill>
                      <a:srgbClr val="000000"/>
                    </a:solidFill>
                    <a:latin typeface="Arial" charset="0"/>
                    <a:cs typeface="Arial" charset="0"/>
                  </a:endParaRPr>
                </a:p>
              </p:txBody>
            </p:sp>
            <p:sp>
              <p:nvSpPr>
                <p:cNvPr id="70" name="TextBox 69"/>
                <p:cNvSpPr txBox="1"/>
                <p:nvPr/>
              </p:nvSpPr>
              <p:spPr>
                <a:xfrm>
                  <a:off x="1815663" y="4537159"/>
                  <a:ext cx="1223366" cy="738541"/>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Содержание объектов </a:t>
                  </a:r>
                  <a:r>
                    <a:rPr lang="ru-RU" sz="1000" dirty="0" err="1" smtClean="0">
                      <a:solidFill>
                        <a:srgbClr val="000000"/>
                      </a:solidFill>
                      <a:latin typeface="Arial" charset="0"/>
                      <a:cs typeface="Arial" charset="0"/>
                    </a:rPr>
                    <a:t>инфрастуктуры</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161,8</a:t>
                  </a:r>
                  <a:endParaRPr lang="ru-RU" sz="1200" b="1" dirty="0">
                    <a:solidFill>
                      <a:srgbClr val="000000"/>
                    </a:solidFill>
                    <a:latin typeface="Arial" charset="0"/>
                    <a:cs typeface="Arial" charset="0"/>
                  </a:endParaRPr>
                </a:p>
              </p:txBody>
            </p:sp>
            <p:sp>
              <p:nvSpPr>
                <p:cNvPr id="71" name="TextBox 70"/>
                <p:cNvSpPr txBox="1"/>
                <p:nvPr/>
              </p:nvSpPr>
              <p:spPr>
                <a:xfrm>
                  <a:off x="6110841" y="2649068"/>
                  <a:ext cx="1520890"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Ремонт и содержание дорожной сети</a:t>
                  </a:r>
                </a:p>
                <a:p>
                  <a:pPr algn="ctr" eaLnBrk="1" hangingPunct="1">
                    <a:defRPr/>
                  </a:pPr>
                  <a:r>
                    <a:rPr lang="ru-RU" sz="1200" b="1" dirty="0" smtClean="0">
                      <a:solidFill>
                        <a:srgbClr val="000000"/>
                      </a:solidFill>
                      <a:latin typeface="Arial" charset="0"/>
                      <a:cs typeface="Arial" charset="0"/>
                    </a:rPr>
                    <a:t>683,1</a:t>
                  </a:r>
                  <a:endParaRPr lang="ru-RU" sz="1200" b="1" dirty="0">
                    <a:solidFill>
                      <a:srgbClr val="000000"/>
                    </a:solidFill>
                    <a:latin typeface="Arial" charset="0"/>
                    <a:cs typeface="Arial" charset="0"/>
                  </a:endParaRPr>
                </a:p>
              </p:txBody>
            </p:sp>
          </p:grpSp>
          <p:cxnSp>
            <p:nvCxnSpPr>
              <p:cNvPr id="87" name="Прямая соединительная линия 86"/>
              <p:cNvCxnSpPr>
                <a:stCxn id="67" idx="0"/>
              </p:cNvCxnSpPr>
              <p:nvPr/>
            </p:nvCxnSpPr>
            <p:spPr bwMode="auto">
              <a:xfrm flipV="1">
                <a:off x="538182" y="3473716"/>
                <a:ext cx="793" cy="21748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8" name="Прямая соединительная линия 87"/>
              <p:cNvCxnSpPr/>
              <p:nvPr/>
            </p:nvCxnSpPr>
            <p:spPr bwMode="auto">
              <a:xfrm>
                <a:off x="531811" y="3451840"/>
                <a:ext cx="2557464" cy="2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9" name="Прямая соединительная линия 88"/>
              <p:cNvCxnSpPr/>
              <p:nvPr/>
            </p:nvCxnSpPr>
            <p:spPr bwMode="auto">
              <a:xfrm>
                <a:off x="3089275" y="3466832"/>
                <a:ext cx="1588" cy="215900"/>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2" name="Прямая соединительная линия 91"/>
              <p:cNvCxnSpPr/>
              <p:nvPr/>
            </p:nvCxnSpPr>
            <p:spPr bwMode="auto">
              <a:xfrm>
                <a:off x="2169622" y="3451840"/>
                <a:ext cx="5499" cy="108946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3" name="Прямая соединительная линия 92"/>
              <p:cNvCxnSpPr/>
              <p:nvPr/>
            </p:nvCxnSpPr>
            <p:spPr bwMode="auto">
              <a:xfrm>
                <a:off x="1342437" y="3451840"/>
                <a:ext cx="7635" cy="108946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57" name="Прямая соединительная линия 56"/>
              <p:cNvCxnSpPr/>
              <p:nvPr/>
            </p:nvCxnSpPr>
            <p:spPr bwMode="auto">
              <a:xfrm>
                <a:off x="1730375" y="2410604"/>
                <a:ext cx="1" cy="28077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4" name="TextBox 73"/>
              <p:cNvSpPr txBox="1"/>
              <p:nvPr/>
            </p:nvSpPr>
            <p:spPr bwMode="auto">
              <a:xfrm>
                <a:off x="3958983" y="4788319"/>
                <a:ext cx="1381695" cy="430887"/>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Народный бюджет </a:t>
                </a:r>
                <a:endParaRPr lang="en-US" sz="1000" dirty="0">
                  <a:solidFill>
                    <a:srgbClr val="000000"/>
                  </a:solidFill>
                  <a:latin typeface="Arial" charset="0"/>
                  <a:cs typeface="Arial" charset="0"/>
                </a:endParaRPr>
              </a:p>
              <a:p>
                <a:pPr algn="ctr" eaLnBrk="1" hangingPunct="1">
                  <a:defRPr/>
                </a:pPr>
                <a:r>
                  <a:rPr lang="en-US" sz="1200" b="1" dirty="0" smtClean="0">
                    <a:solidFill>
                      <a:srgbClr val="000000"/>
                    </a:solidFill>
                    <a:latin typeface="Arial" charset="0"/>
                    <a:cs typeface="Arial" charset="0"/>
                  </a:rPr>
                  <a:t>38</a:t>
                </a:r>
                <a:r>
                  <a:rPr lang="ru-RU" sz="1200" b="1" dirty="0" smtClean="0">
                    <a:solidFill>
                      <a:srgbClr val="000000"/>
                    </a:solidFill>
                    <a:latin typeface="Arial" charset="0"/>
                    <a:cs typeface="Arial" charset="0"/>
                  </a:rPr>
                  <a:t>,3</a:t>
                </a:r>
                <a:endParaRPr lang="ru-RU" sz="1200" b="1" dirty="0">
                  <a:solidFill>
                    <a:srgbClr val="000000"/>
                  </a:solidFill>
                  <a:latin typeface="Arial" charset="0"/>
                  <a:cs typeface="Arial" charset="0"/>
                </a:endParaRPr>
              </a:p>
            </p:txBody>
          </p:sp>
          <p:sp>
            <p:nvSpPr>
              <p:cNvPr id="75" name="TextBox 74"/>
              <p:cNvSpPr txBox="1"/>
              <p:nvPr/>
            </p:nvSpPr>
            <p:spPr bwMode="auto">
              <a:xfrm>
                <a:off x="138175" y="4541303"/>
                <a:ext cx="1412875" cy="58477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000" dirty="0" smtClean="0">
                    <a:solidFill>
                      <a:srgbClr val="000000"/>
                    </a:solidFill>
                    <a:latin typeface="Arial" charset="0"/>
                    <a:cs typeface="Arial" charset="0"/>
                  </a:rPr>
                  <a:t>Содержание </a:t>
                </a:r>
                <a:r>
                  <a:rPr lang="ru-RU" sz="1000" dirty="0">
                    <a:solidFill>
                      <a:srgbClr val="000000"/>
                    </a:solidFill>
                    <a:latin typeface="Arial" charset="0"/>
                    <a:cs typeface="Arial" charset="0"/>
                  </a:rPr>
                  <a:t>средств наружного </a:t>
                </a:r>
                <a:r>
                  <a:rPr lang="ru-RU" sz="1000" dirty="0" smtClean="0">
                    <a:solidFill>
                      <a:srgbClr val="000000"/>
                    </a:solidFill>
                    <a:latin typeface="Arial" charset="0"/>
                    <a:cs typeface="Arial" charset="0"/>
                  </a:rPr>
                  <a:t>освещения </a:t>
                </a:r>
                <a:r>
                  <a:rPr lang="ru-RU" sz="1200" b="1" dirty="0" smtClean="0">
                    <a:solidFill>
                      <a:srgbClr val="000000"/>
                    </a:solidFill>
                    <a:latin typeface="Arial" charset="0"/>
                    <a:cs typeface="Arial" charset="0"/>
                  </a:rPr>
                  <a:t>407,5</a:t>
                </a:r>
                <a:endParaRPr lang="ru-RU" sz="1200" b="1" dirty="0">
                  <a:solidFill>
                    <a:srgbClr val="000000"/>
                  </a:solidFill>
                  <a:latin typeface="Arial" charset="0"/>
                  <a:cs typeface="Arial" charset="0"/>
                </a:endParaRPr>
              </a:p>
            </p:txBody>
          </p:sp>
          <p:sp>
            <p:nvSpPr>
              <p:cNvPr id="34859" name="Text Box 4"/>
              <p:cNvSpPr txBox="1">
                <a:spLocks noChangeArrowheads="1"/>
              </p:cNvSpPr>
              <p:nvPr/>
            </p:nvSpPr>
            <p:spPr bwMode="auto">
              <a:xfrm>
                <a:off x="9796962" y="991820"/>
                <a:ext cx="816391" cy="307777"/>
              </a:xfrm>
              <a:prstGeom prst="rect">
                <a:avLst/>
              </a:prstGeom>
              <a:grpFill/>
              <a:ln w="9525">
                <a:solidFill>
                  <a:srgbClr val="000000"/>
                </a:solidFill>
                <a:miter lim="800000"/>
                <a:headEnd/>
                <a:tailEnd/>
              </a:ln>
              <a:extLst/>
            </p:spPr>
            <p:txBody>
              <a:bodyPr wrap="non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eaLnBrk="1" hangingPunct="1">
                  <a:spcBef>
                    <a:spcPct val="0"/>
                  </a:spcBef>
                  <a:spcAft>
                    <a:spcPct val="0"/>
                  </a:spcAft>
                  <a:buClrTx/>
                  <a:buSzTx/>
                  <a:buFontTx/>
                  <a:buNone/>
                </a:pPr>
                <a:r>
                  <a:rPr lang="ru-RU" altLang="ru-RU" sz="1400" dirty="0">
                    <a:solidFill>
                      <a:schemeClr val="tx1"/>
                    </a:solidFill>
                    <a:latin typeface="Times New Roman" panose="02020603050405020304" pitchFamily="18" charset="0"/>
                    <a:cs typeface="Times New Roman" panose="02020603050405020304" pitchFamily="18" charset="0"/>
                  </a:rPr>
                  <a:t>млн. руб</a:t>
                </a:r>
                <a:r>
                  <a:rPr lang="en-US" altLang="ru-RU" sz="1400" dirty="0">
                    <a:solidFill>
                      <a:schemeClr val="tx1"/>
                    </a:solidFill>
                    <a:latin typeface="Times New Roman" panose="02020603050405020304" pitchFamily="18" charset="0"/>
                    <a:cs typeface="Times New Roman" panose="02020603050405020304" pitchFamily="18" charset="0"/>
                  </a:rPr>
                  <a:t>.</a:t>
                </a:r>
                <a:endParaRPr lang="ru-RU" altLang="ru-RU" sz="1400" dirty="0">
                  <a:solidFill>
                    <a:schemeClr val="tx1"/>
                  </a:solidFill>
                  <a:latin typeface="Times New Roman" panose="02020603050405020304" pitchFamily="18" charset="0"/>
                  <a:cs typeface="Times New Roman" panose="02020603050405020304" pitchFamily="18" charset="0"/>
                </a:endParaRPr>
              </a:p>
            </p:txBody>
          </p:sp>
        </p:grpSp>
        <p:sp>
          <p:nvSpPr>
            <p:cNvPr id="23553" name="Rectangle 2"/>
            <p:cNvSpPr>
              <a:spLocks noChangeArrowheads="1"/>
            </p:cNvSpPr>
            <p:nvPr/>
          </p:nvSpPr>
          <p:spPr bwMode="auto">
            <a:xfrm>
              <a:off x="1248570" y="182988"/>
              <a:ext cx="9364784" cy="715030"/>
            </a:xfrm>
            <a:prstGeom prst="rect">
              <a:avLst/>
            </a:prstGeom>
            <a:noFill/>
            <a:ln w="9525">
              <a:noFill/>
              <a:miter lim="800000"/>
              <a:headEnd/>
              <a:tailEnd/>
            </a:ln>
            <a:extLst/>
          </p:spPr>
          <p:txBody>
            <a:bodyPr wrap="square" anchor="ct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a:spcBef>
                  <a:spcPct val="0"/>
                </a:spcBef>
                <a:spcAft>
                  <a:spcPct val="0"/>
                </a:spcAft>
                <a:buClrTx/>
                <a:buSzTx/>
                <a:buNone/>
              </a:pPr>
              <a:r>
                <a:rPr lang="ru-RU" altLang="ru-RU" sz="1400" dirty="0" smtClean="0">
                  <a:solidFill>
                    <a:schemeClr val="tx1"/>
                  </a:solidFill>
                  <a:latin typeface="Times New Roman" panose="02020603050405020304" pitchFamily="18" charset="0"/>
                  <a:cs typeface="Times New Roman" panose="02020603050405020304" pitchFamily="18" charset="0"/>
                </a:rPr>
                <a:t>Расходы </a:t>
              </a:r>
              <a:r>
                <a:rPr lang="ru-RU" altLang="ru-RU" sz="1400" dirty="0">
                  <a:solidFill>
                    <a:schemeClr val="tx1"/>
                  </a:solidFill>
                  <a:latin typeface="Times New Roman" panose="02020603050405020304" pitchFamily="18" charset="0"/>
                  <a:cs typeface="Times New Roman" panose="02020603050405020304" pitchFamily="18" charset="0"/>
                </a:rPr>
                <a:t>бюджета муниципального образования город Тула на выполнение полномочий в области ЖКХ, дорожного хозяйства, транспортного обслуживания населения, </a:t>
              </a:r>
              <a:r>
                <a:rPr lang="ru-RU" altLang="ru-RU" sz="1400" dirty="0" smtClean="0">
                  <a:solidFill>
                    <a:schemeClr val="tx1"/>
                  </a:solidFill>
                  <a:latin typeface="Times New Roman" panose="02020603050405020304" pitchFamily="18" charset="0"/>
                  <a:cs typeface="Times New Roman" panose="02020603050405020304" pitchFamily="18" charset="0"/>
                </a:rPr>
                <a:t>инвестиций </a:t>
              </a:r>
              <a:r>
                <a:rPr lang="ru-RU" altLang="ru-RU" sz="1400" dirty="0">
                  <a:solidFill>
                    <a:schemeClr val="tx1"/>
                  </a:solidFill>
                  <a:latin typeface="Times New Roman" panose="02020603050405020304" pitchFamily="18" charset="0"/>
                  <a:cs typeface="Times New Roman" panose="02020603050405020304" pitchFamily="18" charset="0"/>
                </a:rPr>
                <a:t>в объекты капитального строительства в </a:t>
              </a:r>
              <a:r>
                <a:rPr lang="ru-RU" altLang="ru-RU" sz="1400" dirty="0" smtClean="0">
                  <a:solidFill>
                    <a:schemeClr val="tx1"/>
                  </a:solidFill>
                  <a:latin typeface="Times New Roman" panose="02020603050405020304" pitchFamily="18" charset="0"/>
                  <a:cs typeface="Times New Roman" panose="02020603050405020304" pitchFamily="18" charset="0"/>
                </a:rPr>
                <a:t>2023 году </a:t>
              </a:r>
            </a:p>
            <a:p>
              <a:pPr algn="ctr">
                <a:spcBef>
                  <a:spcPct val="0"/>
                </a:spcBef>
                <a:spcAft>
                  <a:spcPct val="0"/>
                </a:spcAft>
                <a:buClrTx/>
                <a:buSzTx/>
                <a:buNone/>
              </a:pPr>
              <a:r>
                <a:rPr lang="ru-RU" sz="1400" dirty="0" smtClean="0">
                  <a:solidFill>
                    <a:schemeClr val="tx1"/>
                  </a:solidFill>
                  <a:latin typeface="Times New Roman" panose="02020603050405020304" pitchFamily="18" charset="0"/>
                  <a:cs typeface="Times New Roman" panose="02020603050405020304" pitchFamily="18" charset="0"/>
                </a:rPr>
                <a:t>(</a:t>
              </a:r>
              <a:r>
                <a:rPr lang="ru-RU" sz="1400" dirty="0">
                  <a:solidFill>
                    <a:schemeClr val="tx1"/>
                  </a:solidFill>
                  <a:latin typeface="Times New Roman" panose="02020603050405020304" pitchFamily="18" charset="0"/>
                  <a:cs typeface="Times New Roman" panose="02020603050405020304" pitchFamily="18" charset="0"/>
                </a:rPr>
                <a:t>решение Тульской городской Думы от 30.08.2023 № </a:t>
              </a:r>
              <a:r>
                <a:rPr lang="en-US" sz="1400" dirty="0">
                  <a:solidFill>
                    <a:schemeClr val="tx1"/>
                  </a:solidFill>
                  <a:latin typeface="Times New Roman" panose="02020603050405020304" pitchFamily="18" charset="0"/>
                  <a:cs typeface="Times New Roman" panose="02020603050405020304" pitchFamily="18" charset="0"/>
                </a:rPr>
                <a:t>5</a:t>
              </a:r>
              <a:r>
                <a:rPr lang="ru-RU" sz="1400" dirty="0">
                  <a:solidFill>
                    <a:schemeClr val="tx1"/>
                  </a:solidFill>
                  <a:latin typeface="Times New Roman" panose="02020603050405020304" pitchFamily="18" charset="0"/>
                  <a:cs typeface="Times New Roman" panose="02020603050405020304" pitchFamily="18" charset="0"/>
                </a:rPr>
                <a:t>2/</a:t>
              </a:r>
              <a:r>
                <a:rPr lang="en-US" sz="1400" dirty="0">
                  <a:solidFill>
                    <a:schemeClr val="tx1"/>
                  </a:solidFill>
                  <a:latin typeface="Times New Roman" panose="02020603050405020304" pitchFamily="18" charset="0"/>
                  <a:cs typeface="Times New Roman" panose="02020603050405020304" pitchFamily="18" charset="0"/>
                </a:rPr>
                <a:t>11</a:t>
              </a:r>
              <a:r>
                <a:rPr lang="ru-RU" sz="1400" dirty="0">
                  <a:solidFill>
                    <a:schemeClr val="tx1"/>
                  </a:solidFill>
                  <a:latin typeface="Times New Roman" panose="02020603050405020304" pitchFamily="18" charset="0"/>
                  <a:cs typeface="Times New Roman" panose="02020603050405020304" pitchFamily="18" charset="0"/>
                </a:rPr>
                <a:t>60) </a:t>
              </a:r>
            </a:p>
          </p:txBody>
        </p:sp>
      </p:grpSp>
      <p:cxnSp>
        <p:nvCxnSpPr>
          <p:cNvPr id="55" name="Прямая соединительная линия 54"/>
          <p:cNvCxnSpPr/>
          <p:nvPr/>
        </p:nvCxnSpPr>
        <p:spPr bwMode="auto">
          <a:xfrm>
            <a:off x="10660363" y="4246675"/>
            <a:ext cx="742009" cy="366943"/>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53" name="TextBox 52"/>
          <p:cNvSpPr txBox="1"/>
          <p:nvPr/>
        </p:nvSpPr>
        <p:spPr bwMode="auto">
          <a:xfrm>
            <a:off x="9242661" y="4624404"/>
            <a:ext cx="1166884" cy="892552"/>
          </a:xfrm>
          <a:prstGeom prst="rect">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Объекты </a:t>
            </a:r>
            <a:r>
              <a:rPr lang="ru-RU" sz="1000" dirty="0" smtClean="0">
                <a:solidFill>
                  <a:srgbClr val="000000"/>
                </a:solidFill>
                <a:latin typeface="Arial" charset="0"/>
                <a:cs typeface="Arial" charset="0"/>
              </a:rPr>
              <a:t>транспортной инфраструктуры </a:t>
            </a:r>
          </a:p>
          <a:p>
            <a:pPr algn="ctr" eaLnBrk="1" hangingPunct="1">
              <a:defRPr/>
            </a:pPr>
            <a:r>
              <a:rPr lang="ru-RU" sz="1000" dirty="0" smtClean="0">
                <a:solidFill>
                  <a:srgbClr val="000000"/>
                </a:solidFill>
                <a:latin typeface="Arial" charset="0"/>
                <a:cs typeface="Arial" charset="0"/>
              </a:rPr>
              <a:t>и прочее</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186,5</a:t>
            </a:r>
            <a:endParaRPr lang="en-US" sz="1200" b="1" dirty="0">
              <a:solidFill>
                <a:srgbClr val="000000"/>
              </a:solidFill>
              <a:latin typeface="Arial" charset="0"/>
              <a:cs typeface="Arial" charset="0"/>
            </a:endParaRPr>
          </a:p>
        </p:txBody>
      </p:sp>
      <p:cxnSp>
        <p:nvCxnSpPr>
          <p:cNvPr id="61" name="Прямая соединительная линия 60"/>
          <p:cNvCxnSpPr/>
          <p:nvPr/>
        </p:nvCxnSpPr>
        <p:spPr bwMode="auto">
          <a:xfrm flipH="1" flipV="1">
            <a:off x="6242447" y="5135680"/>
            <a:ext cx="357887" cy="1"/>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79" name="Прямая соединительная линия 78"/>
          <p:cNvCxnSpPr/>
          <p:nvPr/>
        </p:nvCxnSpPr>
        <p:spPr bwMode="auto">
          <a:xfrm>
            <a:off x="6591533" y="3237868"/>
            <a:ext cx="499736" cy="0"/>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0" name="Прямая соединительная линия 79"/>
          <p:cNvCxnSpPr/>
          <p:nvPr/>
        </p:nvCxnSpPr>
        <p:spPr bwMode="auto">
          <a:xfrm flipH="1">
            <a:off x="6564702" y="3859281"/>
            <a:ext cx="513829" cy="13979"/>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4" name="Прямая соединительная линия 93"/>
          <p:cNvCxnSpPr/>
          <p:nvPr/>
        </p:nvCxnSpPr>
        <p:spPr bwMode="auto">
          <a:xfrm flipH="1" flipV="1">
            <a:off x="6295938" y="3076436"/>
            <a:ext cx="295595" cy="2803"/>
          </a:xfrm>
          <a:prstGeom prst="straightConnector1">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5" name="Прямая соединительная линия 94"/>
          <p:cNvCxnSpPr>
            <a:endCxn id="66" idx="2"/>
          </p:cNvCxnSpPr>
          <p:nvPr/>
        </p:nvCxnSpPr>
        <p:spPr bwMode="auto">
          <a:xfrm flipV="1">
            <a:off x="2343288" y="3316462"/>
            <a:ext cx="0" cy="166029"/>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spTree>
    <p:extLst>
      <p:ext uri="{BB962C8B-B14F-4D97-AF65-F5344CB8AC3E}">
        <p14:creationId xmlns:p14="http://schemas.microsoft.com/office/powerpoint/2010/main" val="316653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F7FD"/>
        </a:solidFill>
        <a:effectLst/>
      </p:bgPr>
    </p:bg>
    <p:spTree>
      <p:nvGrpSpPr>
        <p:cNvPr id="1" name=""/>
        <p:cNvGrpSpPr/>
        <p:nvPr/>
      </p:nvGrpSpPr>
      <p:grpSpPr>
        <a:xfrm>
          <a:off x="0" y="0"/>
          <a:ext cx="0" cy="0"/>
          <a:chOff x="0" y="0"/>
          <a:chExt cx="0" cy="0"/>
        </a:xfrm>
      </p:grpSpPr>
      <p:sp>
        <p:nvSpPr>
          <p:cNvPr id="32782" name="Text Box 3"/>
          <p:cNvSpPr txBox="1">
            <a:spLocks noChangeArrowheads="1"/>
          </p:cNvSpPr>
          <p:nvPr/>
        </p:nvSpPr>
        <p:spPr bwMode="auto">
          <a:xfrm>
            <a:off x="10661735" y="1093398"/>
            <a:ext cx="885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pPr>
            <a:r>
              <a:rPr lang="ru-RU" altLang="ru-RU" sz="1400" dirty="0">
                <a:solidFill>
                  <a:prstClr val="black"/>
                </a:solidFill>
                <a:latin typeface="Times New Roman" panose="02020603050405020304" pitchFamily="18" charset="0"/>
                <a:cs typeface="Times New Roman" panose="02020603050405020304" pitchFamily="18" charset="0"/>
              </a:rPr>
              <a:t>млн. руб.</a:t>
            </a:r>
          </a:p>
        </p:txBody>
      </p:sp>
      <p:sp>
        <p:nvSpPr>
          <p:cNvPr id="22531" name="Text Box 220"/>
          <p:cNvSpPr txBox="1">
            <a:spLocks noChangeArrowheads="1"/>
          </p:cNvSpPr>
          <p:nvPr/>
        </p:nvSpPr>
        <p:spPr bwMode="auto">
          <a:xfrm>
            <a:off x="4825315" y="3686090"/>
            <a:ext cx="2665413" cy="769441"/>
          </a:xfrm>
          <a:prstGeom prst="rect">
            <a:avLst/>
          </a:prstGeom>
          <a:solidFill>
            <a:srgbClr val="339966"/>
          </a:solidFill>
          <a:ln w="9525">
            <a:solidFill>
              <a:schemeClr val="tx1"/>
            </a:solidFill>
            <a:miter lim="800000"/>
            <a:headEnd/>
            <a:tailEnd/>
          </a:ln>
          <a:effectLst>
            <a:glow rad="76200">
              <a:schemeClr val="accent1">
                <a:alpha val="92000"/>
              </a:schemeClr>
            </a:glow>
          </a:effectLst>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Расходы на отрасли</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dirty="0">
                <a:solidFill>
                  <a:prstClr val="white"/>
                </a:solidFill>
                <a:latin typeface="Times New Roman" panose="02020603050405020304" pitchFamily="18" charset="0"/>
                <a:cs typeface="Times New Roman" panose="02020603050405020304" pitchFamily="18" charset="0"/>
              </a:rPr>
              <a:t>социальной сферы</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600" b="1" dirty="0" smtClean="0">
                <a:solidFill>
                  <a:prstClr val="white"/>
                </a:solidFill>
                <a:latin typeface="Times New Roman" panose="02020603050405020304" pitchFamily="18" charset="0"/>
                <a:cs typeface="Times New Roman" panose="02020603050405020304" pitchFamily="18" charset="0"/>
              </a:rPr>
              <a:t>14 992,0</a:t>
            </a:r>
            <a:endParaRPr lang="ru-RU" altLang="ru-RU" sz="1600" b="1" dirty="0">
              <a:solidFill>
                <a:prstClr val="white"/>
              </a:solidFill>
              <a:latin typeface="Times New Roman" panose="02020603050405020304" pitchFamily="18" charset="0"/>
              <a:cs typeface="Times New Roman" panose="02020603050405020304" pitchFamily="18" charset="0"/>
            </a:endParaRPr>
          </a:p>
        </p:txBody>
      </p:sp>
      <p:grpSp>
        <p:nvGrpSpPr>
          <p:cNvPr id="83028" name="Group 84"/>
          <p:cNvGrpSpPr>
            <a:grpSpLocks/>
          </p:cNvGrpSpPr>
          <p:nvPr/>
        </p:nvGrpSpPr>
        <p:grpSpPr bwMode="auto">
          <a:xfrm>
            <a:off x="1847851" y="1484314"/>
            <a:ext cx="3095625" cy="2160587"/>
            <a:chOff x="204" y="935"/>
            <a:chExt cx="1950" cy="1361"/>
          </a:xfrm>
          <a:effectLst>
            <a:glow rad="76200">
              <a:schemeClr val="accent1">
                <a:alpha val="92000"/>
              </a:schemeClr>
            </a:glow>
          </a:effectLst>
        </p:grpSpPr>
        <p:sp>
          <p:nvSpPr>
            <p:cNvPr id="31784" name="Text Box 220"/>
            <p:cNvSpPr txBox="1">
              <a:spLocks noChangeArrowheads="1"/>
            </p:cNvSpPr>
            <p:nvPr/>
          </p:nvSpPr>
          <p:spPr bwMode="auto">
            <a:xfrm>
              <a:off x="204" y="935"/>
              <a:ext cx="1679" cy="33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Образование</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13 368,5</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5" name="Line 49"/>
            <p:cNvSpPr>
              <a:spLocks noChangeShapeType="1"/>
            </p:cNvSpPr>
            <p:nvPr/>
          </p:nvSpPr>
          <p:spPr bwMode="auto">
            <a:xfrm flipH="1" flipV="1">
              <a:off x="1791" y="1298"/>
              <a:ext cx="363" cy="998"/>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Times New Roman" panose="02020603050405020304" pitchFamily="18" charset="0"/>
                <a:cs typeface="Times New Roman" panose="02020603050405020304" pitchFamily="18" charset="0"/>
              </a:endParaRPr>
            </a:p>
          </p:txBody>
        </p:sp>
      </p:grpSp>
      <p:grpSp>
        <p:nvGrpSpPr>
          <p:cNvPr id="83030" name="Group 86"/>
          <p:cNvGrpSpPr>
            <a:grpSpLocks/>
          </p:cNvGrpSpPr>
          <p:nvPr/>
        </p:nvGrpSpPr>
        <p:grpSpPr bwMode="auto">
          <a:xfrm>
            <a:off x="7248526" y="1484314"/>
            <a:ext cx="3241675" cy="2160587"/>
            <a:chOff x="3606" y="935"/>
            <a:chExt cx="2042" cy="1361"/>
          </a:xfrm>
          <a:effectLst>
            <a:glow rad="76200">
              <a:schemeClr val="accent1">
                <a:alpha val="92000"/>
              </a:schemeClr>
            </a:glow>
          </a:effectLst>
        </p:grpSpPr>
        <p:sp>
          <p:nvSpPr>
            <p:cNvPr id="31782" name="Text Box 220"/>
            <p:cNvSpPr txBox="1">
              <a:spLocks noChangeArrowheads="1"/>
            </p:cNvSpPr>
            <p:nvPr/>
          </p:nvSpPr>
          <p:spPr bwMode="auto">
            <a:xfrm>
              <a:off x="3969" y="935"/>
              <a:ext cx="1679" cy="33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Социальная политика</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230,2</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3" name="Line 51"/>
            <p:cNvSpPr>
              <a:spLocks noChangeShapeType="1"/>
            </p:cNvSpPr>
            <p:nvPr/>
          </p:nvSpPr>
          <p:spPr bwMode="auto">
            <a:xfrm flipV="1">
              <a:off x="3606" y="1298"/>
              <a:ext cx="499" cy="998"/>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Times New Roman" panose="02020603050405020304" pitchFamily="18" charset="0"/>
                <a:cs typeface="Times New Roman" panose="02020603050405020304" pitchFamily="18" charset="0"/>
              </a:endParaRPr>
            </a:p>
          </p:txBody>
        </p:sp>
      </p:grpSp>
      <p:grpSp>
        <p:nvGrpSpPr>
          <p:cNvPr id="6" name="Группа 5"/>
          <p:cNvGrpSpPr>
            <a:grpSpLocks/>
          </p:cNvGrpSpPr>
          <p:nvPr/>
        </p:nvGrpSpPr>
        <p:grpSpPr bwMode="auto">
          <a:xfrm>
            <a:off x="4852988" y="4460875"/>
            <a:ext cx="2665412" cy="1847850"/>
            <a:chOff x="3349624" y="4383088"/>
            <a:chExt cx="2665413" cy="1847850"/>
          </a:xfrm>
          <a:effectLst>
            <a:glow rad="76200">
              <a:schemeClr val="accent1">
                <a:alpha val="92000"/>
              </a:schemeClr>
            </a:glow>
          </a:effectLst>
        </p:grpSpPr>
        <p:sp>
          <p:nvSpPr>
            <p:cNvPr id="31780" name="Text Box 220"/>
            <p:cNvSpPr txBox="1">
              <a:spLocks noChangeArrowheads="1"/>
            </p:cNvSpPr>
            <p:nvPr/>
          </p:nvSpPr>
          <p:spPr bwMode="auto">
            <a:xfrm>
              <a:off x="3349624" y="5703888"/>
              <a:ext cx="2665413" cy="527050"/>
            </a:xfrm>
            <a:prstGeom prst="rect">
              <a:avLst/>
            </a:prstGeom>
            <a:solidFill>
              <a:srgbClr val="339966"/>
            </a:solidFill>
            <a:ln w="9525">
              <a:solidFill>
                <a:schemeClr val="tx1"/>
              </a:solidFill>
              <a:miter lim="800000"/>
              <a:headEnd/>
              <a:tailEnd/>
            </a:ln>
            <a:effectLst>
              <a:softEdge rad="12700"/>
            </a:effectLst>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Физическая культура и спорт</a:t>
              </a:r>
            </a:p>
            <a:p>
              <a:pPr algn="ctr" fontAlgn="base">
                <a:spcBef>
                  <a:spcPct val="0"/>
                </a:spcBef>
                <a:spcAft>
                  <a:spcPct val="0"/>
                </a:spcAft>
                <a:buClrTx/>
                <a:buSzTx/>
                <a:buFontTx/>
                <a:buNone/>
                <a:defRPr/>
              </a:pPr>
              <a:r>
                <a:rPr lang="ru-RU" altLang="ru-RU" sz="1400" b="1" dirty="0" smtClean="0">
                  <a:solidFill>
                    <a:prstClr val="white"/>
                  </a:solidFill>
                  <a:latin typeface="Times New Roman" panose="02020603050405020304" pitchFamily="18" charset="0"/>
                  <a:cs typeface="Times New Roman" panose="02020603050405020304" pitchFamily="18" charset="0"/>
                </a:rPr>
                <a:t>685,4</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1" name="Line 52"/>
            <p:cNvSpPr>
              <a:spLocks noChangeShapeType="1"/>
            </p:cNvSpPr>
            <p:nvPr/>
          </p:nvSpPr>
          <p:spPr bwMode="auto">
            <a:xfrm flipH="1">
              <a:off x="4661391" y="4383088"/>
              <a:ext cx="50" cy="1278160"/>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Arial" panose="020B0604020202020204" pitchFamily="34" charset="0"/>
                <a:cs typeface="Arial" panose="020B0604020202020204" pitchFamily="34" charset="0"/>
              </a:endParaRPr>
            </a:p>
          </p:txBody>
        </p:sp>
      </p:grpSp>
      <p:grpSp>
        <p:nvGrpSpPr>
          <p:cNvPr id="5" name="Группа 4"/>
          <p:cNvGrpSpPr>
            <a:grpSpLocks/>
          </p:cNvGrpSpPr>
          <p:nvPr/>
        </p:nvGrpSpPr>
        <p:grpSpPr bwMode="auto">
          <a:xfrm>
            <a:off x="4834925" y="1297409"/>
            <a:ext cx="2519363" cy="2277253"/>
            <a:chOff x="3337225" y="1324767"/>
            <a:chExt cx="2519364" cy="2277493"/>
          </a:xfrm>
          <a:effectLst>
            <a:glow rad="76200">
              <a:schemeClr val="accent1">
                <a:alpha val="92000"/>
              </a:schemeClr>
            </a:glow>
          </a:effectLst>
        </p:grpSpPr>
        <p:sp>
          <p:nvSpPr>
            <p:cNvPr id="31778" name="Text Box 220"/>
            <p:cNvSpPr txBox="1">
              <a:spLocks noChangeArrowheads="1"/>
            </p:cNvSpPr>
            <p:nvPr/>
          </p:nvSpPr>
          <p:spPr bwMode="auto">
            <a:xfrm>
              <a:off x="3337225" y="1324767"/>
              <a:ext cx="2519364" cy="523275"/>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None/>
                <a:defRPr/>
              </a:pPr>
              <a:r>
                <a:rPr lang="ru-RU" altLang="ru-RU" sz="1400" dirty="0" smtClean="0">
                  <a:solidFill>
                    <a:prstClr val="white"/>
                  </a:solidFill>
                  <a:latin typeface="Times New Roman" panose="02020603050405020304" pitchFamily="18" charset="0"/>
                  <a:cs typeface="Times New Roman" panose="02020603050405020304" pitchFamily="18" charset="0"/>
                </a:rPr>
                <a:t>Культура</a:t>
              </a:r>
              <a:r>
                <a:rPr lang="ru-RU" altLang="ru-RU" sz="1400"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кинематография</a:t>
              </a:r>
              <a:r>
                <a:rPr lang="ru-RU" altLang="ru-RU" sz="1400" dirty="0">
                  <a:solidFill>
                    <a:prstClr val="white"/>
                  </a:solidFill>
                  <a:latin typeface="Times New Roman" panose="02020603050405020304" pitchFamily="18" charset="0"/>
                  <a:cs typeface="Times New Roman" panose="02020603050405020304" pitchFamily="18" charset="0"/>
                </a:rPr>
                <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707,9</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79" name="Line 53"/>
            <p:cNvSpPr>
              <a:spLocks noChangeShapeType="1"/>
            </p:cNvSpPr>
            <p:nvPr/>
          </p:nvSpPr>
          <p:spPr bwMode="auto">
            <a:xfrm flipV="1">
              <a:off x="4661391" y="2017714"/>
              <a:ext cx="0" cy="1584546"/>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Arial" panose="020B0604020202020204" pitchFamily="34" charset="0"/>
                <a:cs typeface="Arial" panose="020B0604020202020204" pitchFamily="34" charset="0"/>
              </a:endParaRPr>
            </a:p>
          </p:txBody>
        </p:sp>
      </p:grpSp>
      <p:grpSp>
        <p:nvGrpSpPr>
          <p:cNvPr id="83034" name="Group 90"/>
          <p:cNvGrpSpPr>
            <a:grpSpLocks/>
          </p:cNvGrpSpPr>
          <p:nvPr/>
        </p:nvGrpSpPr>
        <p:grpSpPr bwMode="auto">
          <a:xfrm>
            <a:off x="8256587" y="2102753"/>
            <a:ext cx="2266949" cy="1920875"/>
            <a:chOff x="4241" y="1291"/>
            <a:chExt cx="1428" cy="1210"/>
          </a:xfrm>
          <a:effectLst/>
        </p:grpSpPr>
        <p:sp>
          <p:nvSpPr>
            <p:cNvPr id="31756" name="AutoShape 80"/>
            <p:cNvSpPr>
              <a:spLocks noChangeArrowheads="1"/>
            </p:cNvSpPr>
            <p:nvPr/>
          </p:nvSpPr>
          <p:spPr bwMode="auto">
            <a:xfrm>
              <a:off x="4241" y="2160"/>
              <a:ext cx="1316" cy="317"/>
            </a:xfrm>
            <a:prstGeom prst="homePlate">
              <a:avLst>
                <a:gd name="adj" fmla="val 12108"/>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grpSp>
          <p:nvGrpSpPr>
            <p:cNvPr id="31757" name="Group 89"/>
            <p:cNvGrpSpPr>
              <a:grpSpLocks/>
            </p:cNvGrpSpPr>
            <p:nvPr/>
          </p:nvGrpSpPr>
          <p:grpSpPr bwMode="auto">
            <a:xfrm>
              <a:off x="4241" y="1291"/>
              <a:ext cx="1428" cy="1210"/>
              <a:chOff x="4241" y="1291"/>
              <a:chExt cx="1428" cy="1210"/>
            </a:xfrm>
          </p:grpSpPr>
          <p:grpSp>
            <p:nvGrpSpPr>
              <p:cNvPr id="31758" name="Group 83"/>
              <p:cNvGrpSpPr>
                <a:grpSpLocks/>
              </p:cNvGrpSpPr>
              <p:nvPr/>
            </p:nvGrpSpPr>
            <p:grpSpPr bwMode="auto">
              <a:xfrm>
                <a:off x="4241" y="1291"/>
                <a:ext cx="1428" cy="1210"/>
                <a:chOff x="4241" y="1306"/>
                <a:chExt cx="1428" cy="1210"/>
              </a:xfrm>
            </p:grpSpPr>
            <p:sp>
              <p:nvSpPr>
                <p:cNvPr id="31760" name="Rectangle 73"/>
                <p:cNvSpPr>
                  <a:spLocks noChangeArrowheads="1"/>
                </p:cNvSpPr>
                <p:nvPr/>
              </p:nvSpPr>
              <p:spPr bwMode="auto">
                <a:xfrm>
                  <a:off x="5587" y="1306"/>
                  <a:ext cx="82" cy="1210"/>
                </a:xfrm>
                <a:prstGeom prst="rect">
                  <a:avLst/>
                </a:prstGeom>
                <a:solidFill>
                  <a:srgbClr val="339966"/>
                </a:solidFill>
                <a:ln w="9525">
                  <a:solidFill>
                    <a:schemeClr val="tx1"/>
                  </a:solidFill>
                  <a:miter lim="800000"/>
                  <a:headEnd/>
                  <a:tailEnd/>
                </a:ln>
                <a:effectLst/>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1" name="AutoShape 75"/>
                <p:cNvSpPr>
                  <a:spLocks noChangeArrowheads="1"/>
                </p:cNvSpPr>
                <p:nvPr/>
              </p:nvSpPr>
              <p:spPr bwMode="auto">
                <a:xfrm>
                  <a:off x="4241" y="1344"/>
                  <a:ext cx="1316" cy="317"/>
                </a:xfrm>
                <a:prstGeom prst="homePlate">
                  <a:avLst>
                    <a:gd name="adj" fmla="val 12108"/>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2" name="AutoShape 78"/>
                <p:cNvSpPr>
                  <a:spLocks noChangeArrowheads="1"/>
                </p:cNvSpPr>
                <p:nvPr/>
              </p:nvSpPr>
              <p:spPr bwMode="auto">
                <a:xfrm>
                  <a:off x="4241" y="1706"/>
                  <a:ext cx="1316" cy="409"/>
                </a:xfrm>
                <a:prstGeom prst="homePlate">
                  <a:avLst>
                    <a:gd name="adj" fmla="val 9385"/>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3" name="Text Box 79"/>
                <p:cNvSpPr txBox="1">
                  <a:spLocks noChangeArrowheads="1"/>
                </p:cNvSpPr>
                <p:nvPr/>
              </p:nvSpPr>
              <p:spPr bwMode="auto">
                <a:xfrm>
                  <a:off x="4332" y="1706"/>
                  <a:ext cx="1196" cy="29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Социальное обеспечение населения </a:t>
                  </a:r>
                  <a:r>
                    <a:rPr lang="ru-RU" altLang="ru-RU" sz="1200" dirty="0" smtClean="0">
                      <a:solidFill>
                        <a:prstClr val="white"/>
                      </a:solidFill>
                      <a:latin typeface="Times New Roman" panose="02020603050405020304" pitchFamily="18" charset="0"/>
                      <a:cs typeface="Times New Roman" panose="02020603050405020304" pitchFamily="18" charset="0"/>
                    </a:rPr>
                    <a:t> 59,2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sp>
              <p:nvSpPr>
                <p:cNvPr id="31764" name="Text Box 81"/>
                <p:cNvSpPr txBox="1">
                  <a:spLocks noChangeArrowheads="1"/>
                </p:cNvSpPr>
                <p:nvPr/>
              </p:nvSpPr>
              <p:spPr bwMode="auto">
                <a:xfrm>
                  <a:off x="4332" y="2192"/>
                  <a:ext cx="1196" cy="29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Охрана семьи и детства </a:t>
                  </a:r>
                  <a:r>
                    <a:rPr lang="ru-RU" altLang="ru-RU" sz="1200" dirty="0" smtClean="0">
                      <a:solidFill>
                        <a:prstClr val="white"/>
                      </a:solidFill>
                      <a:latin typeface="Times New Roman" panose="02020603050405020304" pitchFamily="18" charset="0"/>
                      <a:cs typeface="Times New Roman" panose="02020603050405020304" pitchFamily="18" charset="0"/>
                    </a:rPr>
                    <a:t>132,8</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sp>
            <p:nvSpPr>
              <p:cNvPr id="31759" name="Text Box 76"/>
              <p:cNvSpPr txBox="1">
                <a:spLocks noChangeArrowheads="1"/>
              </p:cNvSpPr>
              <p:nvPr/>
            </p:nvSpPr>
            <p:spPr bwMode="auto">
              <a:xfrm>
                <a:off x="4332" y="1344"/>
                <a:ext cx="1196" cy="291"/>
              </a:xfrm>
              <a:prstGeom prst="rect">
                <a:avLst/>
              </a:prstGeom>
              <a:noFill/>
              <a:ln>
                <a:noFill/>
              </a:ln>
              <a:effectLst>
                <a:glow rad="127000">
                  <a:schemeClr val="accent1"/>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Пенсионное обеспечение </a:t>
                </a:r>
                <a:r>
                  <a:rPr lang="ru-RU" altLang="ru-RU" sz="1200" dirty="0" smtClean="0">
                    <a:solidFill>
                      <a:prstClr val="white"/>
                    </a:solidFill>
                    <a:latin typeface="Times New Roman" panose="02020603050405020304" pitchFamily="18" charset="0"/>
                    <a:cs typeface="Times New Roman" panose="02020603050405020304" pitchFamily="18" charset="0"/>
                  </a:rPr>
                  <a:t>38,2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grpSp>
        <p:nvGrpSpPr>
          <p:cNvPr id="31765" name="Group 59"/>
          <p:cNvGrpSpPr>
            <a:grpSpLocks/>
          </p:cNvGrpSpPr>
          <p:nvPr/>
        </p:nvGrpSpPr>
        <p:grpSpPr bwMode="auto">
          <a:xfrm>
            <a:off x="1990728" y="2723586"/>
            <a:ext cx="2087218" cy="489151"/>
            <a:chOff x="158" y="1344"/>
            <a:chExt cx="1497" cy="226"/>
          </a:xfrm>
        </p:grpSpPr>
        <p:sp>
          <p:nvSpPr>
            <p:cNvPr id="31776" name="AutoShape 55"/>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200" dirty="0">
                <a:solidFill>
                  <a:prstClr val="black"/>
                </a:solidFill>
                <a:latin typeface="Times New Roman" panose="02020603050405020304" pitchFamily="18" charset="0"/>
                <a:cs typeface="Times New Roman" panose="02020603050405020304" pitchFamily="18" charset="0"/>
              </a:endParaRPr>
            </a:p>
          </p:txBody>
        </p:sp>
        <p:sp>
          <p:nvSpPr>
            <p:cNvPr id="31777" name="Text Box 58"/>
            <p:cNvSpPr txBox="1">
              <a:spLocks noChangeArrowheads="1"/>
            </p:cNvSpPr>
            <p:nvPr/>
          </p:nvSpPr>
          <p:spPr bwMode="auto">
            <a:xfrm>
              <a:off x="265" y="1353"/>
              <a:ext cx="1389" cy="21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Общее </a:t>
              </a:r>
              <a:r>
                <a:rPr lang="ru-RU" altLang="ru-RU" sz="1200" dirty="0" smtClean="0">
                  <a:solidFill>
                    <a:prstClr val="white"/>
                  </a:solidFill>
                  <a:latin typeface="Times New Roman" panose="02020603050405020304" pitchFamily="18" charset="0"/>
                  <a:cs typeface="Times New Roman" panose="02020603050405020304" pitchFamily="18" charset="0"/>
                </a:rPr>
                <a:t>образование </a:t>
              </a:r>
            </a:p>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7</a:t>
              </a:r>
              <a:r>
                <a:rPr lang="ru-RU" altLang="ru-RU" sz="1200" dirty="0" smtClean="0">
                  <a:solidFill>
                    <a:prstClr val="white"/>
                  </a:solidFill>
                  <a:latin typeface="Times New Roman" panose="02020603050405020304" pitchFamily="18" charset="0"/>
                  <a:cs typeface="Times New Roman" panose="02020603050405020304" pitchFamily="18" charset="0"/>
                </a:rPr>
                <a:t> 176,9</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31766" name="Group 60"/>
          <p:cNvGrpSpPr>
            <a:grpSpLocks/>
          </p:cNvGrpSpPr>
          <p:nvPr/>
        </p:nvGrpSpPr>
        <p:grpSpPr bwMode="auto">
          <a:xfrm>
            <a:off x="2005276" y="2148632"/>
            <a:ext cx="2071276" cy="498004"/>
            <a:chOff x="158" y="1344"/>
            <a:chExt cx="1497" cy="226"/>
          </a:xfrm>
        </p:grpSpPr>
        <p:sp>
          <p:nvSpPr>
            <p:cNvPr id="31774"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75" name="Text Box 62"/>
            <p:cNvSpPr txBox="1">
              <a:spLocks noChangeArrowheads="1"/>
            </p:cNvSpPr>
            <p:nvPr/>
          </p:nvSpPr>
          <p:spPr bwMode="auto">
            <a:xfrm>
              <a:off x="219" y="1353"/>
              <a:ext cx="1361" cy="21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Дошкольное образование </a:t>
              </a:r>
            </a:p>
            <a:p>
              <a:pPr algn="ct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4 222,9</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31769" name="Group 69"/>
          <p:cNvGrpSpPr>
            <a:grpSpLocks/>
          </p:cNvGrpSpPr>
          <p:nvPr/>
        </p:nvGrpSpPr>
        <p:grpSpPr bwMode="auto">
          <a:xfrm>
            <a:off x="1980487" y="3289688"/>
            <a:ext cx="2169498" cy="493545"/>
            <a:chOff x="180" y="1408"/>
            <a:chExt cx="1555" cy="227"/>
          </a:xfrm>
        </p:grpSpPr>
        <p:sp>
          <p:nvSpPr>
            <p:cNvPr id="31771" name="AutoShape 70"/>
            <p:cNvSpPr>
              <a:spLocks noChangeArrowheads="1"/>
            </p:cNvSpPr>
            <p:nvPr/>
          </p:nvSpPr>
          <p:spPr bwMode="auto">
            <a:xfrm rot="10800000">
              <a:off x="180" y="1409"/>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72" name="Text Box 71"/>
            <p:cNvSpPr txBox="1">
              <a:spLocks noChangeArrowheads="1"/>
            </p:cNvSpPr>
            <p:nvPr/>
          </p:nvSpPr>
          <p:spPr bwMode="auto">
            <a:xfrm>
              <a:off x="231" y="1408"/>
              <a:ext cx="1504" cy="21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Дополнительное </a:t>
              </a:r>
              <a:r>
                <a:rPr lang="ru-RU" altLang="ru-RU" sz="1200" dirty="0" smtClean="0">
                  <a:solidFill>
                    <a:prstClr val="white"/>
                  </a:solidFill>
                  <a:latin typeface="Times New Roman" panose="02020603050405020304" pitchFamily="18" charset="0"/>
                  <a:cs typeface="Times New Roman" panose="02020603050405020304" pitchFamily="18" charset="0"/>
                </a:rPr>
                <a:t>образование 1 043,2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sp>
        <p:nvSpPr>
          <p:cNvPr id="31770" name="Rectangle 72"/>
          <p:cNvSpPr>
            <a:spLocks noChangeArrowheads="1"/>
          </p:cNvSpPr>
          <p:nvPr/>
        </p:nvSpPr>
        <p:spPr bwMode="auto">
          <a:xfrm>
            <a:off x="1834919" y="2146117"/>
            <a:ext cx="120108" cy="402149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grpSp>
        <p:nvGrpSpPr>
          <p:cNvPr id="47" name="Group 69"/>
          <p:cNvGrpSpPr>
            <a:grpSpLocks/>
          </p:cNvGrpSpPr>
          <p:nvPr/>
        </p:nvGrpSpPr>
        <p:grpSpPr bwMode="auto">
          <a:xfrm>
            <a:off x="1985040" y="3835607"/>
            <a:ext cx="2129293" cy="986913"/>
            <a:chOff x="111" y="1422"/>
            <a:chExt cx="1525" cy="216"/>
          </a:xfrm>
        </p:grpSpPr>
        <p:sp>
          <p:nvSpPr>
            <p:cNvPr id="48" name="AutoShape 70"/>
            <p:cNvSpPr>
              <a:spLocks noChangeArrowheads="1"/>
            </p:cNvSpPr>
            <p:nvPr/>
          </p:nvSpPr>
          <p:spPr bwMode="auto">
            <a:xfrm rot="10800000">
              <a:off x="111" y="1422"/>
              <a:ext cx="1504" cy="21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49" name="Text Box 71"/>
            <p:cNvSpPr txBox="1">
              <a:spLocks noChangeArrowheads="1"/>
            </p:cNvSpPr>
            <p:nvPr/>
          </p:nvSpPr>
          <p:spPr bwMode="auto">
            <a:xfrm>
              <a:off x="132" y="1438"/>
              <a:ext cx="1504" cy="18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a:lnSpc>
                  <a:spcPct val="107000"/>
                </a:lnSpc>
                <a:spcAft>
                  <a:spcPts val="0"/>
                </a:spcAft>
                <a:buNone/>
              </a:pPr>
              <a:r>
                <a:rPr lang="ru-RU" sz="1200" dirty="0" smtClean="0">
                  <a:solidFill>
                    <a:schemeClr val="tx1"/>
                  </a:solidFill>
                  <a:latin typeface="Times New Roman" panose="02020603050405020304" pitchFamily="18" charset="0"/>
                  <a:cs typeface="Times New Roman" panose="02020603050405020304" pitchFamily="18" charset="0"/>
                </a:rPr>
                <a:t>Профессиональная </a:t>
              </a:r>
              <a:r>
                <a:rPr lang="ru-RU" sz="1200" dirty="0">
                  <a:solidFill>
                    <a:schemeClr val="tx1"/>
                  </a:solidFill>
                  <a:latin typeface="Times New Roman" panose="02020603050405020304" pitchFamily="18" charset="0"/>
                  <a:cs typeface="Times New Roman" panose="02020603050405020304" pitchFamily="18" charset="0"/>
                </a:rPr>
                <a:t>подготовка, переподготовка и повышение </a:t>
              </a:r>
              <a:r>
                <a:rPr lang="ru-RU" sz="1200" dirty="0" smtClean="0">
                  <a:solidFill>
                    <a:schemeClr val="tx1"/>
                  </a:solidFill>
                  <a:latin typeface="Times New Roman" panose="02020603050405020304" pitchFamily="18" charset="0"/>
                  <a:cs typeface="Times New Roman" panose="02020603050405020304" pitchFamily="18" charset="0"/>
                </a:rPr>
                <a:t>квалификации   1,9</a:t>
              </a:r>
              <a:endPar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0" name="Рисунок 49"/>
          <p:cNvPicPr>
            <a:picLocks noChangeAspect="1"/>
          </p:cNvPicPr>
          <p:nvPr/>
        </p:nvPicPr>
        <p:blipFill>
          <a:blip r:embed="rId3"/>
          <a:stretch>
            <a:fillRect/>
          </a:stretch>
        </p:blipFill>
        <p:spPr>
          <a:xfrm>
            <a:off x="-1394" y="27754"/>
            <a:ext cx="12192000" cy="809637"/>
          </a:xfrm>
          <a:prstGeom prst="rect">
            <a:avLst/>
          </a:prstGeom>
          <a:ln>
            <a:solidFill>
              <a:srgbClr val="00B050"/>
            </a:solidFill>
          </a:ln>
          <a:effectLst>
            <a:glow rad="12700">
              <a:schemeClr val="accent1">
                <a:alpha val="40000"/>
              </a:schemeClr>
            </a:glow>
          </a:effectLst>
        </p:spPr>
      </p:pic>
      <p:grpSp>
        <p:nvGrpSpPr>
          <p:cNvPr id="52" name="Group 60"/>
          <p:cNvGrpSpPr>
            <a:grpSpLocks/>
          </p:cNvGrpSpPr>
          <p:nvPr/>
        </p:nvGrpSpPr>
        <p:grpSpPr bwMode="auto">
          <a:xfrm>
            <a:off x="2005275" y="4877464"/>
            <a:ext cx="2071276" cy="620804"/>
            <a:chOff x="158" y="1344"/>
            <a:chExt cx="1497" cy="226"/>
          </a:xfrm>
        </p:grpSpPr>
        <p:sp>
          <p:nvSpPr>
            <p:cNvPr id="53"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54" name="Text Box 62"/>
            <p:cNvSpPr txBox="1">
              <a:spLocks noChangeArrowheads="1"/>
            </p:cNvSpPr>
            <p:nvPr/>
          </p:nvSpPr>
          <p:spPr bwMode="auto">
            <a:xfrm>
              <a:off x="219" y="1353"/>
              <a:ext cx="1361" cy="16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Молодежная политика 111,1</a:t>
              </a:r>
            </a:p>
          </p:txBody>
        </p:sp>
      </p:grpSp>
      <p:grpSp>
        <p:nvGrpSpPr>
          <p:cNvPr id="55" name="Group 60"/>
          <p:cNvGrpSpPr>
            <a:grpSpLocks/>
          </p:cNvGrpSpPr>
          <p:nvPr/>
        </p:nvGrpSpPr>
        <p:grpSpPr bwMode="auto">
          <a:xfrm>
            <a:off x="2014361" y="5553216"/>
            <a:ext cx="2071276" cy="671782"/>
            <a:chOff x="158" y="1344"/>
            <a:chExt cx="1497" cy="243"/>
          </a:xfrm>
        </p:grpSpPr>
        <p:sp>
          <p:nvSpPr>
            <p:cNvPr id="56"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57" name="Text Box 62"/>
            <p:cNvSpPr txBox="1">
              <a:spLocks noChangeArrowheads="1"/>
            </p:cNvSpPr>
            <p:nvPr/>
          </p:nvSpPr>
          <p:spPr bwMode="auto">
            <a:xfrm>
              <a:off x="219" y="1353"/>
              <a:ext cx="1361" cy="23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Другие вопросы в области образования  812,5</a:t>
              </a:r>
            </a:p>
          </p:txBody>
        </p:sp>
      </p:grpSp>
      <p:sp>
        <p:nvSpPr>
          <p:cNvPr id="59" name="Прямоугольник 58"/>
          <p:cNvSpPr/>
          <p:nvPr/>
        </p:nvSpPr>
        <p:spPr>
          <a:xfrm>
            <a:off x="1743623" y="-37209"/>
            <a:ext cx="10704373" cy="923330"/>
          </a:xfrm>
          <a:prstGeom prst="rect">
            <a:avLst/>
          </a:prstGeom>
        </p:spPr>
        <p:txBody>
          <a:bodyPr wrap="square">
            <a:spAutoFit/>
          </a:bodyPr>
          <a:lstStyle/>
          <a:p>
            <a:pPr algn="ctr"/>
            <a:r>
              <a:rPr lang="ru-RU" dirty="0" smtClean="0">
                <a:solidFill>
                  <a:schemeClr val="bg1"/>
                </a:solidFill>
                <a:latin typeface="Times New Roman" panose="02020603050405020304" pitchFamily="18" charset="0"/>
                <a:cs typeface="Times New Roman" panose="02020603050405020304" pitchFamily="18" charset="0"/>
              </a:rPr>
              <a:t>Распределение бюджетных ассигнований бюджета муниципального </a:t>
            </a:r>
            <a:r>
              <a:rPr lang="ru-RU" dirty="0">
                <a:solidFill>
                  <a:schemeClr val="bg1"/>
                </a:solidFill>
                <a:latin typeface="Times New Roman" panose="02020603050405020304" pitchFamily="18" charset="0"/>
                <a:cs typeface="Times New Roman" panose="02020603050405020304" pitchFamily="18" charset="0"/>
              </a:rPr>
              <a:t>образования город </a:t>
            </a:r>
            <a:r>
              <a:rPr lang="ru-RU" dirty="0" smtClean="0">
                <a:solidFill>
                  <a:schemeClr val="bg1"/>
                </a:solidFill>
                <a:latin typeface="Times New Roman" panose="02020603050405020304" pitchFamily="18" charset="0"/>
                <a:cs typeface="Times New Roman" panose="02020603050405020304" pitchFamily="18" charset="0"/>
              </a:rPr>
              <a:t>Тула</a:t>
            </a:r>
          </a:p>
          <a:p>
            <a:pPr algn="ctr"/>
            <a:r>
              <a:rPr lang="ru-RU" dirty="0" smtClean="0">
                <a:solidFill>
                  <a:schemeClr val="bg1"/>
                </a:solidFill>
                <a:latin typeface="Times New Roman" panose="02020603050405020304" pitchFamily="18" charset="0"/>
                <a:cs typeface="Times New Roman" panose="02020603050405020304" pitchFamily="18" charset="0"/>
              </a:rPr>
              <a:t> на 2023 год на финансирование отраслей социальной сферы</a:t>
            </a:r>
          </a:p>
          <a:p>
            <a:pPr algn="ctr"/>
            <a:r>
              <a:rPr lang="ru-RU" dirty="0" smtClean="0">
                <a:solidFill>
                  <a:schemeClr val="bg1"/>
                </a:solidFill>
                <a:latin typeface="Times New Roman" panose="02020603050405020304" pitchFamily="18" charset="0"/>
                <a:cs typeface="Times New Roman" panose="02020603050405020304" pitchFamily="18" charset="0"/>
              </a:rPr>
              <a:t> (решение Тульской городской думы от 30.08.2023 №52/1160) </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5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outVertical)">
                                      <p:cBhvr>
                                        <p:cTn id="7" dur="1000"/>
                                        <p:tgtEl>
                                          <p:spTgt spid="22531"/>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83028"/>
                                        </p:tgtEl>
                                        <p:attrNameLst>
                                          <p:attrName>style.visibility</p:attrName>
                                        </p:attrNameLst>
                                      </p:cBhvr>
                                      <p:to>
                                        <p:strVal val="visible"/>
                                      </p:to>
                                    </p:set>
                                    <p:animEffect transition="in" filter="fade">
                                      <p:cBhvr>
                                        <p:cTn id="15" dur="1000"/>
                                        <p:tgtEl>
                                          <p:spTgt spid="83028"/>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83030"/>
                                        </p:tgtEl>
                                        <p:attrNameLst>
                                          <p:attrName>style.visibility</p:attrName>
                                        </p:attrNameLst>
                                      </p:cBhvr>
                                      <p:to>
                                        <p:strVal val="visible"/>
                                      </p:to>
                                    </p:set>
                                    <p:animEffect transition="in" filter="fade">
                                      <p:cBhvr>
                                        <p:cTn id="19" dur="1000"/>
                                        <p:tgtEl>
                                          <p:spTgt spid="83030"/>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83034"/>
                                        </p:tgtEl>
                                        <p:attrNameLst>
                                          <p:attrName>style.visibility</p:attrName>
                                        </p:attrNameLst>
                                      </p:cBhvr>
                                      <p:to>
                                        <p:strVal val="visible"/>
                                      </p:to>
                                    </p:set>
                                    <p:animEffect transition="in" filter="wipe(up)">
                                      <p:cBhvr>
                                        <p:cTn id="23" dur="500"/>
                                        <p:tgtEl>
                                          <p:spTgt spid="83034"/>
                                        </p:tgtEl>
                                      </p:cBhvr>
                                    </p:animEffec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809637"/>
          </a:xfrm>
          <a:prstGeom prst="rect">
            <a:avLst/>
          </a:prstGeom>
          <a:ln>
            <a:solidFill>
              <a:srgbClr val="00B050"/>
            </a:solidFill>
          </a:ln>
          <a:effectLst>
            <a:glow rad="12700">
              <a:schemeClr val="accent1">
                <a:alpha val="40000"/>
              </a:schemeClr>
            </a:glow>
          </a:effectLst>
        </p:spPr>
      </p:pic>
      <p:sp>
        <p:nvSpPr>
          <p:cNvPr id="17" name="Прямоугольник 16"/>
          <p:cNvSpPr/>
          <p:nvPr/>
        </p:nvSpPr>
        <p:spPr>
          <a:xfrm>
            <a:off x="1118472" y="74943"/>
            <a:ext cx="10704373" cy="646331"/>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Меры социальной поддержки  жителям</a:t>
            </a:r>
          </a:p>
          <a:p>
            <a:pPr algn="ctr"/>
            <a:r>
              <a:rPr lang="ru-RU" dirty="0" smtClean="0">
                <a:latin typeface="Times New Roman" panose="02020603050405020304" pitchFamily="18" charset="0"/>
                <a:cs typeface="Times New Roman" panose="02020603050405020304" pitchFamily="18" charset="0"/>
              </a:rPr>
              <a:t>муниципального </a:t>
            </a:r>
            <a:r>
              <a:rPr lang="ru-RU" dirty="0">
                <a:latin typeface="Times New Roman" panose="02020603050405020304" pitchFamily="18" charset="0"/>
                <a:cs typeface="Times New Roman" panose="02020603050405020304" pitchFamily="18" charset="0"/>
              </a:rPr>
              <a:t>образования город Тула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 </a:t>
            </a:r>
          </a:p>
        </p:txBody>
      </p:sp>
      <p:sp>
        <p:nvSpPr>
          <p:cNvPr id="12" name="Скругленный прямоугольник 11"/>
          <p:cNvSpPr/>
          <p:nvPr/>
        </p:nvSpPr>
        <p:spPr>
          <a:xfrm>
            <a:off x="354154" y="3260834"/>
            <a:ext cx="3295724" cy="109685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 рождении первого ребенка в размере 2500 руб.</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347401" y="1109853"/>
            <a:ext cx="9051472" cy="8484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 1 решения Тульской городской Думы от </a:t>
            </a:r>
            <a:r>
              <a:rPr lang="en-US" dirty="0" smtClean="0">
                <a:latin typeface="Times New Roman" panose="02020603050405020304" pitchFamily="18" charset="0"/>
                <a:cs typeface="Times New Roman" panose="02020603050405020304" pitchFamily="18" charset="0"/>
              </a:rPr>
              <a:t>30.05.2018 </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52/1287 </a:t>
            </a: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О </a:t>
            </a:r>
            <a:r>
              <a:rPr lang="ru-RU" dirty="0" smtClean="0">
                <a:latin typeface="Times New Roman" panose="02020603050405020304" pitchFamily="18" charset="0"/>
                <a:cs typeface="Times New Roman" panose="02020603050405020304" pitchFamily="18" charset="0"/>
              </a:rPr>
              <a:t>единовременной выплате при рождении ребенка»</a:t>
            </a:r>
            <a:endParaRPr lang="ru-RU"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4200177" y="3255465"/>
            <a:ext cx="3303636" cy="109685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 рождении второго ребенка в размере 2500 руб.</a:t>
            </a:r>
            <a:endParaRPr lang="ru-RU" dirty="0">
              <a:latin typeface="Times New Roman" panose="02020603050405020304" pitchFamily="18" charset="0"/>
              <a:cs typeface="Times New Roman" panose="02020603050405020304" pitchFamily="18" charset="0"/>
            </a:endParaRPr>
          </a:p>
        </p:txBody>
      </p:sp>
      <p:sp>
        <p:nvSpPr>
          <p:cNvPr id="3" name="Стрелка влево 2"/>
          <p:cNvSpPr/>
          <p:nvPr/>
        </p:nvSpPr>
        <p:spPr>
          <a:xfrm rot="18516478">
            <a:off x="3165382" y="2270173"/>
            <a:ext cx="1347157"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4" name="Стрелка влево 13"/>
          <p:cNvSpPr/>
          <p:nvPr/>
        </p:nvSpPr>
        <p:spPr>
          <a:xfrm rot="16200000">
            <a:off x="5450572" y="2192058"/>
            <a:ext cx="845130"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5" name="Стрелка влево 14"/>
          <p:cNvSpPr/>
          <p:nvPr/>
        </p:nvSpPr>
        <p:spPr>
          <a:xfrm rot="13695885">
            <a:off x="7250553" y="2266418"/>
            <a:ext cx="1370253"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6" name="Скругленный прямоугольник 15"/>
          <p:cNvSpPr/>
          <p:nvPr/>
        </p:nvSpPr>
        <p:spPr>
          <a:xfrm>
            <a:off x="8056000" y="3255465"/>
            <a:ext cx="3303636" cy="1096851"/>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При рождении третьего и каждого последующего  ребенка в размере 25000 руб. </a:t>
            </a:r>
          </a:p>
        </p:txBody>
      </p:sp>
      <p:pic>
        <p:nvPicPr>
          <p:cNvPr id="1026" name="Picture 2" descr="http://dutsadok.com.ua/clipart/ljudi/83e6d734402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472" y="4451790"/>
            <a:ext cx="1492923" cy="1936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penclipart.org/image/2400px/svg_to_png/205568/cyberscooty-two-ki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412" y="4506882"/>
            <a:ext cx="2262853" cy="1839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u1-glowworm.do.am/2018-5/gvh.j.lij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285" y="4725288"/>
            <a:ext cx="2791067" cy="1402700"/>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354154" y="6387840"/>
            <a:ext cx="11468691" cy="273482"/>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дному </a:t>
            </a:r>
            <a:r>
              <a:rPr lang="ru-RU" dirty="0">
                <a:latin typeface="Times New Roman" panose="02020603050405020304" pitchFamily="18" charset="0"/>
                <a:cs typeface="Times New Roman" panose="02020603050405020304" pitchFamily="18" charset="0"/>
              </a:rPr>
              <a:t>из родителей, постоянно  зарегистрированных на территории </a:t>
            </a:r>
            <a:r>
              <a:rPr lang="ru-RU" dirty="0" smtClean="0">
                <a:latin typeface="Times New Roman" panose="02020603050405020304" pitchFamily="18" charset="0"/>
                <a:cs typeface="Times New Roman" panose="02020603050405020304" pitchFamily="18" charset="0"/>
              </a:rPr>
              <a:t>муниципального образования город </a:t>
            </a:r>
            <a:r>
              <a:rPr lang="ru-RU" dirty="0">
                <a:latin typeface="Times New Roman" panose="02020603050405020304" pitchFamily="18" charset="0"/>
                <a:cs typeface="Times New Roman" panose="02020603050405020304" pitchFamily="18" charset="0"/>
              </a:rPr>
              <a:t>Тула</a:t>
            </a:r>
          </a:p>
        </p:txBody>
      </p:sp>
    </p:spTree>
    <p:extLst>
      <p:ext uri="{BB962C8B-B14F-4D97-AF65-F5344CB8AC3E}">
        <p14:creationId xmlns:p14="http://schemas.microsoft.com/office/powerpoint/2010/main" val="339567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7906" y="2399153"/>
            <a:ext cx="6328019" cy="2585323"/>
          </a:xfrm>
          <a:prstGeom prst="rect">
            <a:avLst/>
          </a:prstGeom>
        </p:spPr>
        <p:txBody>
          <a:bodyPr wrap="square">
            <a:spAutoFit/>
          </a:bodyPr>
          <a:lstStyle/>
          <a:p>
            <a:pPr algn="just"/>
            <a:r>
              <a:rPr lang="ru-RU" dirty="0">
                <a:solidFill>
                  <a:srgbClr val="000000"/>
                </a:solidFill>
                <a:latin typeface="Times New Roman" panose="02020603050405020304" pitchFamily="18" charset="0"/>
                <a:ea typeface="Times New Roman" panose="02020603050405020304" pitchFamily="18" charset="0"/>
              </a:rPr>
              <a:t>	Исходя из бюджетной обеспеченности муниципальное образование город Тула </a:t>
            </a:r>
            <a:r>
              <a:rPr lang="ru-RU" dirty="0" smtClean="0">
                <a:solidFill>
                  <a:srgbClr val="000000"/>
                </a:solidFill>
                <a:latin typeface="Times New Roman" panose="02020603050405020304" pitchFamily="18" charset="0"/>
                <a:ea typeface="Times New Roman" panose="02020603050405020304" pitchFamily="18" charset="0"/>
              </a:rPr>
              <a:t>в планируемом периоде остается плательщиком </a:t>
            </a:r>
            <a:r>
              <a:rPr lang="ru-RU" dirty="0">
                <a:solidFill>
                  <a:srgbClr val="000000"/>
                </a:solidFill>
                <a:latin typeface="Times New Roman" panose="02020603050405020304" pitchFamily="18" charset="0"/>
                <a:ea typeface="Times New Roman" panose="02020603050405020304" pitchFamily="18" charset="0"/>
              </a:rPr>
              <a:t>межбюджетных трансфертов в бюджет Тульской </a:t>
            </a:r>
            <a:r>
              <a:rPr lang="ru-RU" dirty="0" smtClean="0">
                <a:solidFill>
                  <a:srgbClr val="000000"/>
                </a:solidFill>
                <a:latin typeface="Times New Roman" panose="02020603050405020304" pitchFamily="18" charset="0"/>
                <a:ea typeface="Times New Roman" panose="02020603050405020304" pitchFamily="18" charset="0"/>
              </a:rPr>
              <a:t>области.</a:t>
            </a:r>
          </a:p>
          <a:p>
            <a:pPr algn="just"/>
            <a:r>
              <a:rPr lang="ru-RU" dirty="0" smtClean="0">
                <a:solidFill>
                  <a:srgbClr val="000000"/>
                </a:solidFill>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В </a:t>
            </a:r>
            <a:r>
              <a:rPr lang="ru-RU" dirty="0">
                <a:latin typeface="Times New Roman" panose="02020603050405020304" pitchFamily="18" charset="0"/>
                <a:ea typeface="Times New Roman" panose="02020603050405020304" pitchFamily="18" charset="0"/>
              </a:rPr>
              <a:t>составе расходов бюджета</a:t>
            </a:r>
            <a:r>
              <a:rPr lang="ru-RU" sz="120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муниципального образования город Тула на </a:t>
            </a:r>
            <a:r>
              <a:rPr lang="ru-RU" dirty="0" smtClean="0">
                <a:latin typeface="Times New Roman" panose="02020603050405020304" pitchFamily="18" charset="0"/>
                <a:ea typeface="Times New Roman" panose="02020603050405020304" pitchFamily="18" charset="0"/>
              </a:rPr>
              <a:t>2023 </a:t>
            </a:r>
            <a:r>
              <a:rPr lang="ru-RU" dirty="0">
                <a:latin typeface="Times New Roman" panose="02020603050405020304" pitchFamily="18" charset="0"/>
                <a:ea typeface="Times New Roman" panose="02020603050405020304" pitchFamily="18" charset="0"/>
              </a:rPr>
              <a:t>год и на плановый период </a:t>
            </a:r>
            <a:r>
              <a:rPr lang="ru-RU" dirty="0" smtClean="0">
                <a:latin typeface="Times New Roman" panose="02020603050405020304" pitchFamily="18" charset="0"/>
                <a:ea typeface="Times New Roman" panose="02020603050405020304" pitchFamily="18" charset="0"/>
              </a:rPr>
              <a:t>2024 </a:t>
            </a:r>
            <a:r>
              <a:rPr lang="ru-RU" dirty="0">
                <a:latin typeface="Times New Roman" panose="02020603050405020304" pitchFamily="18" charset="0"/>
                <a:ea typeface="Times New Roman" panose="02020603050405020304" pitchFamily="18" charset="0"/>
              </a:rPr>
              <a:t>и </a:t>
            </a:r>
            <a:r>
              <a:rPr lang="ru-RU" dirty="0" smtClean="0">
                <a:latin typeface="Times New Roman" panose="02020603050405020304" pitchFamily="18" charset="0"/>
                <a:ea typeface="Times New Roman" panose="02020603050405020304" pitchFamily="18" charset="0"/>
              </a:rPr>
              <a:t>2025 </a:t>
            </a:r>
            <a:r>
              <a:rPr lang="ru-RU" dirty="0">
                <a:latin typeface="Times New Roman" panose="02020603050405020304" pitchFamily="18" charset="0"/>
                <a:ea typeface="Times New Roman" panose="02020603050405020304" pitchFamily="18" charset="0"/>
              </a:rPr>
              <a:t>годов предусмотрены межбюджетные трансферты в сумме </a:t>
            </a:r>
            <a:r>
              <a:rPr lang="ru-RU" dirty="0" smtClean="0">
                <a:latin typeface="Times New Roman" panose="02020603050405020304" pitchFamily="18" charset="0"/>
                <a:ea typeface="Times New Roman" panose="02020603050405020304" pitchFamily="18" charset="0"/>
              </a:rPr>
              <a:t>105,2 </a:t>
            </a:r>
            <a:r>
              <a:rPr lang="ru-RU" dirty="0">
                <a:latin typeface="Times New Roman" panose="02020603050405020304" pitchFamily="18" charset="0"/>
                <a:ea typeface="Times New Roman" panose="02020603050405020304" pitchFamily="18" charset="0"/>
              </a:rPr>
              <a:t>млн. руб., </a:t>
            </a:r>
            <a:r>
              <a:rPr lang="ru-RU" dirty="0" smtClean="0">
                <a:latin typeface="Times New Roman" panose="02020603050405020304" pitchFamily="18" charset="0"/>
                <a:ea typeface="Times New Roman" panose="02020603050405020304" pitchFamily="18" charset="0"/>
              </a:rPr>
              <a:t>108,2 </a:t>
            </a:r>
            <a:r>
              <a:rPr lang="ru-RU" dirty="0">
                <a:latin typeface="Times New Roman" panose="02020603050405020304" pitchFamily="18" charset="0"/>
                <a:ea typeface="Times New Roman" panose="02020603050405020304" pitchFamily="18" charset="0"/>
              </a:rPr>
              <a:t>млн. руб., </a:t>
            </a:r>
            <a:r>
              <a:rPr lang="ru-RU" dirty="0" smtClean="0">
                <a:latin typeface="Times New Roman" panose="02020603050405020304" pitchFamily="18" charset="0"/>
                <a:ea typeface="Times New Roman" panose="02020603050405020304" pitchFamily="18" charset="0"/>
              </a:rPr>
              <a:t>114,4 </a:t>
            </a:r>
            <a:r>
              <a:rPr lang="ru-RU" dirty="0">
                <a:latin typeface="Times New Roman" panose="02020603050405020304" pitchFamily="18" charset="0"/>
                <a:ea typeface="Times New Roman" panose="02020603050405020304" pitchFamily="18" charset="0"/>
              </a:rPr>
              <a:t>млн. руб. соответственно.</a:t>
            </a:r>
            <a:endParaRPr lang="ru-RU" sz="1200" dirty="0">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19627"/>
            <a:ext cx="12192000" cy="912823"/>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1985320" y="138992"/>
            <a:ext cx="9580605" cy="646331"/>
          </a:xfrm>
          <a:prstGeom prst="rect">
            <a:avLst/>
          </a:prstGeom>
        </p:spPr>
        <p:txBody>
          <a:bodyPr wrap="square">
            <a:spAutoFit/>
          </a:bodyPr>
          <a:lstStyle/>
          <a:p>
            <a:pPr marL="179705" indent="-226695" algn="ctr"/>
            <a:r>
              <a:rPr lang="ru-RU" dirty="0">
                <a:latin typeface="Times New Roman" panose="02020603050405020304" pitchFamily="18" charset="0"/>
                <a:ea typeface="Times New Roman" panose="02020603050405020304" pitchFamily="18" charset="0"/>
              </a:rPr>
              <a:t>Межбюджетные трансферты, перечисляемые в бюджет Тульской области в </a:t>
            </a:r>
            <a:r>
              <a:rPr lang="ru-RU" dirty="0" smtClean="0">
                <a:latin typeface="Times New Roman" panose="02020603050405020304" pitchFamily="18" charset="0"/>
                <a:ea typeface="Times New Roman" panose="02020603050405020304" pitchFamily="18" charset="0"/>
              </a:rPr>
              <a:t>2023-2025 годах</a:t>
            </a:r>
          </a:p>
          <a:p>
            <a:pPr marL="179705" indent="-226695" algn="ctr"/>
            <a:r>
              <a:rPr lang="ru-RU" dirty="0" smtClean="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rotWithShape="1">
          <a:blip r:embed="rId3"/>
          <a:srcRect b="49150"/>
          <a:stretch/>
        </p:blipFill>
        <p:spPr>
          <a:xfrm>
            <a:off x="286303" y="1795673"/>
            <a:ext cx="4483605" cy="4193236"/>
          </a:xfrm>
          <a:prstGeom prst="rect">
            <a:avLst/>
          </a:prstGeom>
        </p:spPr>
      </p:pic>
    </p:spTree>
    <p:extLst>
      <p:ext uri="{BB962C8B-B14F-4D97-AF65-F5344CB8AC3E}">
        <p14:creationId xmlns:p14="http://schemas.microsoft.com/office/powerpoint/2010/main" val="3341879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732" y="1828618"/>
            <a:ext cx="10878084" cy="79744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i="1" dirty="0">
                <a:solidFill>
                  <a:schemeClr val="tx1"/>
                </a:solidFill>
                <a:latin typeface="Times New Roman" panose="02020603050405020304" pitchFamily="18" charset="0"/>
                <a:cs typeface="Times New Roman" panose="02020603050405020304"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a:t>
            </a:r>
            <a:r>
              <a:rPr lang="ru-RU" i="1" dirty="0" smtClean="0">
                <a:solidFill>
                  <a:schemeClr val="tx1"/>
                </a:solidFill>
                <a:latin typeface="Times New Roman" panose="02020603050405020304" pitchFamily="18" charset="0"/>
                <a:cs typeface="Times New Roman" panose="02020603050405020304" pitchFamily="18" charset="0"/>
              </a:rPr>
              <a:t>ответственный исполнитель муниципальной программы </a:t>
            </a:r>
            <a:r>
              <a:rPr lang="ru-RU" i="1" dirty="0">
                <a:solidFill>
                  <a:schemeClr val="tx1"/>
                </a:solidFill>
                <a:latin typeface="Times New Roman" panose="02020603050405020304" pitchFamily="18" charset="0"/>
                <a:cs typeface="Times New Roman" panose="02020603050405020304" pitchFamily="18" charset="0"/>
              </a:rPr>
              <a:t>в соответствии с возложенными на него функциями. </a:t>
            </a:r>
          </a:p>
        </p:txBody>
      </p:sp>
      <p:sp>
        <p:nvSpPr>
          <p:cNvPr id="6" name="Прямоугольник 5"/>
          <p:cNvSpPr/>
          <p:nvPr/>
        </p:nvSpPr>
        <p:spPr>
          <a:xfrm>
            <a:off x="656958" y="3756466"/>
            <a:ext cx="10878084" cy="1323439"/>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муниципального образования город Тула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 сформирован на основе </a:t>
            </a:r>
            <a:r>
              <a:rPr lang="ru-RU" sz="1600" dirty="0" smtClean="0">
                <a:latin typeface="Times New Roman" panose="02020603050405020304" pitchFamily="18" charset="0"/>
                <a:cs typeface="Times New Roman" panose="02020603050405020304" pitchFamily="18" charset="0"/>
              </a:rPr>
              <a:t>26 </a:t>
            </a:r>
            <a:r>
              <a:rPr lang="ru-RU" sz="1600" dirty="0">
                <a:latin typeface="Times New Roman" panose="02020603050405020304" pitchFamily="18" charset="0"/>
                <a:cs typeface="Times New Roman" panose="02020603050405020304" pitchFamily="18" charset="0"/>
              </a:rPr>
              <a:t>муниципальных программ. </a:t>
            </a:r>
          </a:p>
          <a:p>
            <a:pPr algn="just"/>
            <a:r>
              <a:rPr lang="ru-RU" sz="1600" dirty="0">
                <a:latin typeface="Times New Roman" panose="02020603050405020304" pitchFamily="18" charset="0"/>
                <a:cs typeface="Times New Roman" panose="02020603050405020304" pitchFamily="18" charset="0"/>
              </a:rPr>
              <a:t>	</a:t>
            </a:r>
          </a:p>
          <a:p>
            <a:pPr algn="just"/>
            <a:r>
              <a:rPr lang="ru-RU" sz="1600" dirty="0">
                <a:latin typeface="Times New Roman" panose="02020603050405020304" pitchFamily="18" charset="0"/>
                <a:cs typeface="Times New Roman" panose="02020603050405020304" pitchFamily="18" charset="0"/>
              </a:rPr>
              <a:t>	Все муниципальные программы муниципального образования город Тула аккумулируют </a:t>
            </a:r>
            <a:r>
              <a:rPr lang="ru-RU" sz="1600" dirty="0" smtClean="0">
                <a:latin typeface="Times New Roman" panose="02020603050405020304" pitchFamily="18" charset="0"/>
                <a:cs typeface="Times New Roman" panose="02020603050405020304" pitchFamily="18" charset="0"/>
              </a:rPr>
              <a:t>порядка </a:t>
            </a:r>
            <a:r>
              <a:rPr lang="ru-RU" sz="1600" dirty="0">
                <a:latin typeface="Times New Roman" panose="02020603050405020304" pitchFamily="18" charset="0"/>
                <a:cs typeface="Times New Roman" panose="02020603050405020304" pitchFamily="18" charset="0"/>
              </a:rPr>
              <a:t>90% всех расходов.</a:t>
            </a:r>
          </a:p>
        </p:txBody>
      </p:sp>
      <p:pic>
        <p:nvPicPr>
          <p:cNvPr id="9" name="Рисунок 8"/>
          <p:cNvPicPr>
            <a:picLocks noChangeAspect="1"/>
          </p:cNvPicPr>
          <p:nvPr/>
        </p:nvPicPr>
        <p:blipFill>
          <a:blip r:embed="rId2"/>
          <a:stretch>
            <a:fillRect/>
          </a:stretch>
        </p:blipFill>
        <p:spPr>
          <a:xfrm>
            <a:off x="0" y="14875"/>
            <a:ext cx="12192000" cy="971850"/>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382771" y="257307"/>
            <a:ext cx="11173045" cy="461665"/>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Муниципальные программы</a:t>
            </a:r>
          </a:p>
        </p:txBody>
      </p:sp>
      <p:pic>
        <p:nvPicPr>
          <p:cNvPr id="2" name="Рисунок 1"/>
          <p:cNvPicPr>
            <a:picLocks noChangeAspect="1"/>
          </p:cNvPicPr>
          <p:nvPr/>
        </p:nvPicPr>
        <p:blipFill>
          <a:blip r:embed="rId3"/>
          <a:stretch>
            <a:fillRect/>
          </a:stretch>
        </p:blipFill>
        <p:spPr>
          <a:xfrm>
            <a:off x="9479310" y="5353473"/>
            <a:ext cx="2783388" cy="1520478"/>
          </a:xfrm>
          <a:prstGeom prst="rect">
            <a:avLst/>
          </a:prstGeom>
        </p:spPr>
      </p:pic>
      <p:pic>
        <p:nvPicPr>
          <p:cNvPr id="3" name="Рисунок 2"/>
          <p:cNvPicPr>
            <a:picLocks noChangeAspect="1"/>
          </p:cNvPicPr>
          <p:nvPr/>
        </p:nvPicPr>
        <p:blipFill>
          <a:blip r:embed="rId4"/>
          <a:stretch>
            <a:fillRect/>
          </a:stretch>
        </p:blipFill>
        <p:spPr>
          <a:xfrm rot="10800000" flipV="1">
            <a:off x="7102443" y="5360693"/>
            <a:ext cx="2435958" cy="1520478"/>
          </a:xfrm>
          <a:prstGeom prst="rect">
            <a:avLst/>
          </a:prstGeom>
        </p:spPr>
      </p:pic>
      <p:pic>
        <p:nvPicPr>
          <p:cNvPr id="5" name="Рисунок 4"/>
          <p:cNvPicPr>
            <a:picLocks noChangeAspect="1"/>
          </p:cNvPicPr>
          <p:nvPr/>
        </p:nvPicPr>
        <p:blipFill>
          <a:blip r:embed="rId5"/>
          <a:stretch>
            <a:fillRect/>
          </a:stretch>
        </p:blipFill>
        <p:spPr>
          <a:xfrm>
            <a:off x="3124993" y="5353472"/>
            <a:ext cx="3977450" cy="1528454"/>
          </a:xfrm>
          <a:prstGeom prst="rect">
            <a:avLst/>
          </a:prstGeom>
        </p:spPr>
      </p:pic>
      <p:pic>
        <p:nvPicPr>
          <p:cNvPr id="7" name="Рисунок 6"/>
          <p:cNvPicPr>
            <a:picLocks noChangeAspect="1"/>
          </p:cNvPicPr>
          <p:nvPr/>
        </p:nvPicPr>
        <p:blipFill>
          <a:blip r:embed="rId6"/>
          <a:stretch>
            <a:fillRect/>
          </a:stretch>
        </p:blipFill>
        <p:spPr>
          <a:xfrm>
            <a:off x="0" y="5354595"/>
            <a:ext cx="3124993" cy="1503404"/>
          </a:xfrm>
          <a:prstGeom prst="rect">
            <a:avLst/>
          </a:prstGeom>
        </p:spPr>
      </p:pic>
    </p:spTree>
    <p:extLst>
      <p:ext uri="{BB962C8B-B14F-4D97-AF65-F5344CB8AC3E}">
        <p14:creationId xmlns:p14="http://schemas.microsoft.com/office/powerpoint/2010/main" val="294283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358870992"/>
              </p:ext>
            </p:extLst>
          </p:nvPr>
        </p:nvGraphicFramePr>
        <p:xfrm>
          <a:off x="-1" y="858391"/>
          <a:ext cx="12192000" cy="5036820"/>
        </p:xfrm>
        <a:graphic>
          <a:graphicData uri="http://schemas.openxmlformats.org/drawingml/2006/table">
            <a:tbl>
              <a:tblPr firstRow="1" bandRow="1">
                <a:tableStyleId>{5C22544A-7EE6-4342-B048-85BDC9FD1C3A}</a:tableStyleId>
              </a:tblPr>
              <a:tblGrid>
                <a:gridCol w="515567"/>
                <a:gridCol w="8327956"/>
                <a:gridCol w="729879"/>
                <a:gridCol w="868237"/>
                <a:gridCol w="939891"/>
                <a:gridCol w="810470"/>
              </a:tblGrid>
              <a:tr h="69127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a:t>
                      </a:r>
                    </a:p>
                    <a:p>
                      <a:pPr algn="ctr"/>
                      <a:r>
                        <a:rPr lang="ru-RU" sz="1350" dirty="0" smtClean="0">
                          <a:latin typeface="Times New Roman" panose="02020603050405020304" pitchFamily="18" charset="0"/>
                          <a:cs typeface="Times New Roman" panose="02020603050405020304" pitchFamily="18" charset="0"/>
                        </a:rPr>
                        <a:t>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478687">
                <a:tc>
                  <a:txBody>
                    <a:bodyPr/>
                    <a:lstStyle/>
                    <a:p>
                      <a:pPr algn="ctr"/>
                      <a:r>
                        <a:rPr lang="ru-RU"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образования" </a:t>
                      </a:r>
                    </a:p>
                    <a:p>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9 643,2</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11 309,8</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10 798,6</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11 040,0</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r>
              <a:tr h="284220">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38,8%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43,2%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46,0%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50,9%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81228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Рост доступности и качества дошкольного,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Обеспечение прав граждан на доступное и качественное дошкольное образование.</a:t>
                      </a:r>
                    </a:p>
                    <a:p>
                      <a:pPr algn="just"/>
                      <a:r>
                        <a:rPr lang="ru-RU" sz="1300" dirty="0" smtClean="0">
                          <a:latin typeface="Times New Roman" panose="02020603050405020304" pitchFamily="18" charset="0"/>
                          <a:cs typeface="Times New Roman" panose="02020603050405020304" pitchFamily="18" charset="0"/>
                        </a:rPr>
                        <a:t>2. Обеспечение прав граждан на доступное и качественное   общее образование для обучающихся в соответствии с требованиями инновационной экономики и запросами граждан, развитие муниципальной системы образования как сферы социализации детей. </a:t>
                      </a:r>
                    </a:p>
                    <a:p>
                      <a:pPr algn="just"/>
                      <a:r>
                        <a:rPr lang="ru-RU" sz="1300" dirty="0" smtClean="0">
                          <a:latin typeface="Times New Roman" panose="02020603050405020304" pitchFamily="18" charset="0"/>
                          <a:cs typeface="Times New Roman" panose="02020603050405020304" pitchFamily="18" charset="0"/>
                        </a:rPr>
                        <a:t>3. Обеспечение прав граждан на доступное и качественное дополнительное образование. </a:t>
                      </a:r>
                    </a:p>
                    <a:p>
                      <a:pPr algn="just"/>
                      <a:r>
                        <a:rPr lang="ru-RU" sz="1300" dirty="0" smtClean="0">
                          <a:latin typeface="Times New Roman" panose="02020603050405020304" pitchFamily="18" charset="0"/>
                          <a:cs typeface="Times New Roman" panose="02020603050405020304" pitchFamily="18" charset="0"/>
                        </a:rPr>
                        <a:t>4. Обеспечение детей муниципальных образовательных учреждений организованными формами отдыха, оздоровления и занятости в каникулярный период.</a:t>
                      </a:r>
                    </a:p>
                    <a:p>
                      <a:pPr algn="just"/>
                      <a:r>
                        <a:rPr lang="ru-RU" sz="1300" dirty="0" smtClean="0">
                          <a:latin typeface="Times New Roman" panose="02020603050405020304" pitchFamily="18" charset="0"/>
                          <a:cs typeface="Times New Roman" panose="02020603050405020304" pitchFamily="18" charset="0"/>
                        </a:rPr>
                        <a:t>5. Обеспечение реализации муниципальной программы муниципального образования город Тула «Развитие образования».</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673153">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культуры и туризма"</a:t>
                      </a:r>
                    </a:p>
                    <a:p>
                      <a:r>
                        <a:rPr lang="ru-RU" sz="1300" b="1" dirty="0" smtClean="0">
                          <a:latin typeface="Times New Roman" panose="02020603050405020304" pitchFamily="18" charset="0"/>
                          <a:cs typeface="Times New Roman" panose="02020603050405020304" pitchFamily="18" charset="0"/>
                        </a:rPr>
                        <a:t>Всего</a:t>
                      </a:r>
                    </a:p>
                  </a:txBody>
                  <a:tcPr anchor="b"/>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927,2</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1 313,6</a:t>
                      </a: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1 135,4</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1 203,3</a:t>
                      </a:r>
                      <a:endParaRPr lang="ru-RU" sz="1300" b="1" dirty="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pic>
        <p:nvPicPr>
          <p:cNvPr id="8" name="Рисунок 7"/>
          <p:cNvPicPr>
            <a:picLocks noChangeAspect="1"/>
          </p:cNvPicPr>
          <p:nvPr/>
        </p:nvPicPr>
        <p:blipFill>
          <a:blip r:embed="rId2"/>
          <a:stretch>
            <a:fillRect/>
          </a:stretch>
        </p:blipFill>
        <p:spPr>
          <a:xfrm>
            <a:off x="-1" y="2485"/>
            <a:ext cx="12192000" cy="815096"/>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515291" y="14877"/>
            <a:ext cx="10946674"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Перечень и объем бюджетных ассигнований на реализацию муниципальных программ города Тулы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(решение Тульской городской Думы </a:t>
            </a:r>
            <a:r>
              <a:rPr lang="ru-RU" dirty="0">
                <a:ln w="0"/>
                <a:latin typeface="Times New Roman" panose="02020603050405020304" pitchFamily="18" charset="0"/>
                <a:cs typeface="Times New Roman" panose="02020603050405020304" pitchFamily="18" charset="0"/>
              </a:rPr>
              <a:t>от 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11244071" y="522196"/>
            <a:ext cx="1022068"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133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51465640"/>
              </p:ext>
            </p:extLst>
          </p:nvPr>
        </p:nvGraphicFramePr>
        <p:xfrm>
          <a:off x="0" y="1"/>
          <a:ext cx="12113536" cy="6762940"/>
        </p:xfrm>
        <a:graphic>
          <a:graphicData uri="http://schemas.openxmlformats.org/drawingml/2006/table">
            <a:tbl>
              <a:tblPr firstRow="1" bandRow="1">
                <a:tableStyleId>{5C22544A-7EE6-4342-B048-85BDC9FD1C3A}</a:tableStyleId>
              </a:tblPr>
              <a:tblGrid>
                <a:gridCol w="513154"/>
                <a:gridCol w="8379605"/>
                <a:gridCol w="758878"/>
                <a:gridCol w="812320"/>
                <a:gridCol w="833697"/>
                <a:gridCol w="815882"/>
              </a:tblGrid>
              <a:tr h="750777">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a:t>
                      </a:r>
                    </a:p>
                    <a:p>
                      <a:pPr algn="ctr"/>
                      <a:r>
                        <a:rPr lang="ru-RU" sz="1350" dirty="0" smtClean="0">
                          <a:latin typeface="Times New Roman" panose="02020603050405020304" pitchFamily="18" charset="0"/>
                          <a:cs typeface="Times New Roman" panose="02020603050405020304" pitchFamily="18" charset="0"/>
                        </a:rPr>
                        <a:t>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306770">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4,8%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46867">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граждан доступными и качественными услугами в сфере культуры и событийного туризма.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организации досуга, развитие событийного туризма и обеспечение жителей муниципального образования город Тула услугами муниципальных учреждений культуры.</a:t>
                      </a:r>
                    </a:p>
                    <a:p>
                      <a:pPr algn="just"/>
                      <a:r>
                        <a:rPr lang="ru-RU" sz="1200" dirty="0" smtClean="0">
                          <a:latin typeface="Times New Roman" panose="02020603050405020304" pitchFamily="18" charset="0"/>
                          <a:cs typeface="Times New Roman" panose="02020603050405020304" pitchFamily="18" charset="0"/>
                        </a:rPr>
                        <a:t>2. Совершенствование системы дополнительного образования в сфере культуры.</a:t>
                      </a:r>
                    </a:p>
                    <a:p>
                      <a:pPr algn="just"/>
                      <a:r>
                        <a:rPr lang="ru-RU" sz="1200" dirty="0" smtClean="0">
                          <a:latin typeface="Times New Roman" panose="02020603050405020304" pitchFamily="18" charset="0"/>
                          <a:cs typeface="Times New Roman" panose="02020603050405020304" pitchFamily="18" charset="0"/>
                        </a:rPr>
                        <a:t>3. Обеспечение условий для реализации муниципальной программы муниципального образования город Тула «Развитие культуры». </a:t>
                      </a:r>
                      <a:endParaRPr lang="ru-RU" sz="12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r>
              <a:tr h="654955">
                <a:tc>
                  <a:txBody>
                    <a:bodyPr/>
                    <a:lstStyle/>
                    <a:p>
                      <a:pPr algn="ctr"/>
                      <a:r>
                        <a:rPr lang="ru-RU"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542,0</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668,1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693,8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726,3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06770">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840615">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Создание условий, обеспечивающих возможность  и доступность различным категориям  и возрастным группам населения для регулярных занятий  физической  культурой  и спортом, повышение  качества  предоставления муниципальных услуг в сфере физической культуры и спорта.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развития физической культуры и массового спорта на территории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Обеспечение условий для реализации муниципальной программы муниципального образования город Тула «Развитие физической культуры и спорта».</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1256186">
                <a:tc>
                  <a:txBody>
                    <a:bodyPr/>
                    <a:lstStyle/>
                    <a:p>
                      <a:pPr algn="ctr"/>
                      <a:r>
                        <a:rPr lang="ru-RU"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"Обеспечение доступным, комфортным жильем отдельных категорий граждан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120,9</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206,9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429,4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222,4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622529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75461036"/>
              </p:ext>
            </p:extLst>
          </p:nvPr>
        </p:nvGraphicFramePr>
        <p:xfrm>
          <a:off x="0" y="45427"/>
          <a:ext cx="12192000" cy="6812572"/>
        </p:xfrm>
        <a:graphic>
          <a:graphicData uri="http://schemas.openxmlformats.org/drawingml/2006/table">
            <a:tbl>
              <a:tblPr firstRow="1" bandRow="1">
                <a:tableStyleId>{5C22544A-7EE6-4342-B048-85BDC9FD1C3A}</a:tableStyleId>
              </a:tblPr>
              <a:tblGrid>
                <a:gridCol w="499601"/>
                <a:gridCol w="8501971"/>
                <a:gridCol w="773170"/>
                <a:gridCol w="802994"/>
                <a:gridCol w="827827"/>
                <a:gridCol w="786437"/>
              </a:tblGrid>
              <a:tr h="711281">
                <a:tc>
                  <a:txBody>
                    <a:bodyPr/>
                    <a:lstStyle/>
                    <a:p>
                      <a:pPr algn="ctr"/>
                      <a:endParaRPr lang="ru-RU" sz="1400" b="1" dirty="0" smtClean="0">
                        <a:latin typeface="Times New Roman" panose="02020603050405020304" pitchFamily="18" charset="0"/>
                        <a:cs typeface="Times New Roman" panose="02020603050405020304" pitchFamily="18" charset="0"/>
                      </a:endParaRPr>
                    </a:p>
                    <a:p>
                      <a:pPr algn="ct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r>
              <a:tr h="29063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1,0 %</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478013">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жилыми помещениями малоимущих граждан, признанных нуждающимися в жилых помещениях в установленном порядке, и граждан, проживающих в домах, признанных непригодными для проживания.</a:t>
                      </a:r>
                    </a:p>
                    <a:p>
                      <a:pPr algn="just"/>
                      <a:r>
                        <a:rPr lang="ru-RU" sz="1200" dirty="0" smtClean="0">
                          <a:latin typeface="Times New Roman" panose="02020603050405020304" pitchFamily="18" charset="0"/>
                          <a:cs typeface="Times New Roman" panose="02020603050405020304" pitchFamily="18" charset="0"/>
                        </a:rPr>
                        <a:t>2. Выкуп жилых помещений у собственников при изъятии земельных участков под аварийными многоквартирными домами.</a:t>
                      </a:r>
                    </a:p>
                    <a:p>
                      <a:pPr algn="just"/>
                      <a:r>
                        <a:rPr lang="ru-RU" sz="1200" dirty="0" smtClean="0">
                          <a:latin typeface="Times New Roman" panose="02020603050405020304" pitchFamily="18" charset="0"/>
                          <a:cs typeface="Times New Roman" panose="02020603050405020304" pitchFamily="18" charset="0"/>
                        </a:rPr>
                        <a:t>3. Обеспечение жильем отдельных категорий граждан в целях реализации полномочий органов местного самоуправления.</a:t>
                      </a:r>
                    </a:p>
                    <a:p>
                      <a:pPr algn="just"/>
                      <a:r>
                        <a:rPr lang="ru-RU" sz="1200" dirty="0" smtClean="0">
                          <a:latin typeface="Times New Roman" panose="02020603050405020304" pitchFamily="18" charset="0"/>
                          <a:cs typeface="Times New Roman" panose="02020603050405020304" pitchFamily="18" charset="0"/>
                        </a:rPr>
                        <a:t>4. Переселение граждан, проживающих в аварийном жилом фонде.</a:t>
                      </a:r>
                    </a:p>
                    <a:p>
                      <a:pPr algn="just"/>
                      <a:r>
                        <a:rPr lang="ru-RU" sz="1200" dirty="0" smtClean="0">
                          <a:latin typeface="Times New Roman" panose="02020603050405020304" pitchFamily="18" charset="0"/>
                          <a:cs typeface="Times New Roman" panose="02020603050405020304" pitchFamily="18" charset="0"/>
                        </a:rPr>
                        <a:t>5. Поддержка в решении жилищной проблемы молодых семей, признанных в установленном порядке нуждающимися в улучшении жилищных условий.</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88148">
                <a:tc>
                  <a:txBody>
                    <a:bodyPr/>
                    <a:lstStyle/>
                    <a:p>
                      <a:pPr algn="ctr"/>
                      <a:r>
                        <a:rPr lang="ru-RU"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"Развитие транспорта и повышение безопасности дорожного движения в муниципальном образовании город Тула на 2020-2026 годы"</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2 150,2</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2 927,0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1 979,0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1 984,7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9063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8,6%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11,2%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8,4%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06075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Цели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1.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1193117">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транспортного обслуживания населения муниципального образования город Тула.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 Обеспечение безопасности дорожного движения посредством совершенствования улично-дорожной сети.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3.Обеспечение реализации муниципальной программы муниципального образования города Тула «Развитие транспорта и повышение безопасности дорожного движения в муниципальном образовании город Тула».</a:t>
                      </a:r>
                    </a:p>
                    <a:p>
                      <a:pPr algn="just"/>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13969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91019281"/>
              </p:ext>
            </p:extLst>
          </p:nvPr>
        </p:nvGraphicFramePr>
        <p:xfrm>
          <a:off x="0" y="31928"/>
          <a:ext cx="12191999" cy="6782486"/>
        </p:xfrm>
        <a:graphic>
          <a:graphicData uri="http://schemas.openxmlformats.org/drawingml/2006/table">
            <a:tbl>
              <a:tblPr firstRow="1" bandRow="1">
                <a:tableStyleId>{5C22544A-7EE6-4342-B048-85BDC9FD1C3A}</a:tableStyleId>
              </a:tblPr>
              <a:tblGrid>
                <a:gridCol w="469556"/>
                <a:gridCol w="8575589"/>
                <a:gridCol w="757881"/>
                <a:gridCol w="799070"/>
                <a:gridCol w="782595"/>
                <a:gridCol w="807308"/>
              </a:tblGrid>
              <a:tr h="74103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34974">
                <a:tc>
                  <a:txBody>
                    <a:bodyPr/>
                    <a:lstStyle/>
                    <a:p>
                      <a:pPr algn="ctr"/>
                      <a:r>
                        <a:rPr lang="ru-RU"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"Энергосбережение и повышение энергетической эффективности в муниципальном образовании город Тула"</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34,1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34,9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34,6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250">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179237">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Повышение эффективности использования энергетических ресурсов в муниципальном образовании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энергосбережения в муниципальных учреждениях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Сокращение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634974">
                <a:tc>
                  <a:txBody>
                    <a:bodyPr/>
                    <a:lstStyle/>
                    <a:p>
                      <a:pPr algn="ctr"/>
                      <a:r>
                        <a:rPr lang="ru-RU"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a:t>
                      </a:r>
                      <a:r>
                        <a:rPr lang="ru-RU" sz="1200" kern="1200" dirty="0" smtClean="0">
                          <a:solidFill>
                            <a:schemeClr val="dk1"/>
                          </a:solidFill>
                          <a:effectLst/>
                          <a:latin typeface="Times New Roman" panose="02020603050405020304" pitchFamily="18" charset="0"/>
                          <a:ea typeface="+mn-ea"/>
                          <a:cs typeface="Times New Roman" panose="02020603050405020304" pitchFamily="18" charset="0"/>
                        </a:rPr>
                        <a:t>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a:t>
                      </a:r>
                      <a:r>
                        <a:rPr lang="ru-RU" sz="1200" dirty="0" smtClean="0">
                          <a:latin typeface="Times New Roman" panose="02020603050405020304" pitchFamily="18" charset="0"/>
                          <a:cs typeface="Times New Roman" panose="02020603050405020304" pitchFamily="18" charset="0"/>
                        </a:rPr>
                        <a:t>"</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16,4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25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993448">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solidFill>
                            <a:schemeClr val="tx1"/>
                          </a:solidFill>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solidFill>
                            <a:schemeClr val="tx1"/>
                          </a:solidFill>
                          <a:latin typeface="Times New Roman" panose="02020603050405020304" pitchFamily="18" charset="0"/>
                          <a:cs typeface="Times New Roman" panose="02020603050405020304" pitchFamily="18" charset="0"/>
                        </a:rPr>
                        <a:t>Развитие института территориальных общественных самоуправлений, социально ориентированных некоммерческих организаций, вовлечение большего количества жителей муниципального образования город Тула в деятельность местного самоуправления.</a:t>
                      </a:r>
                    </a:p>
                    <a:p>
                      <a:r>
                        <a:rPr lang="ru-RU" sz="1200" b="1" dirty="0" smtClean="0">
                          <a:solidFill>
                            <a:schemeClr val="tx1"/>
                          </a:solidFill>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solidFill>
                            <a:schemeClr val="tx1"/>
                          </a:solidFill>
                          <a:latin typeface="Times New Roman" panose="02020603050405020304" pitchFamily="18" charset="0"/>
                          <a:cs typeface="Times New Roman" panose="02020603050405020304" pitchFamily="18" charset="0"/>
                        </a:rPr>
                        <a:t>1. Повышение эффективности взаимодействия администрации города Тулы, социально ориентированных некоммерческих организаций и территориальных общественных самоуправлений</a:t>
                      </a:r>
                      <a:r>
                        <a:rPr lang="ru-RU" sz="1200" baseline="0" dirty="0" smtClean="0">
                          <a:solidFill>
                            <a:schemeClr val="tx1"/>
                          </a:solidFill>
                          <a:latin typeface="Times New Roman" panose="02020603050405020304" pitchFamily="18" charset="0"/>
                          <a:cs typeface="Times New Roman" panose="02020603050405020304" pitchFamily="18" charset="0"/>
                        </a:rPr>
                        <a:t> посредством информированности населения о деятельности органов местного самоуправления</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r>
                        <a:rPr lang="ru-RU" sz="1200" dirty="0" smtClean="0">
                          <a:solidFill>
                            <a:schemeClr val="tx1"/>
                          </a:solidFill>
                          <a:latin typeface="Times New Roman" panose="02020603050405020304" pitchFamily="18" charset="0"/>
                          <a:cs typeface="Times New Roman" panose="02020603050405020304" pitchFamily="18" charset="0"/>
                        </a:rPr>
                        <a:t>2. Реализация механизма муниципальной</a:t>
                      </a:r>
                      <a:r>
                        <a:rPr lang="ru-RU" sz="1200" baseline="0" dirty="0" smtClean="0">
                          <a:solidFill>
                            <a:schemeClr val="tx1"/>
                          </a:solidFill>
                          <a:latin typeface="Times New Roman" panose="02020603050405020304" pitchFamily="18" charset="0"/>
                          <a:cs typeface="Times New Roman" panose="02020603050405020304" pitchFamily="18" charset="0"/>
                        </a:rPr>
                        <a:t>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 научного, культурного потенциала жителей муниципального образования город Тула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3. Создание условий для развития территориальных общественных самоуправлений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4.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30127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51991754"/>
              </p:ext>
            </p:extLst>
          </p:nvPr>
        </p:nvGraphicFramePr>
        <p:xfrm>
          <a:off x="1511591" y="3328508"/>
          <a:ext cx="9474200" cy="3285617"/>
        </p:xfrm>
        <a:graphic>
          <a:graphicData uri="http://schemas.openxmlformats.org/drawingml/2006/table">
            <a:tbl>
              <a:tblPr firstRow="1" firstCol="1" bandRow="1">
                <a:tableStyleId>{5C22544A-7EE6-4342-B048-85BDC9FD1C3A}</a:tableStyleId>
              </a:tblPr>
              <a:tblGrid>
                <a:gridCol w="3860800"/>
                <a:gridCol w="5613400"/>
              </a:tblGrid>
              <a:tr h="0">
                <a:tc>
                  <a:txBody>
                    <a:bodyPr/>
                    <a:lstStyle/>
                    <a:p>
                      <a:pPr>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Начальник </a:t>
                      </a:r>
                      <a:r>
                        <a:rPr lang="ru-RU" sz="1800" kern="1200" dirty="0">
                          <a:effectLst/>
                          <a:latin typeface="Times New Roman" panose="02020603050405020304" pitchFamily="18" charset="0"/>
                          <a:cs typeface="Times New Roman" panose="02020603050405020304" pitchFamily="18" charset="0"/>
                        </a:rPr>
                        <a:t>финансового управления администрации города Тулы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err="1" smtClean="0">
                          <a:effectLst/>
                          <a:latin typeface="Times New Roman" panose="02020603050405020304" pitchFamily="18" charset="0"/>
                          <a:cs typeface="Times New Roman" panose="02020603050405020304" pitchFamily="18" charset="0"/>
                        </a:rPr>
                        <a:t>Чубуева</a:t>
                      </a:r>
                      <a:r>
                        <a:rPr lang="ru-RU" sz="1800" kern="1200" dirty="0" smtClean="0">
                          <a:effectLst/>
                          <a:latin typeface="Times New Roman" panose="02020603050405020304" pitchFamily="18" charset="0"/>
                          <a:cs typeface="Times New Roman" panose="02020603050405020304" pitchFamily="18" charset="0"/>
                        </a:rPr>
                        <a:t> Элеонора Робертовна</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300041, г. Тула, пр. Ленина, д. 2</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220345">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Телефон</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8(4872) 55-60-65</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 электронной почты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en-US" sz="1800" u="sng" kern="1200" dirty="0">
                          <a:effectLst/>
                          <a:latin typeface="Times New Roman" panose="02020603050405020304" pitchFamily="18" charset="0"/>
                          <a:cs typeface="Times New Roman" panose="02020603050405020304" pitchFamily="18" charset="0"/>
                          <a:hlinkClick r:id="rId2"/>
                        </a:rPr>
                        <a:t>tula</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fo</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tularegion</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ru</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Режим работы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пн. </a:t>
                      </a:r>
                      <a:r>
                        <a:rPr lang="ru-RU" sz="1800" kern="1200" dirty="0">
                          <a:effectLst/>
                          <a:latin typeface="Times New Roman" panose="02020603050405020304" pitchFamily="18" charset="0"/>
                          <a:cs typeface="Times New Roman" panose="02020603050405020304" pitchFamily="18" charset="0"/>
                        </a:rPr>
                        <a:t>- чт. с 9-00 часов до 18-00 часов</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пт. с 9-00 часов до 17-00 часов</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Выходные дни –суббота, воскресенье</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Личный прием граждан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Каждый третий</a:t>
                      </a:r>
                      <a:r>
                        <a:rPr lang="ru-RU"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четверг месяца</a:t>
                      </a:r>
                    </a:p>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с 15-00 часов до 17-00 часов</a:t>
                      </a:r>
                    </a:p>
                  </a:txBody>
                  <a:tcPr marL="68580" marR="68580" marT="9525" marB="0"/>
                </a:tc>
              </a:tr>
            </a:tbl>
          </a:graphicData>
        </a:graphic>
      </p:graphicFrame>
      <p:sp>
        <p:nvSpPr>
          <p:cNvPr id="5" name="Прямоугольник 4"/>
          <p:cNvSpPr/>
          <p:nvPr/>
        </p:nvSpPr>
        <p:spPr>
          <a:xfrm>
            <a:off x="3085063" y="285709"/>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Контактная информация</a:t>
            </a:r>
          </a:p>
        </p:txBody>
      </p:sp>
      <p:sp>
        <p:nvSpPr>
          <p:cNvPr id="6" name="Прямоугольник 5"/>
          <p:cNvSpPr/>
          <p:nvPr/>
        </p:nvSpPr>
        <p:spPr>
          <a:xfrm>
            <a:off x="4081767" y="1245048"/>
            <a:ext cx="5793189" cy="388696"/>
          </a:xfrm>
          <a:prstGeom prst="rect">
            <a:avLst/>
          </a:prstGeom>
        </p:spPr>
        <p:txBody>
          <a:bodyPr wrap="none">
            <a:spAutoFit/>
          </a:bodyPr>
          <a:lstStyle/>
          <a:p>
            <a:pPr>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Финансовое управление администрации города Тулы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591" y="809461"/>
            <a:ext cx="1801368" cy="2121408"/>
          </a:xfrm>
          <a:prstGeom prst="rect">
            <a:avLst/>
          </a:prstGeom>
        </p:spPr>
      </p:pic>
    </p:spTree>
    <p:extLst>
      <p:ext uri="{BB962C8B-B14F-4D97-AF65-F5344CB8AC3E}">
        <p14:creationId xmlns:p14="http://schemas.microsoft.com/office/powerpoint/2010/main" val="210554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07203253"/>
              </p:ext>
            </p:extLst>
          </p:nvPr>
        </p:nvGraphicFramePr>
        <p:xfrm>
          <a:off x="0" y="77638"/>
          <a:ext cx="12191999" cy="6865620"/>
        </p:xfrm>
        <a:graphic>
          <a:graphicData uri="http://schemas.openxmlformats.org/drawingml/2006/table">
            <a:tbl>
              <a:tblPr firstRow="1" bandRow="1">
                <a:tableStyleId>{5C22544A-7EE6-4342-B048-85BDC9FD1C3A}</a:tableStyleId>
              </a:tblPr>
              <a:tblGrid>
                <a:gridCol w="469556"/>
                <a:gridCol w="8575589"/>
                <a:gridCol w="757881"/>
                <a:gridCol w="799070"/>
                <a:gridCol w="782595"/>
                <a:gridCol w="807308"/>
              </a:tblGrid>
              <a:tr h="673965">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80168">
                <a:tc>
                  <a:txBody>
                    <a:bodyPr/>
                    <a:lstStyle/>
                    <a:p>
                      <a:pPr algn="ctr"/>
                      <a:r>
                        <a:rPr lang="ru-RU" sz="1300" dirty="0" smtClean="0">
                          <a:latin typeface="Times New Roman" panose="02020603050405020304" pitchFamily="18" charset="0"/>
                          <a:cs typeface="Times New Roman" panose="02020603050405020304" pitchFamily="18" charset="0"/>
                        </a:rPr>
                        <a:t>8</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"Развитие муниципальной службы в администрации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18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267226">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профессионального развития муниципальных служащих и повышение кадрового потенциала администрации города Тулы. Совершенствование организации муниципальной службы  в администрации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Внедрение эффективных технологий кадровой работы, направленных на подбор квалифицированных кадров для  муниципальной службы, оценку эффективности деятельности муниципальных служащих, повышение их профессиональной  компетентности, создание условий для результативной профессиональной  служебной деятельности и должностного (служебного) роста.</a:t>
                      </a:r>
                    </a:p>
                    <a:p>
                      <a:pPr algn="just"/>
                      <a:r>
                        <a:rPr lang="ru-RU" sz="1200" dirty="0" smtClean="0">
                          <a:latin typeface="Times New Roman" panose="02020603050405020304" pitchFamily="18" charset="0"/>
                          <a:cs typeface="Times New Roman" panose="02020603050405020304" pitchFamily="18" charset="0"/>
                        </a:rPr>
                        <a:t>2. Реализация современных программ дополнительного профессионального и высшего образования.</a:t>
                      </a:r>
                    </a:p>
                    <a:p>
                      <a:pPr algn="just"/>
                      <a:r>
                        <a:rPr lang="ru-RU" sz="1200" dirty="0" smtClean="0">
                          <a:latin typeface="Times New Roman" panose="02020603050405020304" pitchFamily="18" charset="0"/>
                          <a:cs typeface="Times New Roman" panose="02020603050405020304" pitchFamily="18" charset="0"/>
                        </a:rPr>
                        <a:t>3. Привлечение на муниципальную службу квалифицированных специалистов, укрепление кадрового потенциала. 4.</a:t>
                      </a:r>
                      <a:r>
                        <a:rPr lang="ru-RU" sz="1200" baseline="0" dirty="0" smtClean="0">
                          <a:latin typeface="Times New Roman" panose="02020603050405020304" pitchFamily="18" charset="0"/>
                          <a:cs typeface="Times New Roman" panose="02020603050405020304" pitchFamily="18" charset="0"/>
                        </a:rPr>
                        <a:t> Осуществление мер противодействия и профилактики коррупционных проявлений на муниципальной службе.</a:t>
                      </a: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680168">
                <a:tc>
                  <a:txBody>
                    <a:bodyPr/>
                    <a:lstStyle/>
                    <a:p>
                      <a:pPr algn="ctr"/>
                      <a:r>
                        <a:rPr lang="ru-RU" sz="1300" dirty="0" smtClean="0">
                          <a:latin typeface="Times New Roman" panose="02020603050405020304" pitchFamily="18" charset="0"/>
                          <a:cs typeface="Times New Roman" panose="02020603050405020304" pitchFamily="18" charset="0"/>
                        </a:rPr>
                        <a:t>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"Развитие и поддержка субъектов малого и среднего предпринимательства муниципального образования город Тула"</a:t>
                      </a:r>
                    </a:p>
                    <a:p>
                      <a:r>
                        <a:rPr lang="ru-RU" sz="125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2,0</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18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90447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Формирование благоприятных условий для устойчивого развития субъектов малого и среднего предпринимательства и осуществления их деятельности, способствующих созданию новых рабочих мест, развитию реального сектора экономики, пополнению бюджета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Развитие инфраструктуры, информационной и консультационной, имущественной составляющих поддержки малого и среднего предпринимательства, популяризация положительного опыта деятельности субъектов малого и среднего предпринимательства.</a:t>
                      </a:r>
                    </a:p>
                    <a:p>
                      <a:pPr algn="just"/>
                      <a:r>
                        <a:rPr lang="ru-RU" sz="1200" dirty="0" smtClean="0">
                          <a:latin typeface="Times New Roman" panose="02020603050405020304" pitchFamily="18" charset="0"/>
                          <a:cs typeface="Times New Roman" panose="02020603050405020304" pitchFamily="18" charset="0"/>
                        </a:rPr>
                        <a:t>2. Разработка и внедрение комплексных мероприятий в сфере поддержки малых и средних предприятий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1538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87887652"/>
              </p:ext>
            </p:extLst>
          </p:nvPr>
        </p:nvGraphicFramePr>
        <p:xfrm>
          <a:off x="0" y="0"/>
          <a:ext cx="12122591" cy="6790098"/>
        </p:xfrm>
        <a:graphic>
          <a:graphicData uri="http://schemas.openxmlformats.org/drawingml/2006/table">
            <a:tbl>
              <a:tblPr firstRow="1" bandRow="1">
                <a:tableStyleId>{5C22544A-7EE6-4342-B048-85BDC9FD1C3A}</a:tableStyleId>
              </a:tblPr>
              <a:tblGrid>
                <a:gridCol w="487206"/>
                <a:gridCol w="8449109"/>
                <a:gridCol w="753567"/>
                <a:gridCol w="794521"/>
                <a:gridCol w="827889"/>
                <a:gridCol w="810299"/>
              </a:tblGrid>
              <a:tr h="72566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848720">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"Комплексное благоустройство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2 537,4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2 929,9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2 740,1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2 754,1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5592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11,2%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11,7%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12,7%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07556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комфортной, благоприятной среды для проживания и отдыха населения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50" dirty="0" smtClean="0">
                          <a:latin typeface="Times New Roman" panose="02020603050405020304" pitchFamily="18" charset="0"/>
                          <a:cs typeface="Times New Roman" panose="02020603050405020304" pitchFamily="18" charset="0"/>
                        </a:rPr>
                        <a:t>1. Обеспечение благоустройства и поддержания санитарного порядка на территории муниципального образования город Тула. </a:t>
                      </a:r>
                    </a:p>
                    <a:p>
                      <a:pPr algn="just"/>
                      <a:r>
                        <a:rPr lang="ru-RU" sz="1250" dirty="0" smtClean="0">
                          <a:latin typeface="Times New Roman" panose="02020603050405020304" pitchFamily="18" charset="0"/>
                          <a:cs typeface="Times New Roman" panose="02020603050405020304" pitchFamily="18" charset="0"/>
                        </a:rPr>
                        <a:t>2.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 </a:t>
                      </a:r>
                    </a:p>
                    <a:p>
                      <a:pPr algn="just"/>
                      <a:r>
                        <a:rPr lang="ru-RU" sz="125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«Комплексное благоустройство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964682">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"Управление муниципальным имуществом муниципального образования город Тула"</a:t>
                      </a:r>
                    </a:p>
                    <a:p>
                      <a:pPr algn="l"/>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249,5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223,5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184,2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200,0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0579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51375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Повышение эффективности в управлении и распоряжении муниципальным имуществом.</a:t>
                      </a:r>
                    </a:p>
                    <a:p>
                      <a:pPr algn="just"/>
                      <a:r>
                        <a:rPr lang="ru-RU" sz="1300" dirty="0" smtClean="0">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 имуществом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46978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08303105"/>
              </p:ext>
            </p:extLst>
          </p:nvPr>
        </p:nvGraphicFramePr>
        <p:xfrm>
          <a:off x="8623" y="-18978"/>
          <a:ext cx="12095859" cy="3139440"/>
        </p:xfrm>
        <a:graphic>
          <a:graphicData uri="http://schemas.openxmlformats.org/drawingml/2006/table">
            <a:tbl>
              <a:tblPr firstRow="1" bandRow="1">
                <a:tableStyleId>{5C22544A-7EE6-4342-B048-85BDC9FD1C3A}</a:tableStyleId>
              </a:tblPr>
              <a:tblGrid>
                <a:gridCol w="465855"/>
                <a:gridCol w="8450754"/>
                <a:gridCol w="751905"/>
                <a:gridCol w="792769"/>
                <a:gridCol w="816514"/>
                <a:gridCol w="818062"/>
              </a:tblGrid>
              <a:tr h="703500">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469000">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"Управление муниципальными финансами"</a:t>
                      </a:r>
                    </a:p>
                    <a:p>
                      <a:r>
                        <a:rPr lang="ru-RU" sz="125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321,0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447,0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769,5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673,5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8745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3,1%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5662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tx1"/>
                          </a:solidFill>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Обеспечение долгосрочной сбалансированности и устойчивости бюджета муниципального образования город Тула, повышение качества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tx1"/>
                          </a:solidFill>
                          <a:latin typeface="Times New Roman" panose="02020603050405020304" pitchFamily="18" charset="0"/>
                          <a:cs typeface="Times New Roman" panose="02020603050405020304" pitchFamily="18" charset="0"/>
                        </a:rPr>
                        <a:t>Задачи муниципальной программы:</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ru-RU" sz="1150" dirty="0" smtClean="0">
                          <a:solidFill>
                            <a:schemeClr val="tx1"/>
                          </a:solidFill>
                          <a:latin typeface="Times New Roman" panose="02020603050405020304" pitchFamily="18" charset="0"/>
                          <a:cs typeface="Times New Roman" panose="02020603050405020304" pitchFamily="18" charset="0"/>
                        </a:rPr>
                        <a:t>Обеспечение бюджетного процесса в муниципальном образовании город Тула. (до 2021 года)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Организация</a:t>
                      </a:r>
                      <a:r>
                        <a:rPr lang="ru-RU" sz="1150" baseline="0" dirty="0" smtClean="0">
                          <a:solidFill>
                            <a:schemeClr val="tx1"/>
                          </a:solidFill>
                          <a:latin typeface="Times New Roman" panose="02020603050405020304" pitchFamily="18" charset="0"/>
                          <a:cs typeface="Times New Roman" panose="02020603050405020304" pitchFamily="18" charset="0"/>
                        </a:rPr>
                        <a:t> планирования и исполнения бюджета, повышение качества управления муниципальными финансами, эффективности и прозрачности использования бюджетных средств.</a:t>
                      </a:r>
                      <a:endParaRPr lang="ru-RU" sz="1150" dirty="0" smtClean="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муниципальными финансами». </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41599258"/>
              </p:ext>
            </p:extLst>
          </p:nvPr>
        </p:nvGraphicFramePr>
        <p:xfrm>
          <a:off x="-2" y="3097602"/>
          <a:ext cx="12104483" cy="3620069"/>
        </p:xfrm>
        <a:graphic>
          <a:graphicData uri="http://schemas.openxmlformats.org/drawingml/2006/table">
            <a:tbl>
              <a:tblPr firstRow="1" bandRow="1">
                <a:tableStyleId>{5C22544A-7EE6-4342-B048-85BDC9FD1C3A}</a:tableStyleId>
              </a:tblPr>
              <a:tblGrid>
                <a:gridCol w="466187"/>
                <a:gridCol w="8456780"/>
                <a:gridCol w="752441"/>
                <a:gridCol w="793334"/>
                <a:gridCol w="817096"/>
                <a:gridCol w="818645"/>
              </a:tblGrid>
              <a:tr h="702112">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300" b="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общественной безопасности, профилактика правонарушений, террористических и экстремистских проявлений на территории муниципального образования город Тула</a:t>
                      </a:r>
                      <a:r>
                        <a:rPr lang="ru-RU" sz="1300" b="0" dirty="0" smtClean="0">
                          <a:solidFill>
                            <a:schemeClr val="tx1"/>
                          </a:solidFill>
                          <a:latin typeface="Times New Roman" panose="02020603050405020304" pitchFamily="18" charset="0"/>
                          <a:cs typeface="Times New Roman" panose="02020603050405020304" pitchFamily="18" charset="0"/>
                        </a:rPr>
                        <a:t>" </a:t>
                      </a:r>
                    </a:p>
                    <a:p>
                      <a:pPr algn="l"/>
                      <a:r>
                        <a:rPr lang="ru-RU" sz="1300" b="1" dirty="0" smtClean="0">
                          <a:solidFill>
                            <a:schemeClr val="tx1"/>
                          </a:solidFill>
                          <a:latin typeface="Times New Roman" panose="02020603050405020304" pitchFamily="18" charset="0"/>
                          <a:cs typeface="Times New Roman" panose="02020603050405020304" pitchFamily="18" charset="0"/>
                        </a:rPr>
                        <a:t>Всего</a:t>
                      </a:r>
                      <a:endParaRPr lang="ru-RU" sz="1300"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32,3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35,9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35,9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r>
              <a:tr h="32146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52904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Совершенствование системы профилактики правонарушений на территории муниципального образования город Тула, участие в профилактике терроризма и экстремизма, а также в минимизации и (или) ликвидации их последствий.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1. Реализация мер по профилактике правонарушений, терроризма и экстремизма, а также минимизации и (или) ликвидации их последствий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2. Совершенствование работы по предупреждению и профилактике преступлений и правонарушений, совершаемых на улицах и других общественных местах (в том числе, развитие правоохранительного сегмента АПК «Безопасный город»).</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02112">
                <a:tc>
                  <a:txBody>
                    <a:bodyPr/>
                    <a:lstStyle/>
                    <a:p>
                      <a:pPr algn="ctr"/>
                      <a:r>
                        <a:rPr lang="ru-RU" sz="1300" dirty="0" smtClean="0">
                          <a:latin typeface="Times New Roman" panose="02020603050405020304" pitchFamily="18" charset="0"/>
                          <a:cs typeface="Times New Roman" panose="02020603050405020304" pitchFamily="18" charset="0"/>
                        </a:rPr>
                        <a:t>14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в муниципальном  образовании  город  Тула"</a:t>
                      </a:r>
                    </a:p>
                    <a:p>
                      <a:pPr algn="l"/>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p>
                  </a:txBody>
                  <a:tcPr anchor="ctr"/>
                </a:tc>
              </a:tr>
              <a:tr h="36533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96773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73220109"/>
              </p:ext>
            </p:extLst>
          </p:nvPr>
        </p:nvGraphicFramePr>
        <p:xfrm>
          <a:off x="0" y="-65416"/>
          <a:ext cx="12122591" cy="6846463"/>
        </p:xfrm>
        <a:graphic>
          <a:graphicData uri="http://schemas.openxmlformats.org/drawingml/2006/table">
            <a:tbl>
              <a:tblPr firstRow="1" bandRow="1">
                <a:tableStyleId>{5C22544A-7EE6-4342-B048-85BDC9FD1C3A}</a:tableStyleId>
              </a:tblPr>
              <a:tblGrid>
                <a:gridCol w="504607"/>
                <a:gridCol w="8448090"/>
                <a:gridCol w="753567"/>
                <a:gridCol w="819094"/>
                <a:gridCol w="802712"/>
                <a:gridCol w="794521"/>
              </a:tblGrid>
              <a:tr h="769559">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a:t>
                      </a:r>
                    </a:p>
                    <a:p>
                      <a:pPr algn="ctr"/>
                      <a:r>
                        <a:rPr lang="ru-RU" sz="135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39184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1" dirty="0" smtClean="0">
                          <a:latin typeface="Times New Roman" panose="02020603050405020304" pitchFamily="18" charset="0"/>
                          <a:cs typeface="Times New Roman" panose="02020603050405020304" pitchFamily="18" charset="0"/>
                        </a:rPr>
                        <a:t>Снижение уровня незаконного употребления наркотических и других </a:t>
                      </a:r>
                      <a:r>
                        <a:rPr lang="ru-RU" sz="1251" dirty="0" err="1" smtClean="0">
                          <a:latin typeface="Times New Roman" panose="02020603050405020304" pitchFamily="18" charset="0"/>
                          <a:cs typeface="Times New Roman" panose="02020603050405020304" pitchFamily="18" charset="0"/>
                        </a:rPr>
                        <a:t>психоактивных</a:t>
                      </a:r>
                      <a:r>
                        <a:rPr lang="ru-RU" sz="1251" dirty="0" smtClean="0">
                          <a:latin typeface="Times New Roman" panose="02020603050405020304" pitchFamily="18" charset="0"/>
                          <a:cs typeface="Times New Roman" panose="02020603050405020304" pitchFamily="18" charset="0"/>
                        </a:rPr>
                        <a:t> веществ, психотропных и (или) одурманивающих веществ, алкогольной и спиртосодержащей продукции, пива и напитков, изготавливаемых на его основе,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1. Реализация мероприятий, в том числе в рамках межведомственного взаимодействия по выявлению,            предупреждению и противодействию злоупотреблению наркотиками и их независимому обороту.</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2. Повышение эффективности противодействия и профилактики незаконного употребления наркотиков и других </a:t>
                      </a:r>
                      <a:r>
                        <a:rPr lang="ru-RU" sz="1250" dirty="0" err="1" smtClean="0">
                          <a:latin typeface="Times New Roman" panose="02020603050405020304" pitchFamily="18" charset="0"/>
                          <a:cs typeface="Times New Roman" panose="02020603050405020304" pitchFamily="18" charset="0"/>
                        </a:rPr>
                        <a:t>психоактивных</a:t>
                      </a:r>
                      <a:r>
                        <a:rPr lang="ru-RU" sz="1250" dirty="0" smtClean="0">
                          <a:latin typeface="Times New Roman" panose="02020603050405020304" pitchFamily="18" charset="0"/>
                          <a:cs typeface="Times New Roman" panose="02020603050405020304" pitchFamily="18" charset="0"/>
                        </a:rPr>
                        <a:t> веществ среди подростков и молодежи.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3. Пропаганда здорового образа жизни, привлечение подростков  и молодежи к различным культурно-массовым, спортивным мероприятиям, наглядно пропагандирующим активный и здоровый образ жизни.</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44735">
                <a:tc>
                  <a:txBody>
                    <a:bodyPr/>
                    <a:lstStyle/>
                    <a:p>
                      <a:pPr algn="ctr"/>
                      <a:r>
                        <a:rPr lang="ru-RU" sz="1300" dirty="0" smtClean="0">
                          <a:latin typeface="Times New Roman" panose="02020603050405020304" pitchFamily="18" charset="0"/>
                          <a:cs typeface="Times New Roman" panose="02020603050405020304" pitchFamily="18" charset="0"/>
                        </a:rPr>
                        <a:t>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Муниципальная программа "Реализация проекта "Народный бюджет" в муниципальном образовании город Тула"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269,5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170,7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5,0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5,0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1444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74598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50" dirty="0" smtClean="0">
                          <a:latin typeface="Times New Roman" panose="02020603050405020304" pitchFamily="18" charset="0"/>
                          <a:cs typeface="Times New Roman" panose="02020603050405020304" pitchFamily="18" charset="0"/>
                        </a:rPr>
                        <a:t>Реализация социально значимых проектов, на территории муниципального образования город Тула, путем привлечения граждан и организаций к деятельности органов местного самоуправления в решении проблем местного значения.</a:t>
                      </a:r>
                    </a:p>
                    <a:p>
                      <a:pPr algn="just">
                        <a:lnSpc>
                          <a:spcPct val="100000"/>
                        </a:lnSpc>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00" dirty="0" smtClean="0">
                          <a:latin typeface="Times New Roman" panose="02020603050405020304" pitchFamily="18" charset="0"/>
                          <a:cs typeface="Times New Roman" panose="02020603050405020304" pitchFamily="18" charset="0"/>
                        </a:rPr>
                        <a:t>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 в подготовке, реализации, контроле качества и в приемке работ, выполняемых в рамках программы, а также в последующем содержании и обеспечении сохранности объектов.</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79896">
                <a:tc>
                  <a:txBody>
                    <a:bodyPr/>
                    <a:lstStyle/>
                    <a:p>
                      <a:pPr algn="ctr"/>
                      <a:r>
                        <a:rPr lang="ru-RU" sz="1300" dirty="0" smtClean="0">
                          <a:latin typeface="Times New Roman" panose="02020603050405020304" pitchFamily="18" charset="0"/>
                          <a:cs typeface="Times New Roman" panose="02020603050405020304" pitchFamily="18" charset="0"/>
                        </a:rPr>
                        <a:t>16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r>
                        <a:rPr lang="ru-RU" sz="1250" baseline="0" dirty="0" smtClean="0">
                          <a:latin typeface="Times New Roman" panose="02020603050405020304" pitchFamily="18" charset="0"/>
                          <a:cs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62,3</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78,7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84,9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84,3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43577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3985323"/>
              </p:ext>
            </p:extLst>
          </p:nvPr>
        </p:nvGraphicFramePr>
        <p:xfrm>
          <a:off x="1" y="-26126"/>
          <a:ext cx="12122588" cy="6807172"/>
        </p:xfrm>
        <a:graphic>
          <a:graphicData uri="http://schemas.openxmlformats.org/drawingml/2006/table">
            <a:tbl>
              <a:tblPr firstRow="1" bandRow="1">
                <a:tableStyleId>{5C22544A-7EE6-4342-B048-85BDC9FD1C3A}</a:tableStyleId>
              </a:tblPr>
              <a:tblGrid>
                <a:gridCol w="512978"/>
                <a:gridCol w="8480670"/>
                <a:gridCol w="745375"/>
                <a:gridCol w="810903"/>
                <a:gridCol w="794522"/>
                <a:gridCol w="778140"/>
              </a:tblGrid>
              <a:tr h="733293">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99625">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65720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25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5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Центрального территориального округа муниципального образования город Тула.</a:t>
                      </a:r>
                    </a:p>
                    <a:p>
                      <a:pPr algn="just">
                        <a:lnSpc>
                          <a:spcPct val="100000"/>
                        </a:lnSpc>
                      </a:pPr>
                      <a:r>
                        <a:rPr lang="ru-RU" sz="125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5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a:t>
                      </a:r>
                    </a:p>
                    <a:p>
                      <a:pPr algn="just">
                        <a:lnSpc>
                          <a:spcPct val="100000"/>
                        </a:lnSpc>
                      </a:pPr>
                      <a:r>
                        <a:rPr lang="ru-RU" sz="125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Центрального  территориального округа муниципального образования город Тула.</a:t>
                      </a:r>
                    </a:p>
                    <a:p>
                      <a:pPr algn="just">
                        <a:lnSpc>
                          <a:spcPct val="100000"/>
                        </a:lnSpc>
                      </a:pPr>
                      <a:r>
                        <a:rPr lang="ru-RU" sz="125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Центрального территориального округа муниципального образования город Тула.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43707">
                <a:tc>
                  <a:txBody>
                    <a:bodyPr/>
                    <a:lstStyle/>
                    <a:p>
                      <a:pPr algn="ctr"/>
                      <a:r>
                        <a:rPr lang="ru-RU" sz="1250" dirty="0" smtClean="0">
                          <a:latin typeface="Times New Roman" panose="02020603050405020304" pitchFamily="18" charset="0"/>
                          <a:cs typeface="Times New Roman" panose="02020603050405020304" pitchFamily="18" charset="0"/>
                        </a:rPr>
                        <a:t>17</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64,6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85,5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81,2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99625">
                <a:tc>
                  <a:txBody>
                    <a:bodyPr/>
                    <a:lstStyle/>
                    <a:p>
                      <a:pPr algn="ct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07372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5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a:t>
                      </a:r>
                      <a:endParaRPr lang="ru-RU" sz="1250" b="1" dirty="0" smtClean="0">
                        <a:latin typeface="Times New Roman" panose="02020603050405020304" pitchFamily="18" charset="0"/>
                        <a:cs typeface="Times New Roman" panose="02020603050405020304" pitchFamily="18" charset="0"/>
                      </a:endParaRPr>
                    </a:p>
                    <a:p>
                      <a:pPr algn="just"/>
                      <a:r>
                        <a:rPr lang="ru-RU" sz="125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5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a:t>
                      </a:r>
                    </a:p>
                    <a:p>
                      <a:pPr algn="just"/>
                      <a:r>
                        <a:rPr lang="ru-RU" sz="1250" dirty="0" smtClean="0">
                          <a:solidFill>
                            <a:schemeClr val="tx1"/>
                          </a:solidFill>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Привокзального территориального округа муниципального образования город Тула. </a:t>
                      </a:r>
                    </a:p>
                    <a:p>
                      <a:pPr algn="just"/>
                      <a:r>
                        <a:rPr lang="ru-RU" sz="1250" dirty="0" smtClean="0">
                          <a:latin typeface="Times New Roman" panose="02020603050405020304" pitchFamily="18" charset="0"/>
                          <a:cs typeface="Times New Roman" panose="02020603050405020304" pitchFamily="18" charset="0"/>
                        </a:rPr>
                        <a:t>3. Организация и проведение мероприятий для населения Привокзального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251091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26272796"/>
              </p:ext>
            </p:extLst>
          </p:nvPr>
        </p:nvGraphicFramePr>
        <p:xfrm>
          <a:off x="0" y="0"/>
          <a:ext cx="12122589" cy="6858000"/>
        </p:xfrm>
        <a:graphic>
          <a:graphicData uri="http://schemas.openxmlformats.org/drawingml/2006/table">
            <a:tbl>
              <a:tblPr firstRow="1" bandRow="1">
                <a:tableStyleId>{5C22544A-7EE6-4342-B048-85BDC9FD1C3A}</a:tableStyleId>
              </a:tblPr>
              <a:tblGrid>
                <a:gridCol w="496523"/>
                <a:gridCol w="8505319"/>
                <a:gridCol w="769603"/>
                <a:gridCol w="786674"/>
                <a:gridCol w="786330"/>
                <a:gridCol w="778140"/>
              </a:tblGrid>
              <a:tr h="73954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38977">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93621">
                <a:tc>
                  <a:txBody>
                    <a:bodyPr/>
                    <a:lstStyle/>
                    <a:p>
                      <a:pPr algn="ctr"/>
                      <a:r>
                        <a:rPr lang="ru-RU" sz="1300" dirty="0" smtClean="0">
                          <a:latin typeface="Times New Roman" panose="02020603050405020304" pitchFamily="18" charset="0"/>
                          <a:cs typeface="Times New Roman" panose="02020603050405020304" pitchFamily="18" charset="0"/>
                        </a:rPr>
                        <a:t>18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53,3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44,3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45,8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47,3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05647">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64800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Советского территориального округа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Советского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Советского территориального округа муниципального образования город Тула.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93621">
                <a:tc>
                  <a:txBody>
                    <a:bodyPr/>
                    <a:lstStyle/>
                    <a:p>
                      <a:pPr algn="ctr"/>
                      <a:r>
                        <a:rPr lang="ru-RU" sz="1300" dirty="0" smtClean="0">
                          <a:latin typeface="Times New Roman" panose="02020603050405020304" pitchFamily="18" charset="0"/>
                          <a:cs typeface="Times New Roman" panose="02020603050405020304" pitchFamily="18" charset="0"/>
                        </a:rPr>
                        <a:t>19</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78,7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87,5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85,0</a:t>
                      </a:r>
                    </a:p>
                    <a:p>
                      <a:pPr algn="ct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88,0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1929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31929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964262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62703724"/>
              </p:ext>
            </p:extLst>
          </p:nvPr>
        </p:nvGraphicFramePr>
        <p:xfrm>
          <a:off x="0" y="0"/>
          <a:ext cx="12122590" cy="6858000"/>
        </p:xfrm>
        <a:graphic>
          <a:graphicData uri="http://schemas.openxmlformats.org/drawingml/2006/table">
            <a:tbl>
              <a:tblPr firstRow="1" bandRow="1">
                <a:tableStyleId>{5C22544A-7EE6-4342-B048-85BDC9FD1C3A}</a:tableStyleId>
              </a:tblPr>
              <a:tblGrid>
                <a:gridCol w="507495"/>
                <a:gridCol w="8305956"/>
                <a:gridCol w="827285"/>
                <a:gridCol w="794521"/>
                <a:gridCol w="860048"/>
                <a:gridCol w="827285"/>
              </a:tblGrid>
              <a:tr h="72279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1033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11398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901554">
                <a:tc>
                  <a:txBody>
                    <a:bodyPr/>
                    <a:lstStyle/>
                    <a:p>
                      <a:pPr algn="ctr"/>
                      <a:r>
                        <a:rPr lang="ru-RU" sz="1300" dirty="0" smtClean="0">
                          <a:latin typeface="Times New Roman" panose="02020603050405020304" pitchFamily="18" charset="0"/>
                          <a:cs typeface="Times New Roman" panose="02020603050405020304" pitchFamily="18" charset="0"/>
                        </a:rPr>
                        <a:t>20</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54,0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74,8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74,2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73,6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95337">
                <a:tc>
                  <a:txBody>
                    <a:bodyPr/>
                    <a:lstStyle/>
                    <a:p>
                      <a:pPr algn="ct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11398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Пролетарского территориального округа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Пролетарского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Пролетарского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53803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00110892"/>
              </p:ext>
            </p:extLst>
          </p:nvPr>
        </p:nvGraphicFramePr>
        <p:xfrm>
          <a:off x="0" y="0"/>
          <a:ext cx="12113536" cy="6781047"/>
        </p:xfrm>
        <a:graphic>
          <a:graphicData uri="http://schemas.openxmlformats.org/drawingml/2006/table">
            <a:tbl>
              <a:tblPr firstRow="1" bandRow="1">
                <a:tableStyleId>{5C22544A-7EE6-4342-B048-85BDC9FD1C3A}</a:tableStyleId>
              </a:tblPr>
              <a:tblGrid>
                <a:gridCol w="474720"/>
                <a:gridCol w="8422181"/>
                <a:gridCol w="769372"/>
                <a:gridCol w="826667"/>
                <a:gridCol w="802112"/>
                <a:gridCol w="818484"/>
              </a:tblGrid>
              <a:tr h="763143">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a:t>
                      </a:r>
                    </a:p>
                    <a:p>
                      <a:pPr algn="ctr"/>
                      <a:r>
                        <a:rPr lang="ru-RU" sz="135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3789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37890">
                <a:tc>
                  <a:txBody>
                    <a:bodyPr/>
                    <a:lstStyle/>
                    <a:p>
                      <a:pPr algn="ctr"/>
                      <a:r>
                        <a:rPr lang="ru-RU" sz="1300" dirty="0" smtClean="0">
                          <a:latin typeface="Times New Roman" panose="02020603050405020304" pitchFamily="18" charset="0"/>
                          <a:cs typeface="Times New Roman" panose="02020603050405020304" pitchFamily="18" charset="0"/>
                        </a:rPr>
                        <a:t>21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"Повышение качества жилищного фонда и создание комфортных условий для проживания населения муниципального образования город Тула" </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290,6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509,4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199,0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157,9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31155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377395">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комфортных условий проживания населения и улучшение качества жилищно-коммунального обслуживания в муниципальном образовании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Обеспечение жизнедеятельности, повышение качества жилищного фонда, приведение коммунальных сетей в нормативное состояние.</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951058">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300" b="1" dirty="0" smtClean="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300" b="1" dirty="0" smtClean="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a:t>
                      </a:r>
                    </a:p>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r>
              <a:tr h="31155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r>
              <a:tr h="159056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216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8918000"/>
              </p:ext>
            </p:extLst>
          </p:nvPr>
        </p:nvGraphicFramePr>
        <p:xfrm>
          <a:off x="0" y="62794"/>
          <a:ext cx="12191999" cy="6672983"/>
        </p:xfrm>
        <a:graphic>
          <a:graphicData uri="http://schemas.openxmlformats.org/drawingml/2006/table">
            <a:tbl>
              <a:tblPr firstRow="1" bandRow="1">
                <a:tableStyleId>{5C22544A-7EE6-4342-B048-85BDC9FD1C3A}</a:tableStyleId>
              </a:tblPr>
              <a:tblGrid>
                <a:gridCol w="542840"/>
                <a:gridCol w="8461115"/>
                <a:gridCol w="766119"/>
                <a:gridCol w="807308"/>
                <a:gridCol w="823784"/>
                <a:gridCol w="790833"/>
              </a:tblGrid>
              <a:tr h="821892">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997623">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 обеспечение мероприятий по гражданской обороне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142,1</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166,1</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159,3</a:t>
                      </a: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169,7</a:t>
                      </a:r>
                    </a:p>
                  </a:txBody>
                  <a:tcPr anchor="ctr"/>
                </a:tc>
              </a:tr>
              <a:tr h="326808">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6843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774018">
                <a:tc>
                  <a:txBody>
                    <a:bodyPr/>
                    <a:lstStyle/>
                    <a:p>
                      <a:pPr algn="ctr"/>
                      <a:r>
                        <a:rPr lang="ru-RU" sz="1300" dirty="0" smtClean="0">
                          <a:latin typeface="Times New Roman" panose="02020603050405020304" pitchFamily="18" charset="0"/>
                          <a:cs typeface="Times New Roman" panose="02020603050405020304" pitchFamily="18" charset="0"/>
                        </a:rPr>
                        <a:t>23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«Осуществление градостроительной деятельности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4 611,8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4 545,1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3 691,8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1 958,3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41576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18,6%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17,4%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15,7%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166843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территориального планирования и капитального строительства в муниципальном образовании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Осуществление территориального планирования, градостроительного зонирования, планировки территорий, обеспечение описания местоположения границ объектов землеустройства в муниципальном образовании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61924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82614985"/>
              </p:ext>
            </p:extLst>
          </p:nvPr>
        </p:nvGraphicFramePr>
        <p:xfrm>
          <a:off x="0" y="131806"/>
          <a:ext cx="12122591" cy="6613025"/>
        </p:xfrm>
        <a:graphic>
          <a:graphicData uri="http://schemas.openxmlformats.org/drawingml/2006/table">
            <a:tbl>
              <a:tblPr firstRow="1" bandRow="1">
                <a:tableStyleId>{5C22544A-7EE6-4342-B048-85BDC9FD1C3A}</a:tableStyleId>
              </a:tblPr>
              <a:tblGrid>
                <a:gridCol w="539750"/>
                <a:gridCol w="8412946"/>
                <a:gridCol w="761757"/>
                <a:gridCol w="714214"/>
                <a:gridCol w="907593"/>
                <a:gridCol w="786331"/>
              </a:tblGrid>
              <a:tr h="842747">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1252216">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2. Создание новых объектов муниципальной собственности, реконструкция, модернизация или перевооружение, капитальный ремонт существующих объектов муниципальной собственности в муниципальном образовании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«Осуществление градостроительной деятельности на территории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93658">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24</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"Доступная среда"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1,5</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10,1</a:t>
                      </a:r>
                    </a:p>
                    <a:p>
                      <a:pPr algn="ct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5,1</a:t>
                      </a:r>
                    </a:p>
                    <a:p>
                      <a:pPr algn="ct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5,3</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r h="335100">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169332">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условий для обеспечения беспрепятственного доступа инвалидов к муниципальным объектам социальной инфраструктуры в сфере образования, культуры, спорта, физической культуры и молодежной политики (далее – в приоритетных сферах жизнедеятельности инвалидов) и преодоление социальной разобщенности в обществе.</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a:t>
                      </a:r>
                    </a:p>
                    <a:p>
                      <a:pPr algn="just"/>
                      <a:r>
                        <a:rPr lang="ru-RU" sz="1300" dirty="0" smtClean="0">
                          <a:latin typeface="Times New Roman" panose="02020603050405020304" pitchFamily="18" charset="0"/>
                          <a:cs typeface="Times New Roman" panose="02020603050405020304" pitchFamily="18" charset="0"/>
                        </a:rPr>
                        <a:t>2. Обеспечение условий для социализации и интеграции инвалидов в общество.</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tc>
              </a:tr>
              <a:tr h="793658">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"Формирование</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современной городской среды на 2018-2024 годы"</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rgbClr val="FF0000"/>
                          </a:solidFill>
                          <a:latin typeface="Times New Roman" panose="02020603050405020304" pitchFamily="18" charset="0"/>
                          <a:cs typeface="Times New Roman" panose="02020603050405020304" pitchFamily="18" charset="0"/>
                        </a:rPr>
                        <a:t>--</a:t>
                      </a:r>
                    </a:p>
                  </a:txBody>
                  <a:tcPr anchor="ctr"/>
                </a:tc>
                <a:tc>
                  <a:txBody>
                    <a:bodyPr/>
                    <a:lstStyle/>
                    <a:p>
                      <a:pPr algn="ctr"/>
                      <a:r>
                        <a:rPr lang="ru-RU" sz="1300" dirty="0" smtClean="0">
                          <a:solidFill>
                            <a:srgbClr val="FF0000"/>
                          </a:solidFill>
                          <a:latin typeface="Times New Roman" panose="02020603050405020304" pitchFamily="18" charset="0"/>
                          <a:cs typeface="Times New Roman" panose="02020603050405020304" pitchFamily="18" charset="0"/>
                        </a:rPr>
                        <a:t>--</a:t>
                      </a:r>
                    </a:p>
                  </a:txBody>
                  <a:tcPr anchor="ctr"/>
                </a:tc>
                <a:tc>
                  <a:txBody>
                    <a:bodyPr/>
                    <a:lstStyle/>
                    <a:p>
                      <a:pPr algn="ctr"/>
                      <a:r>
                        <a:rPr lang="ru-RU" sz="1300" dirty="0" smtClean="0">
                          <a:solidFill>
                            <a:srgbClr val="FF0000"/>
                          </a:solidFill>
                          <a:latin typeface="Times New Roman" panose="02020603050405020304" pitchFamily="18" charset="0"/>
                          <a:cs typeface="Times New Roman" panose="02020603050405020304" pitchFamily="18" charset="0"/>
                        </a:rPr>
                        <a:t>--</a:t>
                      </a:r>
                    </a:p>
                  </a:txBody>
                  <a:tcPr anchor="ctr"/>
                </a:tc>
              </a:tr>
              <a:tr h="42631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49139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075" y="1041977"/>
            <a:ext cx="7001690" cy="3709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a:spLocks noChangeArrowheads="1"/>
          </p:cNvSpPr>
          <p:nvPr/>
        </p:nvSpPr>
        <p:spPr bwMode="auto">
          <a:xfrm>
            <a:off x="1688188" y="17417"/>
            <a:ext cx="90594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altLang="ru-RU" sz="3200" dirty="0">
                <a:latin typeface="Times New Roman" panose="02020603050405020304" pitchFamily="18" charset="0"/>
                <a:ea typeface="Times New Roman" panose="02020603050405020304" pitchFamily="18" charset="0"/>
                <a:cs typeface="Times New Roman" panose="02020603050405020304" pitchFamily="18" charset="0"/>
              </a:rPr>
              <a:t/>
            </a:r>
            <a:br>
              <a:rPr lang="ru-RU" altLang="ru-RU" sz="3200" dirty="0">
                <a:latin typeface="Times New Roman" panose="02020603050405020304" pitchFamily="18" charset="0"/>
                <a:ea typeface="Times New Roman" panose="02020603050405020304" pitchFamily="18" charset="0"/>
                <a:cs typeface="Times New Roman" panose="02020603050405020304" pitchFamily="18" charset="0"/>
              </a:rPr>
            </a:br>
            <a:r>
              <a:rPr lang="ru-RU" alt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Муниципальное образование город Тула</a:t>
            </a:r>
            <a:endParaRPr lang="ru-RU" altLang="ru-RU"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968536" y="5072896"/>
            <a:ext cx="10833463" cy="1785104"/>
          </a:xfrm>
          <a:prstGeom prst="rect">
            <a:avLst/>
          </a:prstGeom>
        </p:spPr>
        <p:txBody>
          <a:bodyPr wrap="square">
            <a:spAutoFit/>
          </a:bodyPr>
          <a:lstStyle/>
          <a:p>
            <a:pPr indent="449263" eaLnBrk="0" fontAlgn="base" hangingPunct="0">
              <a:spcBef>
                <a:spcPct val="0"/>
              </a:spcBef>
              <a:spcAft>
                <a:spcPct val="0"/>
              </a:spcAft>
            </a:pPr>
            <a:r>
              <a:rPr lang="ru-RU" alt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Площадь муниципального образования город Тула – 1495,56 кв. км</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Среднегодовая численность населения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2021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(факт)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532737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чел</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                                                                       на 2022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(данные Росстата)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542516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чел.;</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на 2023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521273 чел</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2024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515903 чел;</a:t>
            </a:r>
          </a:p>
          <a:p>
            <a:pPr indent="449263" eaLnBrk="0" fontAlgn="base" hangingPunct="0">
              <a:spcBef>
                <a:spcPct val="0"/>
              </a:spcBef>
              <a:spcAft>
                <a:spcPct val="0"/>
              </a:spcAft>
            </a:pPr>
            <a:r>
              <a:rPr lang="ru-RU" altLang="ru-RU" sz="1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на 2025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 510830 чел.</a:t>
            </a:r>
            <a:endParaRPr lang="ru-RU" altLang="ru-RU"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221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85979143"/>
              </p:ext>
            </p:extLst>
          </p:nvPr>
        </p:nvGraphicFramePr>
        <p:xfrm>
          <a:off x="0" y="284672"/>
          <a:ext cx="12122589" cy="6478266"/>
        </p:xfrm>
        <a:graphic>
          <a:graphicData uri="http://schemas.openxmlformats.org/drawingml/2006/table">
            <a:tbl>
              <a:tblPr firstRow="1" bandRow="1">
                <a:tableStyleId>{5C22544A-7EE6-4342-B048-85BDC9FD1C3A}</a:tableStyleId>
              </a:tblPr>
              <a:tblGrid>
                <a:gridCol w="516913"/>
                <a:gridCol w="8189699"/>
                <a:gridCol w="871579"/>
                <a:gridCol w="862404"/>
                <a:gridCol w="871578"/>
                <a:gridCol w="810416"/>
              </a:tblGrid>
              <a:tr h="705481">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315898">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200" dirty="0" smtClean="0">
                          <a:latin typeface="Times New Roman" panose="02020603050405020304" pitchFamily="18" charset="0"/>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200" dirty="0" smtClean="0">
                          <a:latin typeface="Times New Roman" panose="02020603050405020304" pitchFamily="18" charset="0"/>
                          <a:cs typeface="Times New Roman" panose="02020603050405020304" pitchFamily="18" charset="0"/>
                        </a:rPr>
                        <a:t>1. Повышение уровня благоустройства территорий общего пользования населения на территории муниципального образования город Тула. </a:t>
                      </a:r>
                    </a:p>
                    <a:p>
                      <a:pPr algn="l"/>
                      <a:r>
                        <a:rPr lang="ru-RU" sz="1200" dirty="0" smtClean="0">
                          <a:latin typeface="Times New Roman" panose="02020603050405020304" pitchFamily="18" charset="0"/>
                          <a:cs typeface="Times New Roman" panose="02020603050405020304" pitchFamily="18" charset="0"/>
                        </a:rPr>
                        <a:t>2. Повышение уровня благоустройства дворовых территорий на территории муниципального образования город Тула. </a:t>
                      </a:r>
                    </a:p>
                    <a:p>
                      <a:pPr algn="l"/>
                      <a:r>
                        <a:rPr lang="ru-RU" sz="1200" dirty="0" smtClean="0">
                          <a:latin typeface="Times New Roman" panose="02020603050405020304" pitchFamily="18" charset="0"/>
                          <a:cs typeface="Times New Roman" panose="02020603050405020304" pitchFamily="18" charset="0"/>
                        </a:rPr>
                        <a:t>3.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652480">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"Формирование</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современной городской среды"</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255,6</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183,8</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141,0</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2,9</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r h="343766">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0,01%</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46064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300" dirty="0" smtClean="0">
                          <a:latin typeface="Times New Roman" panose="02020603050405020304" pitchFamily="18" charset="0"/>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300" dirty="0" smtClean="0">
                          <a:latin typeface="Times New Roman" panose="02020603050405020304" pitchFamily="18" charset="0"/>
                          <a:cs typeface="Times New Roman" panose="02020603050405020304" pitchFamily="18" charset="0"/>
                        </a:rPr>
                        <a:t>1. Повышение уровня благоустройства территорий общего пользования населения на территории муниципального образования город Тула. </a:t>
                      </a:r>
                    </a:p>
                    <a:p>
                      <a:pPr algn="l"/>
                      <a:r>
                        <a:rPr lang="ru-RU" sz="1300" dirty="0" smtClean="0">
                          <a:latin typeface="Times New Roman" panose="02020603050405020304" pitchFamily="18" charset="0"/>
                          <a:cs typeface="Times New Roman" panose="02020603050405020304" pitchFamily="18" charset="0"/>
                        </a:rPr>
                        <a:t>2. Повышение уровня благоустройства дворовых территорий на территории муниципального образования город Тула. </a:t>
                      </a:r>
                    </a:p>
                    <a:p>
                      <a:pPr algn="l"/>
                      <a:r>
                        <a:rPr lang="ru-RU" sz="1300" dirty="0" smtClean="0">
                          <a:latin typeface="Times New Roman" panose="02020603050405020304" pitchFamily="18" charset="0"/>
                          <a:cs typeface="Times New Roman" panose="02020603050405020304" pitchFamily="18" charset="0"/>
                        </a:rPr>
                        <a:t>3.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406437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83613315"/>
              </p:ext>
            </p:extLst>
          </p:nvPr>
        </p:nvGraphicFramePr>
        <p:xfrm>
          <a:off x="0" y="0"/>
          <a:ext cx="12192001" cy="5106154"/>
        </p:xfrm>
        <a:graphic>
          <a:graphicData uri="http://schemas.openxmlformats.org/drawingml/2006/table">
            <a:tbl>
              <a:tblPr firstRow="1" bandRow="1">
                <a:tableStyleId>{5C22544A-7EE6-4342-B048-85BDC9FD1C3A}</a:tableStyleId>
              </a:tblPr>
              <a:tblGrid>
                <a:gridCol w="519873"/>
                <a:gridCol w="8236591"/>
                <a:gridCol w="876570"/>
                <a:gridCol w="867342"/>
                <a:gridCol w="876569"/>
                <a:gridCol w="815056"/>
              </a:tblGrid>
              <a:tr h="754182">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(факт)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865394">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a:t>
                      </a:r>
                      <a:r>
                        <a:rPr lang="ru-RU" sz="1250" kern="1200" dirty="0" smtClean="0">
                          <a:solidFill>
                            <a:schemeClr val="dk1"/>
                          </a:solidFill>
                          <a:effectLst/>
                          <a:latin typeface="Times New Roman" panose="02020603050405020304" pitchFamily="18" charset="0"/>
                          <a:ea typeface="+mn-ea"/>
                          <a:cs typeface="Times New Roman" panose="02020603050405020304" pitchFamily="18" charset="0"/>
                        </a:rPr>
                        <a:t>Реализация семейной и молодежной политики в муниципальном образовании город Тула</a:t>
                      </a:r>
                      <a:r>
                        <a:rPr lang="ru-RU" sz="1250" dirty="0" smtClean="0">
                          <a:latin typeface="Times New Roman" panose="02020603050405020304" pitchFamily="18" charset="0"/>
                          <a:cs typeface="Times New Roman" panose="02020603050405020304" pitchFamily="18" charset="0"/>
                        </a:rPr>
                        <a:t>"</a:t>
                      </a:r>
                    </a:p>
                    <a:p>
                      <a:r>
                        <a:rPr lang="ru-RU" sz="130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98,8</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105,9</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99,9</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104,0</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r h="36538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0,5%</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298102">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250" dirty="0" smtClean="0">
                          <a:latin typeface="Times New Roman" panose="02020603050405020304" pitchFamily="18" charset="0"/>
                          <a:cs typeface="Times New Roman" panose="02020603050405020304" pitchFamily="18" charset="0"/>
                        </a:rPr>
                        <a:t>Повышение качества предоставления муниципальных услуг в сфере молодежной</a:t>
                      </a:r>
                      <a:r>
                        <a:rPr lang="ru-RU" sz="1250" baseline="0" dirty="0" smtClean="0">
                          <a:latin typeface="Times New Roman" panose="02020603050405020304" pitchFamily="18" charset="0"/>
                          <a:cs typeface="Times New Roman" panose="02020603050405020304" pitchFamily="18" charset="0"/>
                        </a:rPr>
                        <a:t> политики, содействие самореализации молодежи и семей, финансовая поддержка молодежных и семейных инициатив.</a:t>
                      </a:r>
                      <a:endParaRPr lang="ru-RU" sz="1250" dirty="0" smtClean="0">
                        <a:latin typeface="Times New Roman" panose="02020603050405020304" pitchFamily="18" charset="0"/>
                        <a:cs typeface="Times New Roman" panose="02020603050405020304" pitchFamily="18" charset="0"/>
                      </a:endParaRP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250" dirty="0" smtClean="0">
                          <a:latin typeface="Times New Roman" panose="02020603050405020304" pitchFamily="18" charset="0"/>
                          <a:cs typeface="Times New Roman" panose="02020603050405020304" pitchFamily="18" charset="0"/>
                        </a:rPr>
                        <a:t>1. Вовлечение молодежи в социальную практику.</a:t>
                      </a:r>
                    </a:p>
                    <a:p>
                      <a:pPr algn="l"/>
                      <a:r>
                        <a:rPr lang="ru-RU" sz="1250" dirty="0" smtClean="0">
                          <a:latin typeface="Times New Roman" panose="02020603050405020304" pitchFamily="18" charset="0"/>
                          <a:cs typeface="Times New Roman" panose="02020603050405020304" pitchFamily="18" charset="0"/>
                        </a:rPr>
                        <a:t>2. Организация и проведение мероприятий в сфере семейной и молодежной политики.</a:t>
                      </a:r>
                    </a:p>
                    <a:p>
                      <a:pPr algn="l"/>
                      <a:r>
                        <a:rPr lang="ru-RU" sz="1250" dirty="0" smtClean="0">
                          <a:latin typeface="Times New Roman" panose="02020603050405020304" pitchFamily="18" charset="0"/>
                          <a:cs typeface="Times New Roman" panose="02020603050405020304" pitchFamily="18" charset="0"/>
                        </a:rPr>
                        <a:t>3. Сохранение и развитие материально-технической базы в муниципальных учреждений молодежной политики.</a:t>
                      </a:r>
                    </a:p>
                    <a:p>
                      <a:pPr algn="l"/>
                      <a:r>
                        <a:rPr lang="ru-RU" sz="1250" dirty="0" smtClean="0">
                          <a:latin typeface="Times New Roman" panose="02020603050405020304" pitchFamily="18" charset="0"/>
                          <a:cs typeface="Times New Roman" panose="02020603050405020304" pitchFamily="18" charset="0"/>
                        </a:rPr>
                        <a:t>4. Реализация законов Тульской области в сфере молодежной политики.</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solidFill>
                          <a:srgbClr val="FF0000"/>
                        </a:solidFill>
                        <a:latin typeface="Times New Roman" panose="02020603050405020304" pitchFamily="18" charset="0"/>
                        <a:cs typeface="Times New Roman" panose="02020603050405020304" pitchFamily="18" charset="0"/>
                      </a:endParaRPr>
                    </a:p>
                  </a:txBody>
                  <a:tcPr anchor="ctr"/>
                </a:tc>
              </a:tr>
              <a:tr h="823087">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ИТОГО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22 528,2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26 188,2</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23 498,8</a:t>
                      </a: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21 677,8</a:t>
                      </a:r>
                    </a:p>
                  </a:txBody>
                  <a:tcPr anchor="ctr"/>
                </a:tc>
              </a:tr>
            </a:tbl>
          </a:graphicData>
        </a:graphic>
      </p:graphicFrame>
    </p:spTree>
    <p:extLst>
      <p:ext uri="{BB962C8B-B14F-4D97-AF65-F5344CB8AC3E}">
        <p14:creationId xmlns:p14="http://schemas.microsoft.com/office/powerpoint/2010/main" val="45643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403"/>
            <a:ext cx="12192000" cy="771446"/>
          </a:xfrm>
          <a:prstGeom prst="rect">
            <a:avLst/>
          </a:prstGeom>
          <a:ln>
            <a:solidFill>
              <a:srgbClr val="00B050"/>
            </a:solidFill>
          </a:ln>
          <a:effectLst>
            <a:glow rad="12700">
              <a:schemeClr val="accent1">
                <a:alpha val="40000"/>
              </a:schemeClr>
            </a:glow>
          </a:effectLst>
        </p:spPr>
      </p:pic>
      <p:graphicFrame>
        <p:nvGraphicFramePr>
          <p:cNvPr id="14" name="Диаграмма 13"/>
          <p:cNvGraphicFramePr/>
          <p:nvPr>
            <p:extLst>
              <p:ext uri="{D42A27DB-BD31-4B8C-83A1-F6EECF244321}">
                <p14:modId xmlns:p14="http://schemas.microsoft.com/office/powerpoint/2010/main" val="1193552821"/>
              </p:ext>
            </p:extLst>
          </p:nvPr>
        </p:nvGraphicFramePr>
        <p:xfrm>
          <a:off x="255181" y="1271058"/>
          <a:ext cx="11769331" cy="4482761"/>
        </p:xfrm>
        <a:graphic>
          <a:graphicData uri="http://schemas.openxmlformats.org/drawingml/2006/chart">
            <c:chart xmlns:c="http://schemas.openxmlformats.org/drawingml/2006/chart" xmlns:r="http://schemas.openxmlformats.org/officeDocument/2006/relationships" r:id="rId3"/>
          </a:graphicData>
        </a:graphic>
      </p:graphicFrame>
      <p:sp>
        <p:nvSpPr>
          <p:cNvPr id="15" name="Прямоугольник 14"/>
          <p:cNvSpPr/>
          <p:nvPr/>
        </p:nvSpPr>
        <p:spPr>
          <a:xfrm>
            <a:off x="255181" y="771849"/>
            <a:ext cx="11663917"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	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a:t>
            </a:r>
            <a:r>
              <a:rPr lang="ru-RU" sz="1600">
                <a:latin typeface="Times New Roman" panose="02020603050405020304" pitchFamily="18" charset="0"/>
                <a:cs typeface="Times New Roman" panose="02020603050405020304" pitchFamily="18" charset="0"/>
              </a:rPr>
              <a:t>дефицита </a:t>
            </a:r>
            <a:r>
              <a:rPr lang="ru-RU" sz="1600" smtClean="0">
                <a:latin typeface="Times New Roman" panose="02020603050405020304" pitchFamily="18" charset="0"/>
                <a:cs typeface="Times New Roman" panose="02020603050405020304" pitchFamily="18" charset="0"/>
              </a:rPr>
              <a:t>бюджета.</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217704" y="0"/>
            <a:ext cx="9643729"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Размер </a:t>
            </a:r>
            <a:r>
              <a:rPr lang="ru-RU" dirty="0" smtClean="0">
                <a:latin typeface="Times New Roman" panose="02020603050405020304" pitchFamily="18" charset="0"/>
                <a:cs typeface="Times New Roman" panose="02020603050405020304" pitchFamily="18" charset="0"/>
              </a:rPr>
              <a:t>дефицита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 </a:t>
            </a:r>
            <a:r>
              <a:rPr lang="ru-RU"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(решение </a:t>
            </a:r>
            <a:r>
              <a:rPr lang="ru-RU" dirty="0">
                <a:latin typeface="Times New Roman" panose="02020603050405020304" pitchFamily="18" charset="0"/>
                <a:cs typeface="Times New Roman" panose="02020603050405020304" pitchFamily="18" charset="0"/>
              </a:rPr>
              <a:t>Тульской городской </a:t>
            </a:r>
            <a:r>
              <a:rPr lang="ru-RU" dirty="0" smtClean="0">
                <a:latin typeface="Times New Roman" panose="02020603050405020304" pitchFamily="18" charset="0"/>
                <a:cs typeface="Times New Roman" panose="02020603050405020304" pitchFamily="18" charset="0"/>
              </a:rPr>
              <a:t>Думы от </a:t>
            </a:r>
            <a:r>
              <a:rPr lang="ru-RU" dirty="0">
                <a:ln w="0"/>
                <a:latin typeface="Times New Roman" panose="02020603050405020304" pitchFamily="18" charset="0"/>
                <a:cs typeface="Times New Roman" panose="02020603050405020304" pitchFamily="18" charset="0"/>
              </a:rPr>
              <a:t>30.08.2023 № </a:t>
            </a:r>
            <a:r>
              <a:rPr lang="en-US" dirty="0">
                <a:ln w="0"/>
                <a:latin typeface="Times New Roman" panose="02020603050405020304" pitchFamily="18" charset="0"/>
                <a:cs typeface="Times New Roman" panose="02020603050405020304" pitchFamily="18" charset="0"/>
              </a:rPr>
              <a:t>5</a:t>
            </a:r>
            <a:r>
              <a:rPr lang="ru-RU" dirty="0">
                <a:ln w="0"/>
                <a:latin typeface="Times New Roman" panose="02020603050405020304" pitchFamily="18" charset="0"/>
                <a:cs typeface="Times New Roman" panose="02020603050405020304" pitchFamily="18" charset="0"/>
              </a:rPr>
              <a:t>2/</a:t>
            </a:r>
            <a:r>
              <a:rPr lang="en-US" dirty="0">
                <a:ln w="0"/>
                <a:latin typeface="Times New Roman" panose="02020603050405020304" pitchFamily="18" charset="0"/>
                <a:cs typeface="Times New Roman" panose="02020603050405020304" pitchFamily="18" charset="0"/>
              </a:rPr>
              <a:t>11</a:t>
            </a:r>
            <a:r>
              <a:rPr lang="ru-RU" dirty="0">
                <a:ln w="0"/>
                <a:latin typeface="Times New Roman" panose="02020603050405020304" pitchFamily="18" charset="0"/>
                <a:cs typeface="Times New Roman" panose="02020603050405020304" pitchFamily="18" charset="0"/>
              </a:rPr>
              <a:t>60</a:t>
            </a:r>
            <a:r>
              <a:rPr lang="ru-RU" dirty="0">
                <a:latin typeface="Times New Roman" panose="02020603050405020304" pitchFamily="18" charset="0"/>
                <a:cs typeface="Times New Roman" panose="02020603050405020304" pitchFamily="18" charset="0"/>
              </a:rPr>
              <a:t>) </a:t>
            </a:r>
          </a:p>
        </p:txBody>
      </p:sp>
      <p:sp>
        <p:nvSpPr>
          <p:cNvPr id="19" name="Прямоугольник 18"/>
          <p:cNvSpPr/>
          <p:nvPr/>
        </p:nvSpPr>
        <p:spPr>
          <a:xfrm>
            <a:off x="9821408" y="3876465"/>
            <a:ext cx="857692" cy="305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3,1%</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762663" y="1465509"/>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360595" y="5877372"/>
            <a:ext cx="11663917" cy="738664"/>
          </a:xfrm>
          <a:prstGeom prst="rect">
            <a:avLst/>
          </a:prstGeom>
        </p:spPr>
        <p:txBody>
          <a:bodyPr wrap="square">
            <a:spAutoFit/>
          </a:bodyPr>
          <a:lstStyle/>
          <a:p>
            <a:r>
              <a:rPr lang="ru-RU" sz="1400" dirty="0" smtClean="0">
                <a:latin typeface="Times New Roman" panose="02020603050405020304" pitchFamily="18" charset="0"/>
                <a:cs typeface="Times New Roman" panose="02020603050405020304" pitchFamily="18" charset="0"/>
              </a:rPr>
              <a:t>Источниками </a:t>
            </a:r>
            <a:r>
              <a:rPr lang="ru-RU" sz="1400" dirty="0">
                <a:latin typeface="Times New Roman" panose="02020603050405020304" pitchFamily="18" charset="0"/>
                <a:cs typeface="Times New Roman" panose="02020603050405020304" pitchFamily="18" charset="0"/>
              </a:rPr>
              <a:t>финансирования дефицита бюджета муниципального образования </a:t>
            </a:r>
            <a:r>
              <a:rPr lang="ru-RU" sz="1400" dirty="0" smtClean="0">
                <a:latin typeface="Times New Roman" panose="02020603050405020304" pitchFamily="18" charset="0"/>
                <a:cs typeface="Times New Roman" panose="02020603050405020304" pitchFamily="18" charset="0"/>
              </a:rPr>
              <a:t>город Тула в 2023 году определены</a:t>
            </a:r>
            <a:r>
              <a:rPr lang="ru-RU"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1198,0 млн. руб. - </a:t>
            </a:r>
            <a:r>
              <a:rPr lang="ru-RU" sz="1400" dirty="0">
                <a:latin typeface="Times New Roman" panose="02020603050405020304" pitchFamily="18" charset="0"/>
                <a:cs typeface="Times New Roman" panose="02020603050405020304" pitchFamily="18" charset="0"/>
              </a:rPr>
              <a:t>кредиты кредитных организаций в валюте Российской Федерации;</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520,1 млн. руб. - </a:t>
            </a:r>
            <a:r>
              <a:rPr lang="ru-RU" sz="1400" dirty="0">
                <a:latin typeface="Times New Roman" panose="02020603050405020304" pitchFamily="18" charset="0"/>
                <a:cs typeface="Times New Roman" panose="02020603050405020304" pitchFamily="18" charset="0"/>
              </a:rPr>
              <a:t>изменение остатков средств на счетах по учету средств </a:t>
            </a:r>
            <a:r>
              <a:rPr lang="ru-RU" sz="1400" dirty="0" smtClean="0">
                <a:latin typeface="Times New Roman" panose="02020603050405020304" pitchFamily="18" charset="0"/>
                <a:cs typeface="Times New Roman" panose="02020603050405020304" pitchFamily="18" charset="0"/>
              </a:rPr>
              <a:t>бюджета</a:t>
            </a:r>
            <a:r>
              <a:rPr lang="ru-RU" sz="1400" dirty="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168652" y="1432561"/>
            <a:ext cx="1356851" cy="48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13,0%</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844169" y="3552825"/>
            <a:ext cx="797993" cy="260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smtClean="0">
                <a:solidFill>
                  <a:schemeClr val="tx1"/>
                </a:solidFill>
                <a:latin typeface="Times New Roman" panose="02020603050405020304" pitchFamily="18" charset="0"/>
                <a:cs typeface="Times New Roman" panose="02020603050405020304" pitchFamily="18" charset="0"/>
              </a:rPr>
              <a:t>/ 4,6%</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909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936172" y="1080999"/>
            <a:ext cx="2029097" cy="183750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Блок-схема: процесс 2"/>
          <p:cNvSpPr/>
          <p:nvPr/>
        </p:nvSpPr>
        <p:spPr>
          <a:xfrm>
            <a:off x="8828857" y="985205"/>
            <a:ext cx="2455818" cy="1933302"/>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Блок-схема: процесс 3"/>
          <p:cNvSpPr/>
          <p:nvPr/>
        </p:nvSpPr>
        <p:spPr>
          <a:xfrm>
            <a:off x="853440" y="3026231"/>
            <a:ext cx="10546080" cy="905691"/>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latin typeface="Times New Roman" panose="02020603050405020304" pitchFamily="18" charset="0"/>
                <a:cs typeface="Times New Roman" panose="02020603050405020304"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5" name="Прямоугольник 4"/>
          <p:cNvSpPr/>
          <p:nvPr/>
        </p:nvSpPr>
        <p:spPr>
          <a:xfrm>
            <a:off x="853440" y="4321302"/>
            <a:ext cx="2264229" cy="12714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a:t>
            </a:r>
          </a:p>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ПРОФИЦИТ</a:t>
            </a:r>
          </a:p>
        </p:txBody>
      </p:sp>
      <p:sp>
        <p:nvSpPr>
          <p:cNvPr id="6" name="Блок-схема: процесс 5"/>
          <p:cNvSpPr/>
          <p:nvPr/>
        </p:nvSpPr>
        <p:spPr>
          <a:xfrm>
            <a:off x="9570720" y="4342420"/>
            <a:ext cx="1881052" cy="125218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если расходная часть бюджета превышает доходную, то бюджет формируется с ДЕФИЦИТОМ</a:t>
            </a:r>
          </a:p>
        </p:txBody>
      </p:sp>
      <p:sp>
        <p:nvSpPr>
          <p:cNvPr id="8" name="Прямоугольник 7"/>
          <p:cNvSpPr/>
          <p:nvPr/>
        </p:nvSpPr>
        <p:spPr>
          <a:xfrm>
            <a:off x="1005840" y="1199534"/>
            <a:ext cx="1889760" cy="1600438"/>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ДОХОДЫ </a:t>
            </a:r>
          </a:p>
          <a:p>
            <a:pPr algn="ctr"/>
            <a:r>
              <a:rPr lang="ru-RU" sz="1400" dirty="0">
                <a:latin typeface="Times New Roman" panose="02020603050405020304" pitchFamily="18" charset="0"/>
                <a:cs typeface="Times New Roman" panose="02020603050405020304" pitchFamily="18" charset="0"/>
              </a:rPr>
              <a:t>это поступающие в бюджет денежные средства (налоговые, неналоговые доходы и безвозмездные поступления)</a:t>
            </a:r>
          </a:p>
        </p:txBody>
      </p:sp>
      <p:sp>
        <p:nvSpPr>
          <p:cNvPr id="9" name="Прямоугольник 8"/>
          <p:cNvSpPr/>
          <p:nvPr/>
        </p:nvSpPr>
        <p:spPr>
          <a:xfrm>
            <a:off x="8828857" y="1052501"/>
            <a:ext cx="2455818" cy="1815882"/>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РАСХОДЫ</a:t>
            </a:r>
          </a:p>
          <a:p>
            <a:pPr algn="ctr"/>
            <a:r>
              <a:rPr lang="ru-RU" sz="1400" dirty="0">
                <a:latin typeface="Times New Roman" panose="02020603050405020304" pitchFamily="18" charset="0"/>
                <a:cs typeface="Times New Roman" panose="02020603050405020304" pitchFamily="18" charset="0"/>
              </a:rPr>
              <a:t>это выплачиваемые из бюджета денежные средства (социальные выплаты населению, оказание муниципальных услуг,</a:t>
            </a:r>
          </a:p>
          <a:p>
            <a:pPr algn="ctr"/>
            <a:r>
              <a:rPr lang="ru-RU" sz="1400" dirty="0">
                <a:latin typeface="Times New Roman" panose="02020603050405020304" pitchFamily="18" charset="0"/>
                <a:cs typeface="Times New Roman" panose="02020603050405020304" pitchFamily="18" charset="0"/>
              </a:rPr>
              <a:t>благоустройство,</a:t>
            </a:r>
          </a:p>
          <a:p>
            <a:pPr algn="ctr"/>
            <a:r>
              <a:rPr lang="ru-RU" sz="1400" dirty="0">
                <a:latin typeface="Times New Roman" panose="02020603050405020304" pitchFamily="18" charset="0"/>
                <a:cs typeface="Times New Roman" panose="02020603050405020304" pitchFamily="18" charset="0"/>
              </a:rPr>
              <a:t>и другие)</a:t>
            </a:r>
          </a:p>
        </p:txBody>
      </p:sp>
      <p:pic>
        <p:nvPicPr>
          <p:cNvPr id="10" name="Рисунок 9"/>
          <p:cNvPicPr>
            <a:picLocks noChangeAspect="1"/>
          </p:cNvPicPr>
          <p:nvPr/>
        </p:nvPicPr>
        <p:blipFill>
          <a:blip r:embed="rId2"/>
          <a:stretch>
            <a:fillRect/>
          </a:stretch>
        </p:blipFill>
        <p:spPr>
          <a:xfrm>
            <a:off x="5024846" y="730103"/>
            <a:ext cx="2020388" cy="2220797"/>
          </a:xfrm>
          <a:prstGeom prst="rect">
            <a:avLst/>
          </a:prstGeom>
        </p:spPr>
      </p:pic>
      <p:pic>
        <p:nvPicPr>
          <p:cNvPr id="12" name="Рисунок 11"/>
          <p:cNvPicPr>
            <a:picLocks noChangeAspect="1"/>
          </p:cNvPicPr>
          <p:nvPr/>
        </p:nvPicPr>
        <p:blipFill>
          <a:blip r:embed="rId3"/>
          <a:stretch>
            <a:fillRect/>
          </a:stretch>
        </p:blipFill>
        <p:spPr>
          <a:xfrm>
            <a:off x="5024848" y="4117252"/>
            <a:ext cx="2447109" cy="1845951"/>
          </a:xfrm>
          <a:prstGeom prst="rect">
            <a:avLst/>
          </a:prstGeom>
        </p:spPr>
      </p:pic>
      <p:cxnSp>
        <p:nvCxnSpPr>
          <p:cNvPr id="14" name="Прямая со стрелкой 13"/>
          <p:cNvCxnSpPr/>
          <p:nvPr/>
        </p:nvCxnSpPr>
        <p:spPr>
          <a:xfrm>
            <a:off x="7802882" y="5040225"/>
            <a:ext cx="1393371" cy="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31177" y="5040226"/>
            <a:ext cx="137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Блок-схема: процесс 16"/>
          <p:cNvSpPr/>
          <p:nvPr/>
        </p:nvSpPr>
        <p:spPr>
          <a:xfrm>
            <a:off x="853440" y="5908446"/>
            <a:ext cx="10546080" cy="801322"/>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Сбалансированность бюджета по доходам и расходам – основополагающее требование, предъявляемое    </a:t>
            </a:r>
            <a:r>
              <a:rPr lang="ru-RU" dirty="0" smtClean="0">
                <a:latin typeface="Times New Roman" panose="02020603050405020304" pitchFamily="18" charset="0"/>
                <a:cs typeface="Times New Roman" panose="02020603050405020304" pitchFamily="18" charset="0"/>
              </a:rPr>
              <a:t>при составлении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утверждении бюджета</a:t>
            </a:r>
            <a:endParaRPr lang="ru-RU"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4"/>
          <a:stretch>
            <a:fillRect/>
          </a:stretch>
        </p:blipFill>
        <p:spPr>
          <a:xfrm>
            <a:off x="0" y="-11464"/>
            <a:ext cx="12192000" cy="653468"/>
          </a:xfrm>
          <a:prstGeom prst="rect">
            <a:avLst/>
          </a:prstGeom>
          <a:ln>
            <a:solidFill>
              <a:srgbClr val="00B050"/>
            </a:solidFill>
          </a:ln>
          <a:effectLst>
            <a:glow rad="12700">
              <a:schemeClr val="accent1">
                <a:alpha val="40000"/>
              </a:schemeClr>
            </a:glow>
          </a:effectLst>
        </p:spPr>
      </p:pic>
      <p:sp>
        <p:nvSpPr>
          <p:cNvPr id="19" name="Прямоугольник 18"/>
          <p:cNvSpPr/>
          <p:nvPr/>
        </p:nvSpPr>
        <p:spPr>
          <a:xfrm>
            <a:off x="1985554" y="116988"/>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Что такое бюджет?</a:t>
            </a:r>
          </a:p>
        </p:txBody>
      </p:sp>
    </p:spTree>
    <p:extLst>
      <p:ext uri="{BB962C8B-B14F-4D97-AF65-F5344CB8AC3E}">
        <p14:creationId xmlns:p14="http://schemas.microsoft.com/office/powerpoint/2010/main" val="168779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368414"/>
              </p:ext>
            </p:extLst>
          </p:nvPr>
        </p:nvGraphicFramePr>
        <p:xfrm>
          <a:off x="3587931" y="1924594"/>
          <a:ext cx="8184968" cy="47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09295" y="3053700"/>
            <a:ext cx="2490778" cy="3538176"/>
          </a:xfrm>
          <a:prstGeom prst="rect">
            <a:avLst/>
          </a:prstGeom>
        </p:spPr>
      </p:pic>
      <p:pic>
        <p:nvPicPr>
          <p:cNvPr id="6" name="Рисунок 5"/>
          <p:cNvPicPr>
            <a:picLocks noChangeAspect="1"/>
          </p:cNvPicPr>
          <p:nvPr/>
        </p:nvPicPr>
        <p:blipFill>
          <a:blip r:embed="rId8"/>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8" name="Заголовок 1"/>
          <p:cNvSpPr txBox="1">
            <a:spLocks/>
          </p:cNvSpPr>
          <p:nvPr/>
        </p:nvSpPr>
        <p:spPr>
          <a:xfrm>
            <a:off x="2072642" y="70162"/>
            <a:ext cx="10040983" cy="749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i="1" dirty="0">
                <a:latin typeface="Times New Roman" panose="02020603050405020304" pitchFamily="18" charset="0"/>
                <a:cs typeface="Times New Roman" panose="02020603050405020304" pitchFamily="18" charset="0"/>
              </a:rPr>
              <a:t>Что такое «доходы бюджета»?</a:t>
            </a:r>
          </a:p>
        </p:txBody>
      </p:sp>
      <p:sp>
        <p:nvSpPr>
          <p:cNvPr id="7" name="Rectangle 3"/>
          <p:cNvSpPr>
            <a:spLocks noChangeArrowheads="1"/>
          </p:cNvSpPr>
          <p:nvPr/>
        </p:nvSpPr>
        <p:spPr bwMode="auto">
          <a:xfrm rot="10800000" flipV="1">
            <a:off x="1646921" y="1001264"/>
            <a:ext cx="103709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ДОХОДЫ бюджета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9" name="Рисунок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56" y="1001263"/>
            <a:ext cx="1382713" cy="9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2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641" y="1698128"/>
            <a:ext cx="1910378" cy="433123"/>
          </a:xfrm>
        </p:spPr>
        <p:txBody>
          <a:bodyPr>
            <a:norm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Субвенции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95601" y="2516181"/>
            <a:ext cx="2120916" cy="3323987"/>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в целях софинансирования расходных обязательств, возникающих при выполнении полномочий органов местного самоуправления по вопросам городского округа</a:t>
            </a:r>
            <a:endParaRPr lang="ru-RU" altLang="ru-RU" sz="1400" dirty="0">
              <a:latin typeface="Arial" panose="020B0604020202020204" pitchFamily="34" charset="0"/>
            </a:endParaRPr>
          </a:p>
        </p:txBody>
      </p:sp>
      <p:sp>
        <p:nvSpPr>
          <p:cNvPr id="9" name="Заголовок 1"/>
          <p:cNvSpPr txBox="1">
            <a:spLocks/>
          </p:cNvSpPr>
          <p:nvPr/>
        </p:nvSpPr>
        <p:spPr>
          <a:xfrm>
            <a:off x="2646198"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C00000"/>
                </a:solidFill>
                <a:latin typeface="Times New Roman" panose="02020603050405020304" pitchFamily="18" charset="0"/>
                <a:cs typeface="Times New Roman" panose="02020603050405020304" pitchFamily="18" charset="0"/>
              </a:rPr>
              <a:t>Субсидии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6804361" y="1438571"/>
            <a:ext cx="26490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Иные межбюджетные трансферты</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664490" y="2516181"/>
            <a:ext cx="2090772" cy="3108543"/>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a:t>
            </a:r>
            <a:endParaRPr lang="ru-RU" altLang="ru-RU" sz="1400" dirty="0">
              <a:latin typeface="Arial" panose="020B0604020202020204" pitchFamily="34" charset="0"/>
            </a:endParaRPr>
          </a:p>
        </p:txBody>
      </p:sp>
      <p:sp>
        <p:nvSpPr>
          <p:cNvPr id="13" name="Прямоугольник 12"/>
          <p:cNvSpPr/>
          <p:nvPr/>
        </p:nvSpPr>
        <p:spPr>
          <a:xfrm>
            <a:off x="7063958" y="2500743"/>
            <a:ext cx="2128012" cy="1384995"/>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из бюджетов других уровней</a:t>
            </a:r>
            <a:endParaRPr lang="ru-RU" altLang="ru-RU" sz="1400" dirty="0">
              <a:latin typeface="Arial" panose="020B0604020202020204" pitchFamily="34" charset="0"/>
            </a:endParaRPr>
          </a:p>
        </p:txBody>
      </p:sp>
      <p:sp>
        <p:nvSpPr>
          <p:cNvPr id="14" name="Прямоугольник 13"/>
          <p:cNvSpPr/>
          <p:nvPr/>
        </p:nvSpPr>
        <p:spPr>
          <a:xfrm>
            <a:off x="9850955" y="2500743"/>
            <a:ext cx="2196471" cy="1600438"/>
          </a:xfrm>
          <a:prstGeom prst="rect">
            <a:avLst/>
          </a:prstGeom>
        </p:spPr>
        <p:txBody>
          <a:bodyPr wrap="square">
            <a:spAutoFit/>
          </a:bodyPr>
          <a:lstStyle/>
          <a:p>
            <a:pPr algn="ctr" eaLnBrk="0" fontAlgn="base" hangingPunct="0">
              <a:spcBef>
                <a:spcPct val="0"/>
              </a:spcBef>
              <a:spcAft>
                <a:spcPct val="0"/>
              </a:spcAft>
            </a:pP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безвозмездные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поступления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от физических и юридических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лиц, в том числе добровольные пожертвования</a:t>
            </a:r>
            <a:endParaRPr lang="ru-RU" altLang="ru-RU" sz="1400" b="1" dirty="0">
              <a:latin typeface="Arial" panose="020B0604020202020204" pitchFamily="34" charset="0"/>
            </a:endParaRPr>
          </a:p>
        </p:txBody>
      </p:sp>
      <p:sp>
        <p:nvSpPr>
          <p:cNvPr id="15" name="Минус 14"/>
          <p:cNvSpPr/>
          <p:nvPr/>
        </p:nvSpPr>
        <p:spPr>
          <a:xfrm>
            <a:off x="2212160" y="2376705"/>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Минус 15"/>
          <p:cNvSpPr/>
          <p:nvPr/>
        </p:nvSpPr>
        <p:spPr>
          <a:xfrm>
            <a:off x="4455013" y="2382754"/>
            <a:ext cx="25097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Минус 16"/>
          <p:cNvSpPr/>
          <p:nvPr/>
        </p:nvSpPr>
        <p:spPr>
          <a:xfrm>
            <a:off x="6802497" y="2376705"/>
            <a:ext cx="2650935" cy="543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Минус 17"/>
          <p:cNvSpPr/>
          <p:nvPr/>
        </p:nvSpPr>
        <p:spPr>
          <a:xfrm>
            <a:off x="9455387" y="2385306"/>
            <a:ext cx="284315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Заголовок 1"/>
          <p:cNvSpPr txBox="1">
            <a:spLocks/>
          </p:cNvSpPr>
          <p:nvPr/>
        </p:nvSpPr>
        <p:spPr>
          <a:xfrm>
            <a:off x="9760338" y="1438571"/>
            <a:ext cx="21964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t>Прочие безвозмездные поступления</a:t>
            </a:r>
            <a:endParaRPr lang="ru-RU"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1" name="Рисунок 20"/>
          <p:cNvPicPr/>
          <p:nvPr/>
        </p:nvPicPr>
        <p:blipFill>
          <a:blip r:embed="rId2">
            <a:extLst>
              <a:ext uri="{28A0092B-C50C-407E-A947-70E740481C1C}">
                <a14:useLocalDpi xmlns:a14="http://schemas.microsoft.com/office/drawing/2010/main" val="0"/>
              </a:ext>
            </a:extLst>
          </a:blip>
          <a:srcRect/>
          <a:stretch>
            <a:fillRect/>
          </a:stretch>
        </p:blipFill>
        <p:spPr bwMode="auto">
          <a:xfrm>
            <a:off x="8939156" y="5131190"/>
            <a:ext cx="2815365" cy="1581582"/>
          </a:xfrm>
          <a:prstGeom prst="rect">
            <a:avLst/>
          </a:prstGeom>
          <a:noFill/>
          <a:ln>
            <a:noFill/>
          </a:ln>
        </p:spPr>
      </p:pic>
      <p:pic>
        <p:nvPicPr>
          <p:cNvPr id="22" name="Рисунок 21"/>
          <p:cNvPicPr>
            <a:picLocks noChangeAspect="1"/>
          </p:cNvPicPr>
          <p:nvPr/>
        </p:nvPicPr>
        <p:blipFill>
          <a:blip r:embed="rId3"/>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23" name="Прямоугольник 22"/>
          <p:cNvSpPr/>
          <p:nvPr/>
        </p:nvSpPr>
        <p:spPr>
          <a:xfrm>
            <a:off x="2777381" y="224403"/>
            <a:ext cx="7612597" cy="461665"/>
          </a:xfrm>
          <a:prstGeom prst="rect">
            <a:avLst/>
          </a:prstGeom>
        </p:spPr>
        <p:txBody>
          <a:bodyPr wrap="none">
            <a:spAutoFit/>
          </a:bodyPr>
          <a:lstStyle/>
          <a:p>
            <a:pPr algn="ctr" eaLnBrk="0" fontAlgn="base" hangingPunct="0">
              <a:spcBef>
                <a:spcPct val="0"/>
              </a:spcBef>
              <a:spcAft>
                <a:spcPct val="0"/>
              </a:spcAft>
            </a:pPr>
            <a:r>
              <a:rPr lang="ru-RU" altLang="ru-RU"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К безвозмездным поступлениям бюджета относятся</a:t>
            </a:r>
            <a:endParaRPr lang="ru-RU" altLang="ru-RU" sz="2400" i="1" dirty="0">
              <a:latin typeface="Arial" panose="020B0604020202020204" pitchFamily="34" charset="0"/>
            </a:endParaRPr>
          </a:p>
        </p:txBody>
      </p:sp>
      <p:sp>
        <p:nvSpPr>
          <p:cNvPr id="20" name="Заголовок 1"/>
          <p:cNvSpPr txBox="1">
            <a:spLocks/>
          </p:cNvSpPr>
          <p:nvPr/>
        </p:nvSpPr>
        <p:spPr>
          <a:xfrm>
            <a:off x="408899"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Дотации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24" name="Минус 23"/>
          <p:cNvSpPr/>
          <p:nvPr/>
        </p:nvSpPr>
        <p:spPr>
          <a:xfrm>
            <a:off x="15114" y="2377759"/>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75083" y="2541986"/>
            <a:ext cx="1838531" cy="2246769"/>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Tree>
    <p:extLst>
      <p:ext uri="{BB962C8B-B14F-4D97-AF65-F5344CB8AC3E}">
        <p14:creationId xmlns:p14="http://schemas.microsoft.com/office/powerpoint/2010/main" val="51799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1" name="Rectangle 3"/>
          <p:cNvSpPr>
            <a:spLocks noChangeArrowheads="1"/>
          </p:cNvSpPr>
          <p:nvPr/>
        </p:nvSpPr>
        <p:spPr bwMode="auto">
          <a:xfrm>
            <a:off x="1783672" y="1165220"/>
            <a:ext cx="10010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РАСХОДЫ бюджета </a:t>
            </a: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24" name="Рисунок 23"/>
          <p:cNvPicPr>
            <a:picLocks noChangeAspect="1"/>
          </p:cNvPicPr>
          <p:nvPr/>
        </p:nvPicPr>
        <p:blipFill>
          <a:blip r:embed="rId2"/>
          <a:stretch>
            <a:fillRect/>
          </a:stretch>
        </p:blipFill>
        <p:spPr>
          <a:xfrm>
            <a:off x="598896" y="3029755"/>
            <a:ext cx="978098" cy="927964"/>
          </a:xfrm>
          <a:prstGeom prst="rect">
            <a:avLst/>
          </a:prstGeom>
        </p:spPr>
      </p:pic>
      <p:pic>
        <p:nvPicPr>
          <p:cNvPr id="7168" name="Рисунок 7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667" y="3029755"/>
            <a:ext cx="1030369" cy="772777"/>
          </a:xfrm>
          <a:prstGeom prst="rect">
            <a:avLst/>
          </a:prstGeom>
        </p:spPr>
      </p:pic>
      <p:pic>
        <p:nvPicPr>
          <p:cNvPr id="22" name="Рисунок 21"/>
          <p:cNvPicPr/>
          <p:nvPr/>
        </p:nvPicPr>
        <p:blipFill>
          <a:blip r:embed="rId4" cstate="print">
            <a:extLst>
              <a:ext uri="{28A0092B-C50C-407E-A947-70E740481C1C}">
                <a14:useLocalDpi xmlns:a14="http://schemas.microsoft.com/office/drawing/2010/main" val="0"/>
              </a:ext>
            </a:extLst>
          </a:blip>
          <a:stretch>
            <a:fillRect/>
          </a:stretch>
        </p:blipFill>
        <p:spPr>
          <a:xfrm>
            <a:off x="413340" y="1130909"/>
            <a:ext cx="1370330" cy="934720"/>
          </a:xfrm>
          <a:prstGeom prst="rect">
            <a:avLst/>
          </a:prstGeom>
        </p:spPr>
      </p:pic>
      <p:sp>
        <p:nvSpPr>
          <p:cNvPr id="10" name="Прямоугольник 9"/>
          <p:cNvSpPr/>
          <p:nvPr/>
        </p:nvSpPr>
        <p:spPr>
          <a:xfrm>
            <a:off x="2483336" y="3198911"/>
            <a:ext cx="7381475" cy="646331"/>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ru-RU" dirty="0">
                <a:latin typeface="Times New Roman" panose="02020603050405020304" pitchFamily="18" charset="0"/>
                <a:cs typeface="Times New Roman" panose="02020603050405020304" pitchFamily="18" charset="0"/>
              </a:rPr>
              <a:t>Расходы бюджета 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распределены </a:t>
            </a:r>
            <a:r>
              <a:rPr lang="ru-RU" dirty="0" smtClean="0">
                <a:latin typeface="Times New Roman" panose="02020603050405020304" pitchFamily="18" charset="0"/>
                <a:cs typeface="Times New Roman" panose="02020603050405020304" pitchFamily="18" charset="0"/>
              </a:rPr>
              <a:t>по:</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0008" y="2250724"/>
            <a:ext cx="11211981"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Все расходы бюджета сгруппированы по разделам бюджетной классификации, каждый из которых имеет перечень подразделов, отражающих основные направления реализации соответствующих функций.</a:t>
            </a:r>
          </a:p>
        </p:txBody>
      </p:sp>
      <p:sp>
        <p:nvSpPr>
          <p:cNvPr id="13" name="Скругленный прямоугольник 12"/>
          <p:cNvSpPr/>
          <p:nvPr/>
        </p:nvSpPr>
        <p:spPr>
          <a:xfrm>
            <a:off x="598896" y="4246421"/>
            <a:ext cx="2495548" cy="1412101"/>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11 </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a:solidFill>
                  <a:sysClr val="windowText" lastClr="000000"/>
                </a:solidFill>
                <a:latin typeface="Times New Roman" panose="02020603050405020304" pitchFamily="18" charset="0"/>
                <a:cs typeface="Times New Roman" panose="02020603050405020304" pitchFamily="18" charset="0"/>
              </a:rPr>
              <a:t>разделам бюджетной классификации</a:t>
            </a:r>
          </a:p>
        </p:txBody>
      </p:sp>
      <p:sp>
        <p:nvSpPr>
          <p:cNvPr id="28" name="Скругленный прямоугольник 27"/>
          <p:cNvSpPr/>
          <p:nvPr/>
        </p:nvSpPr>
        <p:spPr>
          <a:xfrm>
            <a:off x="5121112" y="4690333"/>
            <a:ext cx="2570605" cy="1335609"/>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19</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главным</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распорядителям </a:t>
            </a:r>
            <a:r>
              <a:rPr lang="ru-RU" sz="1400" b="1" dirty="0">
                <a:solidFill>
                  <a:sysClr val="windowText" lastClr="000000"/>
                </a:solidFill>
                <a:latin typeface="Times New Roman" panose="02020603050405020304" pitchFamily="18" charset="0"/>
                <a:cs typeface="Times New Roman" panose="02020603050405020304" pitchFamily="18" charset="0"/>
              </a:rPr>
              <a:t>бюджетных средств </a:t>
            </a:r>
          </a:p>
        </p:txBody>
      </p:sp>
      <p:sp>
        <p:nvSpPr>
          <p:cNvPr id="30" name="Скругленный прямоугольник 29"/>
          <p:cNvSpPr/>
          <p:nvPr/>
        </p:nvSpPr>
        <p:spPr>
          <a:xfrm>
            <a:off x="9325938" y="4149178"/>
            <a:ext cx="2440098" cy="1509344"/>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26 </a:t>
            </a:r>
          </a:p>
          <a:p>
            <a:pPr algn="ctr"/>
            <a:r>
              <a:rPr lang="ru-RU" sz="1400" b="1" dirty="0" smtClean="0">
                <a:solidFill>
                  <a:schemeClr val="tx1"/>
                </a:solidFill>
                <a:latin typeface="Times New Roman" panose="02020603050405020304" pitchFamily="18" charset="0"/>
                <a:cs typeface="Times New Roman" panose="02020603050405020304" pitchFamily="18" charset="0"/>
              </a:rPr>
              <a:t>муниципальным </a:t>
            </a:r>
            <a:r>
              <a:rPr lang="ru-RU" sz="1400" b="1" dirty="0">
                <a:solidFill>
                  <a:schemeClr val="tx1"/>
                </a:solidFill>
                <a:latin typeface="Times New Roman" panose="02020603050405020304" pitchFamily="18" charset="0"/>
                <a:cs typeface="Times New Roman" panose="02020603050405020304" pitchFamily="18" charset="0"/>
              </a:rPr>
              <a:t>программам</a:t>
            </a:r>
          </a:p>
        </p:txBody>
      </p:sp>
      <p:pic>
        <p:nvPicPr>
          <p:cNvPr id="36" name="Рисунок 35"/>
          <p:cNvPicPr>
            <a:picLocks noChangeAspect="1"/>
          </p:cNvPicPr>
          <p:nvPr/>
        </p:nvPicPr>
        <p:blipFill>
          <a:blip r:embed="rId5"/>
          <a:stretch>
            <a:fillRect/>
          </a:stretch>
        </p:blipFill>
        <p:spPr>
          <a:xfrm>
            <a:off x="0" y="-11465"/>
            <a:ext cx="12192000" cy="912823"/>
          </a:xfrm>
          <a:prstGeom prst="rect">
            <a:avLst/>
          </a:prstGeom>
          <a:ln>
            <a:solidFill>
              <a:srgbClr val="00B050"/>
            </a:solidFill>
          </a:ln>
          <a:effectLst>
            <a:glow rad="12700">
              <a:schemeClr val="accent1">
                <a:alpha val="40000"/>
              </a:schemeClr>
            </a:glow>
          </a:effectLst>
        </p:spPr>
      </p:pic>
      <p:sp>
        <p:nvSpPr>
          <p:cNvPr id="38" name="Заголовок 1"/>
          <p:cNvSpPr txBox="1">
            <a:spLocks/>
          </p:cNvSpPr>
          <p:nvPr/>
        </p:nvSpPr>
        <p:spPr>
          <a:xfrm>
            <a:off x="3094444" y="75122"/>
            <a:ext cx="7646126" cy="804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i="1" dirty="0">
                <a:latin typeface="Times New Roman" panose="02020603050405020304" pitchFamily="18" charset="0"/>
                <a:cs typeface="Times New Roman" panose="02020603050405020304" pitchFamily="18" charset="0"/>
              </a:rPr>
              <a:t>Что такое «расходы бюджета»?</a:t>
            </a:r>
          </a:p>
        </p:txBody>
      </p:sp>
    </p:spTree>
    <p:extLst>
      <p:ext uri="{BB962C8B-B14F-4D97-AF65-F5344CB8AC3E}">
        <p14:creationId xmlns:p14="http://schemas.microsoft.com/office/powerpoint/2010/main" val="10599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925" y="1116875"/>
            <a:ext cx="11310150" cy="120032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Расходная часть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 и на плановый период </a:t>
            </a:r>
            <a:r>
              <a:rPr lang="ru-RU" dirty="0" smtClean="0">
                <a:latin typeface="Times New Roman" panose="02020603050405020304" pitchFamily="18" charset="0"/>
                <a:cs typeface="Times New Roman" panose="02020603050405020304" pitchFamily="18" charset="0"/>
              </a:rPr>
              <a:t>2024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2025 </a:t>
            </a:r>
            <a:r>
              <a:rPr lang="ru-RU" dirty="0">
                <a:latin typeface="Times New Roman" panose="02020603050405020304" pitchFamily="18" charset="0"/>
                <a:cs typeface="Times New Roman" panose="02020603050405020304" pitchFamily="18" charset="0"/>
              </a:rPr>
              <a:t>годов сформирована с учетом приоритетных мероприятий, реализуемых в рамках муниципальных программ и непрограммных расходов, </a:t>
            </a:r>
            <a:r>
              <a:rPr lang="ru-RU" dirty="0" smtClean="0">
                <a:latin typeface="Times New Roman" panose="02020603050405020304" pitchFamily="18" charset="0"/>
                <a:cs typeface="Times New Roman" panose="02020603050405020304" pitchFamily="18" charset="0"/>
              </a:rPr>
              <a:t>региональных проектов, направленных на достижение целей и задач национальных проектов.</a:t>
            </a:r>
            <a:endParaRPr lang="ru-RU" dirty="0">
              <a:latin typeface="Times New Roman" panose="02020603050405020304" pitchFamily="18" charset="0"/>
              <a:cs typeface="Times New Roman" panose="02020603050405020304" pitchFamily="18" charset="0"/>
            </a:endParaRPr>
          </a:p>
        </p:txBody>
      </p:sp>
      <p:sp>
        <p:nvSpPr>
          <p:cNvPr id="5" name="Блок-схема: альтернативный процесс 4"/>
          <p:cNvSpPr/>
          <p:nvPr/>
        </p:nvSpPr>
        <p:spPr>
          <a:xfrm>
            <a:off x="1191087" y="2317204"/>
            <a:ext cx="9809826" cy="927442"/>
          </a:xfrm>
          <a:prstGeom prst="flowChartAlternateProcess">
            <a:avLst/>
          </a:prstGeom>
          <a:solidFill>
            <a:schemeClr val="accent4">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Основные приоритеты бюджетной и налоговой политики муниципального образования город Тула на </a:t>
            </a:r>
            <a:r>
              <a:rPr lang="ru-RU" dirty="0" smtClean="0">
                <a:solidFill>
                  <a:schemeClr val="tx1"/>
                </a:solidFill>
                <a:latin typeface="Times New Roman" panose="02020603050405020304" pitchFamily="18" charset="0"/>
                <a:cs typeface="Times New Roman" panose="02020603050405020304" pitchFamily="18" charset="0"/>
              </a:rPr>
              <a:t>2023 </a:t>
            </a:r>
            <a:r>
              <a:rPr lang="ru-RU"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dirty="0" smtClean="0">
                <a:solidFill>
                  <a:schemeClr val="tx1"/>
                </a:solidFill>
                <a:latin typeface="Times New Roman" panose="02020603050405020304" pitchFamily="18" charset="0"/>
                <a:cs typeface="Times New Roman" panose="02020603050405020304" pitchFamily="18" charset="0"/>
              </a:rPr>
              <a:t>2024 </a:t>
            </a:r>
            <a:r>
              <a:rPr lang="ru-RU" dirty="0">
                <a:solidFill>
                  <a:schemeClr val="tx1"/>
                </a:solidFill>
                <a:latin typeface="Times New Roman" panose="02020603050405020304" pitchFamily="18" charset="0"/>
                <a:cs typeface="Times New Roman" panose="02020603050405020304" pitchFamily="18" charset="0"/>
              </a:rPr>
              <a:t>и </a:t>
            </a:r>
            <a:r>
              <a:rPr lang="ru-RU" dirty="0" smtClean="0">
                <a:solidFill>
                  <a:schemeClr val="tx1"/>
                </a:solidFill>
                <a:latin typeface="Times New Roman" panose="02020603050405020304" pitchFamily="18" charset="0"/>
                <a:cs typeface="Times New Roman" panose="02020603050405020304" pitchFamily="18" charset="0"/>
              </a:rPr>
              <a:t>2025 </a:t>
            </a:r>
            <a:r>
              <a:rPr lang="ru-RU" dirty="0">
                <a:solidFill>
                  <a:schemeClr val="tx1"/>
                </a:solidFill>
                <a:latin typeface="Times New Roman" panose="02020603050405020304" pitchFamily="18" charset="0"/>
                <a:cs typeface="Times New Roman" panose="02020603050405020304" pitchFamily="18" charset="0"/>
              </a:rPr>
              <a:t>годов:</a:t>
            </a:r>
          </a:p>
        </p:txBody>
      </p:sp>
      <p:sp>
        <p:nvSpPr>
          <p:cNvPr id="7" name="Прямоугольник 6"/>
          <p:cNvSpPr/>
          <p:nvPr/>
        </p:nvSpPr>
        <p:spPr>
          <a:xfrm>
            <a:off x="707923" y="3785419"/>
            <a:ext cx="11218607" cy="2308324"/>
          </a:xfrm>
          <a:prstGeom prst="rect">
            <a:avLst/>
          </a:prstGeom>
        </p:spPr>
        <p:txBody>
          <a:bodyPr wrap="square">
            <a:spAutoFit/>
          </a:bodyPr>
          <a:lstStyle/>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долгосрочной сбалансированности </a:t>
            </a:r>
            <a:r>
              <a:rPr lang="ru-RU" i="1" dirty="0" smtClean="0">
                <a:latin typeface="Times New Roman" panose="02020603050405020304" pitchFamily="18" charset="0"/>
                <a:cs typeface="Times New Roman" panose="02020603050405020304" pitchFamily="18" charset="0"/>
              </a:rPr>
              <a:t>и устойчивости </a:t>
            </a:r>
            <a:r>
              <a:rPr lang="ru-RU" i="1" dirty="0">
                <a:latin typeface="Times New Roman" panose="02020603050405020304" pitchFamily="18" charset="0"/>
                <a:cs typeface="Times New Roman" panose="02020603050405020304" pitchFamily="18" charset="0"/>
              </a:rPr>
              <a:t>бюджетной системы</a:t>
            </a:r>
            <a:r>
              <a:rPr lang="ru-RU" i="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i="1" dirty="0">
                <a:latin typeface="Times New Roman" panose="02020603050405020304" pitchFamily="18" charset="0"/>
                <a:cs typeface="Times New Roman" panose="02020603050405020304" pitchFamily="18" charset="0"/>
              </a:rPr>
              <a:t>повышение прозрачности бюджетного процесса. Развитие автоматизированной системы управления общественными </a:t>
            </a:r>
            <a:r>
              <a:rPr lang="ru-RU" i="1" dirty="0" smtClean="0">
                <a:latin typeface="Times New Roman" panose="02020603050405020304" pitchFamily="18" charset="0"/>
                <a:cs typeface="Times New Roman" panose="02020603050405020304" pitchFamily="18" charset="0"/>
              </a:rPr>
              <a:t>финансами;</a:t>
            </a:r>
            <a:endParaRPr lang="ru-RU"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контроля в сфере муниципальных закупок;</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повышение эффективности внутреннего </a:t>
            </a:r>
            <a:r>
              <a:rPr lang="ru-RU" i="1" dirty="0">
                <a:latin typeface="Times New Roman" panose="02020603050405020304" pitchFamily="18" charset="0"/>
                <a:cs typeface="Times New Roman" panose="02020603050405020304" pitchFamily="18" charset="0"/>
              </a:rPr>
              <a:t>муниципального финансового контроля;</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стабильного поступления доходов в местный </a:t>
            </a:r>
            <a:r>
              <a:rPr lang="ru-RU" i="1" dirty="0" smtClean="0">
                <a:latin typeface="Times New Roman" panose="02020603050405020304" pitchFamily="18" charset="0"/>
                <a:cs typeface="Times New Roman" panose="02020603050405020304" pitchFamily="18" charset="0"/>
              </a:rPr>
              <a:t>бюджет; </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стимулирование </a:t>
            </a:r>
            <a:r>
              <a:rPr lang="ru-RU" i="1" dirty="0">
                <a:latin typeface="Times New Roman" panose="02020603050405020304" pitchFamily="18" charset="0"/>
                <a:cs typeface="Times New Roman" panose="02020603050405020304" pitchFamily="18" charset="0"/>
              </a:rPr>
              <a:t>предпринимательства, </a:t>
            </a:r>
            <a:r>
              <a:rPr lang="ru-RU" i="1" dirty="0" smtClean="0">
                <a:latin typeface="Times New Roman" panose="02020603050405020304" pitchFamily="18" charset="0"/>
                <a:cs typeface="Times New Roman" panose="02020603050405020304" pitchFamily="18" charset="0"/>
              </a:rPr>
              <a:t>поддержка </a:t>
            </a:r>
            <a:r>
              <a:rPr lang="ru-RU" i="1" dirty="0">
                <a:latin typeface="Times New Roman" panose="02020603050405020304" pitchFamily="18" charset="0"/>
                <a:cs typeface="Times New Roman" panose="02020603050405020304" pitchFamily="18" charset="0"/>
              </a:rPr>
              <a:t>инвестиционной деятельности для равновесного развития экономической и социальной сферы жизнедеятельности </a:t>
            </a:r>
            <a:r>
              <a:rPr lang="ru-RU" i="1" dirty="0" smtClean="0">
                <a:latin typeface="Times New Roman" panose="02020603050405020304" pitchFamily="18" charset="0"/>
                <a:cs typeface="Times New Roman" panose="02020603050405020304" pitchFamily="18" charset="0"/>
              </a:rPr>
              <a:t>города</a:t>
            </a:r>
            <a:r>
              <a:rPr lang="ru-RU" i="1" dirty="0">
                <a:latin typeface="Times New Roman" panose="02020603050405020304" pitchFamily="18" charset="0"/>
                <a:cs typeface="Times New Roman" panose="02020603050405020304" pitchFamily="18" charset="0"/>
              </a:rPr>
              <a:t>.</a:t>
            </a:r>
            <a:endParaRPr lang="ru-RU" i="1"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568" y="0"/>
            <a:ext cx="12192000" cy="912823"/>
          </a:xfrm>
          <a:prstGeom prst="rect">
            <a:avLst/>
          </a:prstGeom>
          <a:ln>
            <a:solidFill>
              <a:srgbClr val="00B050"/>
            </a:solidFill>
          </a:ln>
          <a:effectLst>
            <a:glow rad="12700">
              <a:schemeClr val="accent1">
                <a:alpha val="40000"/>
              </a:schemeClr>
            </a:glow>
          </a:effectLst>
        </p:spPr>
      </p:pic>
      <p:sp>
        <p:nvSpPr>
          <p:cNvPr id="8" name="TextBox 7"/>
          <p:cNvSpPr txBox="1"/>
          <p:nvPr/>
        </p:nvSpPr>
        <p:spPr>
          <a:xfrm>
            <a:off x="2240279" y="100584"/>
            <a:ext cx="9780423"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Основные приоритеты бюджетной и налоговой политики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 и на плановый период </a:t>
            </a:r>
            <a:r>
              <a:rPr lang="ru-RU" dirty="0" smtClean="0">
                <a:latin typeface="Times New Roman" panose="02020603050405020304" pitchFamily="18" charset="0"/>
                <a:cs typeface="Times New Roman" panose="02020603050405020304" pitchFamily="18" charset="0"/>
              </a:rPr>
              <a:t>2024 и 2025 годов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818354"/>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23434</TotalTime>
  <Words>6364</Words>
  <Application>Microsoft Office PowerPoint</Application>
  <PresentationFormat>Широкоэкранный</PresentationFormat>
  <Paragraphs>1531</Paragraphs>
  <Slides>42</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42</vt:i4>
      </vt:variant>
    </vt:vector>
  </HeadingPairs>
  <TitlesOfParts>
    <vt:vector size="53" baseType="lpstr">
      <vt:lpstr>Arial</vt:lpstr>
      <vt:lpstr>Calibri</vt:lpstr>
      <vt:lpstr>Calibri Light</vt:lpstr>
      <vt:lpstr>Century Gothic</vt:lpstr>
      <vt:lpstr>Corbel</vt:lpstr>
      <vt:lpstr>PT Astra Serif</vt:lpstr>
      <vt:lpstr>Times New Roman</vt:lpstr>
      <vt:lpstr>Wingdings</vt:lpstr>
      <vt:lpstr>Wingdings 3</vt:lpstr>
      <vt:lpstr>Office Theme</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Субвенции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RazancevaVV</dc:creator>
  <cp:lastModifiedBy>MakarovaLV</cp:lastModifiedBy>
  <cp:revision>2824</cp:revision>
  <cp:lastPrinted>2023-08-24T09:15:17Z</cp:lastPrinted>
  <dcterms:created xsi:type="dcterms:W3CDTF">2017-05-31T06:36:14Z</dcterms:created>
  <dcterms:modified xsi:type="dcterms:W3CDTF">2023-09-04T11:47:20Z</dcterms:modified>
</cp:coreProperties>
</file>