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handoutMasterIdLst>
    <p:handoutMasterId r:id="rId8"/>
  </p:handoutMasterIdLst>
  <p:sldIdLst>
    <p:sldId id="256" r:id="rId3"/>
    <p:sldId id="261" r:id="rId4"/>
    <p:sldId id="335" r:id="rId5"/>
    <p:sldId id="273" r:id="rId6"/>
    <p:sldId id="272" r:id="rId7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3F00"/>
    <a:srgbClr val="B23FFF"/>
    <a:srgbClr val="C26E6E"/>
    <a:srgbClr val="640000"/>
    <a:srgbClr val="FF0048"/>
    <a:srgbClr val="DDD6EA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6498F-5037-414E-A8FF-F67503268CF2}" v="11" dt="2021-12-15T18:30:49.440"/>
    <p1510:client id="{4204E2A4-CA46-4EE8-B186-3097A645527F}" v="115" dt="2021-12-15T18:38:12.389"/>
    <p1510:client id="{5DB6E5F7-67C8-4947-B4B6-BE9EA205B496}" v="342" dt="2021-12-08T18:18:23.769"/>
    <p1510:client id="{799BB093-A24C-4AE5-8096-66C0E363842B}" v="764" dt="2021-12-15T20:09:13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245" y="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80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0337E1-D1AB-48F4-872C-60F74BFC19D0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1ADB2DF-3709-4AC2-8EA1-80FD8B565AA5}">
      <dgm:prSet phldrT="[Текст]" custT="1"/>
      <dgm:spPr/>
      <dgm:t>
        <a:bodyPr/>
        <a:lstStyle/>
        <a:p>
          <a:r>
            <a:rPr lang="ru-RU" sz="1300" b="1">
              <a:latin typeface="Times New Roman" pitchFamily="18" charset="0"/>
              <a:cs typeface="Times New Roman" pitchFamily="18" charset="0"/>
            </a:rPr>
            <a:t>Заявитель предоставляет адрес КИиЗО заявление о предоставлении в аренду объекта с приложением документов,  подтверждающих соответствие заявителя ст. 4 федерального закона от 24.07.2007 № 209-ФЗ </a:t>
          </a:r>
          <a:br>
            <a:rPr lang="ru-RU" sz="1300" b="1">
              <a:latin typeface="Times New Roman" pitchFamily="18" charset="0"/>
              <a:cs typeface="Times New Roman" pitchFamily="18" charset="0"/>
            </a:rPr>
          </a:br>
          <a:r>
            <a:rPr lang="ru-RU" sz="1300" b="1">
              <a:latin typeface="Times New Roman" pitchFamily="18" charset="0"/>
              <a:cs typeface="Times New Roman" pitchFamily="18" charset="0"/>
            </a:rPr>
            <a:t>и условиям, предусмотренным муниципальными программами развития </a:t>
          </a:r>
          <a:r>
            <a:rPr lang="ru-RU" sz="1300" b="1" err="1">
              <a:latin typeface="Times New Roman" pitchFamily="18" charset="0"/>
              <a:cs typeface="Times New Roman" pitchFamily="18" charset="0"/>
            </a:rPr>
            <a:t>СМиСП</a:t>
          </a:r>
          <a:endParaRPr lang="ru-RU" sz="1300" b="1">
            <a:latin typeface="Times New Roman" pitchFamily="18" charset="0"/>
            <a:cs typeface="Times New Roman" pitchFamily="18" charset="0"/>
          </a:endParaRPr>
        </a:p>
      </dgm:t>
    </dgm:pt>
    <dgm:pt modelId="{6EDF73DC-885C-400B-949A-401D04390C3A}" type="parTrans" cxnId="{4ABFC8D8-A155-4F35-BDA0-9D819822AA85}">
      <dgm:prSet/>
      <dgm:spPr/>
      <dgm:t>
        <a:bodyPr/>
        <a:lstStyle/>
        <a:p>
          <a:endParaRPr lang="ru-RU" b="1"/>
        </a:p>
      </dgm:t>
    </dgm:pt>
    <dgm:pt modelId="{95872660-2CDD-4257-BE0E-B32C6DE52EF6}" type="sibTrans" cxnId="{4ABFC8D8-A155-4F35-BDA0-9D819822AA85}">
      <dgm:prSet/>
      <dgm:spPr/>
      <dgm:t>
        <a:bodyPr/>
        <a:lstStyle/>
        <a:p>
          <a:endParaRPr lang="ru-RU" b="1"/>
        </a:p>
      </dgm:t>
    </dgm:pt>
    <dgm:pt modelId="{80201D5D-F26F-44C6-841E-93A332515188}">
      <dgm:prSet phldrT="[Текст]" custT="1"/>
      <dgm:spPr/>
      <dgm:t>
        <a:bodyPr/>
        <a:lstStyle/>
        <a:p>
          <a:r>
            <a:rPr lang="ru-RU" sz="1300" b="1">
              <a:latin typeface="Times New Roman" pitchFamily="18" charset="0"/>
              <a:cs typeface="Times New Roman" pitchFamily="18" charset="0"/>
            </a:rPr>
            <a:t>Об организации и проведении конкурса или аукциона</a:t>
          </a:r>
        </a:p>
      </dgm:t>
    </dgm:pt>
    <dgm:pt modelId="{264BF12B-C521-44C5-A2A7-B1488E607049}" type="parTrans" cxnId="{D9CFBE8A-60E7-45E4-9673-871D992FACBA}">
      <dgm:prSet/>
      <dgm:spPr/>
      <dgm:t>
        <a:bodyPr/>
        <a:lstStyle/>
        <a:p>
          <a:endParaRPr lang="ru-RU" b="1"/>
        </a:p>
      </dgm:t>
    </dgm:pt>
    <dgm:pt modelId="{25953E9A-920A-43F1-8F82-5A625FEC4AD1}" type="sibTrans" cxnId="{D9CFBE8A-60E7-45E4-9673-871D992FACBA}">
      <dgm:prSet/>
      <dgm:spPr/>
      <dgm:t>
        <a:bodyPr/>
        <a:lstStyle/>
        <a:p>
          <a:endParaRPr lang="ru-RU" b="1"/>
        </a:p>
      </dgm:t>
    </dgm:pt>
    <dgm:pt modelId="{8AF63869-9680-4EC6-8E0C-1D5A72EC6455}">
      <dgm:prSet phldrT="[Текст]" custT="1"/>
      <dgm:spPr/>
      <dgm:t>
        <a:bodyPr/>
        <a:lstStyle/>
        <a:p>
          <a:r>
            <a:rPr lang="ru-RU" sz="1300" b="1">
              <a:latin typeface="Times New Roman" pitchFamily="18" charset="0"/>
              <a:cs typeface="Times New Roman" pitchFamily="18" charset="0"/>
            </a:rPr>
            <a:t>Проект решения ТГД об организации и проведении конкурса или аукциона на право заключения договора аренды</a:t>
          </a:r>
        </a:p>
      </dgm:t>
    </dgm:pt>
    <dgm:pt modelId="{6CA1B0C8-E5D9-4029-A60F-0F5E47DB65D1}" type="parTrans" cxnId="{5395DF0D-7691-4BA9-B6A6-A9D80EC6FA09}">
      <dgm:prSet/>
      <dgm:spPr/>
      <dgm:t>
        <a:bodyPr/>
        <a:lstStyle/>
        <a:p>
          <a:endParaRPr lang="ru-RU" b="1"/>
        </a:p>
      </dgm:t>
    </dgm:pt>
    <dgm:pt modelId="{23FBC2A9-9195-464F-AEC4-3BE850310BB0}" type="sibTrans" cxnId="{5395DF0D-7691-4BA9-B6A6-A9D80EC6FA09}">
      <dgm:prSet/>
      <dgm:spPr/>
      <dgm:t>
        <a:bodyPr/>
        <a:lstStyle/>
        <a:p>
          <a:endParaRPr lang="ru-RU" b="1"/>
        </a:p>
      </dgm:t>
    </dgm:pt>
    <dgm:pt modelId="{A8B97506-FB88-4FB0-8CBE-F996F567E262}">
      <dgm:prSet phldrT="[Текст]" custT="1"/>
      <dgm:spPr/>
      <dgm:t>
        <a:bodyPr/>
        <a:lstStyle/>
        <a:p>
          <a:r>
            <a:rPr lang="ru-RU" sz="1300" b="1">
              <a:latin typeface="Times New Roman" pitchFamily="18" charset="0"/>
              <a:cs typeface="Times New Roman" pitchFamily="18" charset="0"/>
            </a:rPr>
            <a:t>КИиЗО принимает решение</a:t>
          </a:r>
        </a:p>
      </dgm:t>
    </dgm:pt>
    <dgm:pt modelId="{1C3586A2-29C2-44BB-9F2F-392DB53F0DA6}" type="parTrans" cxnId="{71597825-12EF-426D-94C5-89AA724ABB77}">
      <dgm:prSet/>
      <dgm:spPr/>
      <dgm:t>
        <a:bodyPr/>
        <a:lstStyle/>
        <a:p>
          <a:endParaRPr lang="ru-RU" b="1"/>
        </a:p>
      </dgm:t>
    </dgm:pt>
    <dgm:pt modelId="{E5D6A1F1-4EE4-4A72-A324-65623D524D64}" type="sibTrans" cxnId="{71597825-12EF-426D-94C5-89AA724ABB77}">
      <dgm:prSet/>
      <dgm:spPr/>
      <dgm:t>
        <a:bodyPr/>
        <a:lstStyle/>
        <a:p>
          <a:endParaRPr lang="ru-RU" b="1"/>
        </a:p>
      </dgm:t>
    </dgm:pt>
    <dgm:pt modelId="{17356DA7-C715-4BD4-BEF2-0FD5A1C11005}">
      <dgm:prSet phldrT="[Текст]" custT="1"/>
      <dgm:spPr/>
      <dgm:t>
        <a:bodyPr/>
        <a:lstStyle/>
        <a:p>
          <a:pPr>
            <a:lnSpc>
              <a:spcPct val="50000"/>
            </a:lnSpc>
          </a:pPr>
          <a:r>
            <a:rPr lang="ru-RU" sz="1300" b="1">
              <a:latin typeface="Times New Roman" pitchFamily="18" charset="0"/>
              <a:cs typeface="Times New Roman" pitchFamily="18" charset="0"/>
            </a:rPr>
            <a:t>Разработка и утверждение  конкурсной/аукционной документации. </a:t>
          </a:r>
        </a:p>
        <a:p>
          <a:pPr>
            <a:lnSpc>
              <a:spcPct val="50000"/>
            </a:lnSpc>
          </a:pPr>
          <a:r>
            <a:rPr lang="ru-RU" sz="1300" b="1">
              <a:latin typeface="Times New Roman" pitchFamily="18" charset="0"/>
              <a:cs typeface="Times New Roman" pitchFamily="18" charset="0"/>
            </a:rPr>
            <a:t>Создание конкурсной/аукционной комиссии</a:t>
          </a:r>
        </a:p>
      </dgm:t>
    </dgm:pt>
    <dgm:pt modelId="{C0722220-4F00-4FBC-A077-0ADAA2E36A07}" type="parTrans" cxnId="{67178E64-6167-46F8-AC76-46A79C231E4A}">
      <dgm:prSet/>
      <dgm:spPr/>
      <dgm:t>
        <a:bodyPr/>
        <a:lstStyle/>
        <a:p>
          <a:endParaRPr lang="ru-RU" b="1"/>
        </a:p>
      </dgm:t>
    </dgm:pt>
    <dgm:pt modelId="{2801EFE8-7C5A-4E02-AA4C-32BBEEDDB388}" type="sibTrans" cxnId="{67178E64-6167-46F8-AC76-46A79C231E4A}">
      <dgm:prSet/>
      <dgm:spPr/>
      <dgm:t>
        <a:bodyPr/>
        <a:lstStyle/>
        <a:p>
          <a:endParaRPr lang="ru-RU" b="1"/>
        </a:p>
      </dgm:t>
    </dgm:pt>
    <dgm:pt modelId="{20AA1E47-A857-4F2A-8FA4-B50BBDD79DAB}">
      <dgm:prSet custT="1"/>
      <dgm:spPr/>
      <dgm:t>
        <a:bodyPr/>
        <a:lstStyle/>
        <a:p>
          <a:r>
            <a:rPr lang="ru-RU" sz="1300" b="1">
              <a:latin typeface="Times New Roman" pitchFamily="18" charset="0"/>
              <a:cs typeface="Times New Roman" pitchFamily="18" charset="0"/>
            </a:rPr>
            <a:t>Проведение аукциона или конкурса</a:t>
          </a:r>
        </a:p>
      </dgm:t>
    </dgm:pt>
    <dgm:pt modelId="{4545C1E2-22CB-49AC-A451-FFE15EE2F516}" type="parTrans" cxnId="{71BAF2AE-7D1F-451D-86E0-AA81E97DEC08}">
      <dgm:prSet/>
      <dgm:spPr/>
      <dgm:t>
        <a:bodyPr/>
        <a:lstStyle/>
        <a:p>
          <a:endParaRPr lang="ru-RU" b="1"/>
        </a:p>
      </dgm:t>
    </dgm:pt>
    <dgm:pt modelId="{EEF11C90-ADE3-48BC-9C72-B88CECF051E4}" type="sibTrans" cxnId="{71BAF2AE-7D1F-451D-86E0-AA81E97DEC08}">
      <dgm:prSet/>
      <dgm:spPr/>
      <dgm:t>
        <a:bodyPr/>
        <a:lstStyle/>
        <a:p>
          <a:endParaRPr lang="ru-RU" b="1"/>
        </a:p>
      </dgm:t>
    </dgm:pt>
    <dgm:pt modelId="{92EEBFD6-468A-479E-8837-5312A3EF5CCD}">
      <dgm:prSet custT="1"/>
      <dgm:spPr/>
      <dgm:t>
        <a:bodyPr/>
        <a:lstStyle/>
        <a:p>
          <a:r>
            <a:rPr lang="ru-RU" sz="1300" b="1">
              <a:latin typeface="Times New Roman" pitchFamily="18" charset="0"/>
              <a:cs typeface="Times New Roman" pitchFamily="18" charset="0"/>
            </a:rPr>
            <a:t>Заключение договора аренды</a:t>
          </a:r>
        </a:p>
      </dgm:t>
    </dgm:pt>
    <dgm:pt modelId="{95EA3F45-A1EC-43A8-863A-33CA93762F1B}" type="parTrans" cxnId="{1EE2E899-4B36-4FDD-9120-A7076D9F949C}">
      <dgm:prSet/>
      <dgm:spPr/>
      <dgm:t>
        <a:bodyPr/>
        <a:lstStyle/>
        <a:p>
          <a:endParaRPr lang="ru-RU" b="1"/>
        </a:p>
      </dgm:t>
    </dgm:pt>
    <dgm:pt modelId="{DDA198E1-ECAF-4E03-A05D-B4F19B674086}" type="sibTrans" cxnId="{1EE2E899-4B36-4FDD-9120-A7076D9F949C}">
      <dgm:prSet/>
      <dgm:spPr/>
      <dgm:t>
        <a:bodyPr/>
        <a:lstStyle/>
        <a:p>
          <a:endParaRPr lang="ru-RU" b="1"/>
        </a:p>
      </dgm:t>
    </dgm:pt>
    <dgm:pt modelId="{547E1EE4-8947-4F1F-9C4A-F72475A3A047}">
      <dgm:prSet custT="1"/>
      <dgm:spPr/>
      <dgm:t>
        <a:bodyPr/>
        <a:lstStyle/>
        <a:p>
          <a:r>
            <a:rPr lang="ru-RU" sz="1300" b="1">
              <a:latin typeface="Times New Roman" pitchFamily="18" charset="0"/>
              <a:cs typeface="Times New Roman" pitchFamily="18" charset="0"/>
            </a:rPr>
            <a:t>Отказ в организации и проведении конкурса или аукциона</a:t>
          </a:r>
        </a:p>
      </dgm:t>
    </dgm:pt>
    <dgm:pt modelId="{356F224C-6840-4974-9F48-18CDC64699E9}" type="parTrans" cxnId="{031C3578-08BC-4EF8-8248-107F012BC262}">
      <dgm:prSet/>
      <dgm:spPr/>
      <dgm:t>
        <a:bodyPr/>
        <a:lstStyle/>
        <a:p>
          <a:endParaRPr lang="ru-RU" b="1"/>
        </a:p>
      </dgm:t>
    </dgm:pt>
    <dgm:pt modelId="{9809E797-5941-4016-AD56-0013252F776B}" type="sibTrans" cxnId="{031C3578-08BC-4EF8-8248-107F012BC262}">
      <dgm:prSet/>
      <dgm:spPr/>
      <dgm:t>
        <a:bodyPr/>
        <a:lstStyle/>
        <a:p>
          <a:endParaRPr lang="ru-RU" b="1"/>
        </a:p>
      </dgm:t>
    </dgm:pt>
    <dgm:pt modelId="{16C90359-6B9F-4274-8AB2-5383571EA6BC}" type="pres">
      <dgm:prSet presAssocID="{B10337E1-D1AB-48F4-872C-60F74BFC1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E7065-F9CA-4CCB-AA49-0CEBF62E2BC5}" type="pres">
      <dgm:prSet presAssocID="{92EEBFD6-468A-479E-8837-5312A3EF5CCD}" presName="boxAndChildren" presStyleCnt="0"/>
      <dgm:spPr/>
    </dgm:pt>
    <dgm:pt modelId="{49F56447-7606-40E0-A4CB-43F03189A3D2}" type="pres">
      <dgm:prSet presAssocID="{92EEBFD6-468A-479E-8837-5312A3EF5CCD}" presName="parentTextBox" presStyleLbl="node1" presStyleIdx="0" presStyleCnt="8"/>
      <dgm:spPr/>
      <dgm:t>
        <a:bodyPr/>
        <a:lstStyle/>
        <a:p>
          <a:endParaRPr lang="ru-RU"/>
        </a:p>
      </dgm:t>
    </dgm:pt>
    <dgm:pt modelId="{FCFC6221-0600-4866-86E4-1DCEDC53343E}" type="pres">
      <dgm:prSet presAssocID="{EEF11C90-ADE3-48BC-9C72-B88CECF051E4}" presName="sp" presStyleCnt="0"/>
      <dgm:spPr/>
    </dgm:pt>
    <dgm:pt modelId="{A600D15E-E871-47C5-A6DC-5F1E6E0A6FA7}" type="pres">
      <dgm:prSet presAssocID="{20AA1E47-A857-4F2A-8FA4-B50BBDD79DAB}" presName="arrowAndChildren" presStyleCnt="0"/>
      <dgm:spPr/>
    </dgm:pt>
    <dgm:pt modelId="{762266F7-9A28-4460-8957-2F52E8CCBFEE}" type="pres">
      <dgm:prSet presAssocID="{20AA1E47-A857-4F2A-8FA4-B50BBDD79DAB}" presName="parentTextArrow" presStyleLbl="node1" presStyleIdx="1" presStyleCnt="8"/>
      <dgm:spPr/>
      <dgm:t>
        <a:bodyPr/>
        <a:lstStyle/>
        <a:p>
          <a:endParaRPr lang="ru-RU"/>
        </a:p>
      </dgm:t>
    </dgm:pt>
    <dgm:pt modelId="{B2DBBBB7-FF7F-4F0F-A632-8CBAF9795DAD}" type="pres">
      <dgm:prSet presAssocID="{2801EFE8-7C5A-4E02-AA4C-32BBEEDDB388}" presName="sp" presStyleCnt="0"/>
      <dgm:spPr/>
    </dgm:pt>
    <dgm:pt modelId="{91333BD7-B973-48B1-8CCB-05B35E7E584D}" type="pres">
      <dgm:prSet presAssocID="{17356DA7-C715-4BD4-BEF2-0FD5A1C11005}" presName="arrowAndChildren" presStyleCnt="0"/>
      <dgm:spPr/>
    </dgm:pt>
    <dgm:pt modelId="{CBF72F36-4F63-4DA0-BC55-18A103BBDAD7}" type="pres">
      <dgm:prSet presAssocID="{17356DA7-C715-4BD4-BEF2-0FD5A1C11005}" presName="parentTextArrow" presStyleLbl="node1" presStyleIdx="2" presStyleCnt="8" custScaleY="111016"/>
      <dgm:spPr/>
      <dgm:t>
        <a:bodyPr/>
        <a:lstStyle/>
        <a:p>
          <a:endParaRPr lang="ru-RU"/>
        </a:p>
      </dgm:t>
    </dgm:pt>
    <dgm:pt modelId="{A4161BE4-17B6-4CB1-BDF2-E4E9DE5FC95B}" type="pres">
      <dgm:prSet presAssocID="{23FBC2A9-9195-464F-AEC4-3BE850310BB0}" presName="sp" presStyleCnt="0"/>
      <dgm:spPr/>
    </dgm:pt>
    <dgm:pt modelId="{DFA8749C-5939-451F-A989-E88183DC2108}" type="pres">
      <dgm:prSet presAssocID="{8AF63869-9680-4EC6-8E0C-1D5A72EC6455}" presName="arrowAndChildren" presStyleCnt="0"/>
      <dgm:spPr/>
    </dgm:pt>
    <dgm:pt modelId="{067AA440-D64E-4BFB-B669-80B9CB0059A2}" type="pres">
      <dgm:prSet presAssocID="{8AF63869-9680-4EC6-8E0C-1D5A72EC6455}" presName="parentTextArrow" presStyleLbl="node1" presStyleIdx="3" presStyleCnt="8" custScaleY="133701"/>
      <dgm:spPr/>
      <dgm:t>
        <a:bodyPr/>
        <a:lstStyle/>
        <a:p>
          <a:endParaRPr lang="ru-RU"/>
        </a:p>
      </dgm:t>
    </dgm:pt>
    <dgm:pt modelId="{F51DB538-68C6-4628-BB39-E0C947B0CF0D}" type="pres">
      <dgm:prSet presAssocID="{9809E797-5941-4016-AD56-0013252F776B}" presName="sp" presStyleCnt="0"/>
      <dgm:spPr/>
    </dgm:pt>
    <dgm:pt modelId="{B45961F1-6BB4-424D-B7D5-7066B3BA8ED4}" type="pres">
      <dgm:prSet presAssocID="{547E1EE4-8947-4F1F-9C4A-F72475A3A047}" presName="arrowAndChildren" presStyleCnt="0"/>
      <dgm:spPr/>
    </dgm:pt>
    <dgm:pt modelId="{A126E72E-C22D-41D8-B57A-BC40A86ED423}" type="pres">
      <dgm:prSet presAssocID="{547E1EE4-8947-4F1F-9C4A-F72475A3A047}" presName="parentTextArrow" presStyleLbl="node1" presStyleIdx="4" presStyleCnt="8" custScaleX="33288" custLinFactNeighborX="-27053" custLinFactNeighborY="-60004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0D42BEB-F9AA-45EF-8A69-0E2F52FCDFA1}" type="pres">
      <dgm:prSet presAssocID="{25953E9A-920A-43F1-8F82-5A625FEC4AD1}" presName="sp" presStyleCnt="0"/>
      <dgm:spPr/>
    </dgm:pt>
    <dgm:pt modelId="{94062D5F-AA1F-4EBA-A34E-B6182ABAD3E6}" type="pres">
      <dgm:prSet presAssocID="{80201D5D-F26F-44C6-841E-93A332515188}" presName="arrowAndChildren" presStyleCnt="0"/>
      <dgm:spPr/>
    </dgm:pt>
    <dgm:pt modelId="{9FD417B5-698E-4128-ADAA-F22BD5ABDECF}" type="pres">
      <dgm:prSet presAssocID="{80201D5D-F26F-44C6-841E-93A332515188}" presName="parentTextArrow" presStyleLbl="node1" presStyleIdx="5" presStyleCnt="8" custScaleX="34607" custScaleY="127532" custLinFactNeighborX="30737" custLinFactNeighborY="68508"/>
      <dgm:spPr/>
      <dgm:t>
        <a:bodyPr/>
        <a:lstStyle/>
        <a:p>
          <a:endParaRPr lang="ru-RU"/>
        </a:p>
      </dgm:t>
    </dgm:pt>
    <dgm:pt modelId="{7BEC2295-D639-4A57-A5F6-458D9C0A4586}" type="pres">
      <dgm:prSet presAssocID="{E5D6A1F1-4EE4-4A72-A324-65623D524D64}" presName="sp" presStyleCnt="0"/>
      <dgm:spPr/>
    </dgm:pt>
    <dgm:pt modelId="{4070FE2A-7BA0-4E83-AB93-632811540D36}" type="pres">
      <dgm:prSet presAssocID="{A8B97506-FB88-4FB0-8CBE-F996F567E262}" presName="arrowAndChildren" presStyleCnt="0"/>
      <dgm:spPr/>
    </dgm:pt>
    <dgm:pt modelId="{730EB2ED-9F8D-4589-A583-E62B25634C46}" type="pres">
      <dgm:prSet presAssocID="{A8B97506-FB88-4FB0-8CBE-F996F567E262}" presName="parentTextArrow" presStyleLbl="node1" presStyleIdx="6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4D0F212-BA50-4374-A799-7D209255967C}" type="pres">
      <dgm:prSet presAssocID="{95872660-2CDD-4257-BE0E-B32C6DE52EF6}" presName="sp" presStyleCnt="0"/>
      <dgm:spPr/>
    </dgm:pt>
    <dgm:pt modelId="{DE865B50-27AF-4D08-9ACC-F6AC81CD1EF3}" type="pres">
      <dgm:prSet presAssocID="{C1ADB2DF-3709-4AC2-8EA1-80FD8B565AA5}" presName="arrowAndChildren" presStyleCnt="0"/>
      <dgm:spPr/>
    </dgm:pt>
    <dgm:pt modelId="{56A368D2-361F-4769-81C1-4FBB6D1D39F4}" type="pres">
      <dgm:prSet presAssocID="{C1ADB2DF-3709-4AC2-8EA1-80FD8B565AA5}" presName="parentTextArrow" presStyleLbl="node1" presStyleIdx="7" presStyleCnt="8" custScaleY="179797" custLinFactNeighborX="-84"/>
      <dgm:spPr/>
      <dgm:t>
        <a:bodyPr/>
        <a:lstStyle/>
        <a:p>
          <a:endParaRPr lang="ru-RU"/>
        </a:p>
      </dgm:t>
    </dgm:pt>
  </dgm:ptLst>
  <dgm:cxnLst>
    <dgm:cxn modelId="{41663C3C-5DE5-4124-A367-54DDB07E5AF3}" type="presOf" srcId="{80201D5D-F26F-44C6-841E-93A332515188}" destId="{9FD417B5-698E-4128-ADAA-F22BD5ABDECF}" srcOrd="0" destOrd="0" presId="urn:microsoft.com/office/officeart/2005/8/layout/process4"/>
    <dgm:cxn modelId="{71BAF2AE-7D1F-451D-86E0-AA81E97DEC08}" srcId="{B10337E1-D1AB-48F4-872C-60F74BFC19D0}" destId="{20AA1E47-A857-4F2A-8FA4-B50BBDD79DAB}" srcOrd="6" destOrd="0" parTransId="{4545C1E2-22CB-49AC-A451-FFE15EE2F516}" sibTransId="{EEF11C90-ADE3-48BC-9C72-B88CECF051E4}"/>
    <dgm:cxn modelId="{1EE2E899-4B36-4FDD-9120-A7076D9F949C}" srcId="{B10337E1-D1AB-48F4-872C-60F74BFC19D0}" destId="{92EEBFD6-468A-479E-8837-5312A3EF5CCD}" srcOrd="7" destOrd="0" parTransId="{95EA3F45-A1EC-43A8-863A-33CA93762F1B}" sibTransId="{DDA198E1-ECAF-4E03-A05D-B4F19B674086}"/>
    <dgm:cxn modelId="{D9CFBE8A-60E7-45E4-9673-871D992FACBA}" srcId="{B10337E1-D1AB-48F4-872C-60F74BFC19D0}" destId="{80201D5D-F26F-44C6-841E-93A332515188}" srcOrd="2" destOrd="0" parTransId="{264BF12B-C521-44C5-A2A7-B1488E607049}" sibTransId="{25953E9A-920A-43F1-8F82-5A625FEC4AD1}"/>
    <dgm:cxn modelId="{07B79CCE-ECFD-45D3-B33A-2A39D2188633}" type="presOf" srcId="{A8B97506-FB88-4FB0-8CBE-F996F567E262}" destId="{730EB2ED-9F8D-4589-A583-E62B25634C46}" srcOrd="0" destOrd="0" presId="urn:microsoft.com/office/officeart/2005/8/layout/process4"/>
    <dgm:cxn modelId="{5395DF0D-7691-4BA9-B6A6-A9D80EC6FA09}" srcId="{B10337E1-D1AB-48F4-872C-60F74BFC19D0}" destId="{8AF63869-9680-4EC6-8E0C-1D5A72EC6455}" srcOrd="4" destOrd="0" parTransId="{6CA1B0C8-E5D9-4029-A60F-0F5E47DB65D1}" sibTransId="{23FBC2A9-9195-464F-AEC4-3BE850310BB0}"/>
    <dgm:cxn modelId="{031C3578-08BC-4EF8-8248-107F012BC262}" srcId="{B10337E1-D1AB-48F4-872C-60F74BFC19D0}" destId="{547E1EE4-8947-4F1F-9C4A-F72475A3A047}" srcOrd="3" destOrd="0" parTransId="{356F224C-6840-4974-9F48-18CDC64699E9}" sibTransId="{9809E797-5941-4016-AD56-0013252F776B}"/>
    <dgm:cxn modelId="{FCF6DF4D-2603-458C-BEA8-94CBD799FF46}" type="presOf" srcId="{B10337E1-D1AB-48F4-872C-60F74BFC19D0}" destId="{16C90359-6B9F-4274-8AB2-5383571EA6BC}" srcOrd="0" destOrd="0" presId="urn:microsoft.com/office/officeart/2005/8/layout/process4"/>
    <dgm:cxn modelId="{1DC6F579-C69B-4174-93D1-AD548E86AD32}" type="presOf" srcId="{92EEBFD6-468A-479E-8837-5312A3EF5CCD}" destId="{49F56447-7606-40E0-A4CB-43F03189A3D2}" srcOrd="0" destOrd="0" presId="urn:microsoft.com/office/officeart/2005/8/layout/process4"/>
    <dgm:cxn modelId="{00BE0CE8-4E20-4260-AE11-7558D0CC9B28}" type="presOf" srcId="{17356DA7-C715-4BD4-BEF2-0FD5A1C11005}" destId="{CBF72F36-4F63-4DA0-BC55-18A103BBDAD7}" srcOrd="0" destOrd="0" presId="urn:microsoft.com/office/officeart/2005/8/layout/process4"/>
    <dgm:cxn modelId="{71597825-12EF-426D-94C5-89AA724ABB77}" srcId="{B10337E1-D1AB-48F4-872C-60F74BFC19D0}" destId="{A8B97506-FB88-4FB0-8CBE-F996F567E262}" srcOrd="1" destOrd="0" parTransId="{1C3586A2-29C2-44BB-9F2F-392DB53F0DA6}" sibTransId="{E5D6A1F1-4EE4-4A72-A324-65623D524D64}"/>
    <dgm:cxn modelId="{52F889DF-C93A-4B94-A175-0DAA37630B26}" type="presOf" srcId="{8AF63869-9680-4EC6-8E0C-1D5A72EC6455}" destId="{067AA440-D64E-4BFB-B669-80B9CB0059A2}" srcOrd="0" destOrd="0" presId="urn:microsoft.com/office/officeart/2005/8/layout/process4"/>
    <dgm:cxn modelId="{F3EC343A-754E-4468-9FBB-E694A031CD75}" type="presOf" srcId="{547E1EE4-8947-4F1F-9C4A-F72475A3A047}" destId="{A126E72E-C22D-41D8-B57A-BC40A86ED423}" srcOrd="0" destOrd="0" presId="urn:microsoft.com/office/officeart/2005/8/layout/process4"/>
    <dgm:cxn modelId="{67178E64-6167-46F8-AC76-46A79C231E4A}" srcId="{B10337E1-D1AB-48F4-872C-60F74BFC19D0}" destId="{17356DA7-C715-4BD4-BEF2-0FD5A1C11005}" srcOrd="5" destOrd="0" parTransId="{C0722220-4F00-4FBC-A077-0ADAA2E36A07}" sibTransId="{2801EFE8-7C5A-4E02-AA4C-32BBEEDDB388}"/>
    <dgm:cxn modelId="{4ABFC8D8-A155-4F35-BDA0-9D819822AA85}" srcId="{B10337E1-D1AB-48F4-872C-60F74BFC19D0}" destId="{C1ADB2DF-3709-4AC2-8EA1-80FD8B565AA5}" srcOrd="0" destOrd="0" parTransId="{6EDF73DC-885C-400B-949A-401D04390C3A}" sibTransId="{95872660-2CDD-4257-BE0E-B32C6DE52EF6}"/>
    <dgm:cxn modelId="{445F7CBD-C427-45D2-BCD9-5333BC84A720}" type="presOf" srcId="{20AA1E47-A857-4F2A-8FA4-B50BBDD79DAB}" destId="{762266F7-9A28-4460-8957-2F52E8CCBFEE}" srcOrd="0" destOrd="0" presId="urn:microsoft.com/office/officeart/2005/8/layout/process4"/>
    <dgm:cxn modelId="{F84E0EC1-5888-46EC-A699-81F093DE2869}" type="presOf" srcId="{C1ADB2DF-3709-4AC2-8EA1-80FD8B565AA5}" destId="{56A368D2-361F-4769-81C1-4FBB6D1D39F4}" srcOrd="0" destOrd="0" presId="urn:microsoft.com/office/officeart/2005/8/layout/process4"/>
    <dgm:cxn modelId="{3819085B-6966-4594-8630-35841EDFFC0A}" type="presParOf" srcId="{16C90359-6B9F-4274-8AB2-5383571EA6BC}" destId="{5D1E7065-F9CA-4CCB-AA49-0CEBF62E2BC5}" srcOrd="0" destOrd="0" presId="urn:microsoft.com/office/officeart/2005/8/layout/process4"/>
    <dgm:cxn modelId="{3CDD07FA-0B11-4D76-8C0E-52EE5311EC77}" type="presParOf" srcId="{5D1E7065-F9CA-4CCB-AA49-0CEBF62E2BC5}" destId="{49F56447-7606-40E0-A4CB-43F03189A3D2}" srcOrd="0" destOrd="0" presId="urn:microsoft.com/office/officeart/2005/8/layout/process4"/>
    <dgm:cxn modelId="{D619C329-8EB4-4FDD-83D6-507A6B5B7621}" type="presParOf" srcId="{16C90359-6B9F-4274-8AB2-5383571EA6BC}" destId="{FCFC6221-0600-4866-86E4-1DCEDC53343E}" srcOrd="1" destOrd="0" presId="urn:microsoft.com/office/officeart/2005/8/layout/process4"/>
    <dgm:cxn modelId="{52F6CF8F-AC0F-49E7-A883-8C6D20D1024D}" type="presParOf" srcId="{16C90359-6B9F-4274-8AB2-5383571EA6BC}" destId="{A600D15E-E871-47C5-A6DC-5F1E6E0A6FA7}" srcOrd="2" destOrd="0" presId="urn:microsoft.com/office/officeart/2005/8/layout/process4"/>
    <dgm:cxn modelId="{4939A92C-AFBA-494D-B5D5-C5CACD05D96E}" type="presParOf" srcId="{A600D15E-E871-47C5-A6DC-5F1E6E0A6FA7}" destId="{762266F7-9A28-4460-8957-2F52E8CCBFEE}" srcOrd="0" destOrd="0" presId="urn:microsoft.com/office/officeart/2005/8/layout/process4"/>
    <dgm:cxn modelId="{0917BFE4-78F4-45AB-A3CA-AB7A0E954689}" type="presParOf" srcId="{16C90359-6B9F-4274-8AB2-5383571EA6BC}" destId="{B2DBBBB7-FF7F-4F0F-A632-8CBAF9795DAD}" srcOrd="3" destOrd="0" presId="urn:microsoft.com/office/officeart/2005/8/layout/process4"/>
    <dgm:cxn modelId="{19CB7713-D983-409D-A7B2-DF792C5F5F51}" type="presParOf" srcId="{16C90359-6B9F-4274-8AB2-5383571EA6BC}" destId="{91333BD7-B973-48B1-8CCB-05B35E7E584D}" srcOrd="4" destOrd="0" presId="urn:microsoft.com/office/officeart/2005/8/layout/process4"/>
    <dgm:cxn modelId="{AD64FED3-5988-4773-A9B8-7B9389652E6F}" type="presParOf" srcId="{91333BD7-B973-48B1-8CCB-05B35E7E584D}" destId="{CBF72F36-4F63-4DA0-BC55-18A103BBDAD7}" srcOrd="0" destOrd="0" presId="urn:microsoft.com/office/officeart/2005/8/layout/process4"/>
    <dgm:cxn modelId="{B8ABBBB7-127D-47FC-9F6D-30608A2FC650}" type="presParOf" srcId="{16C90359-6B9F-4274-8AB2-5383571EA6BC}" destId="{A4161BE4-17B6-4CB1-BDF2-E4E9DE5FC95B}" srcOrd="5" destOrd="0" presId="urn:microsoft.com/office/officeart/2005/8/layout/process4"/>
    <dgm:cxn modelId="{3D884F41-2CAA-4C49-85DD-6E3861F2DB64}" type="presParOf" srcId="{16C90359-6B9F-4274-8AB2-5383571EA6BC}" destId="{DFA8749C-5939-451F-A989-E88183DC2108}" srcOrd="6" destOrd="0" presId="urn:microsoft.com/office/officeart/2005/8/layout/process4"/>
    <dgm:cxn modelId="{6EBC0446-8D68-48A8-AF30-9C8916D0D85D}" type="presParOf" srcId="{DFA8749C-5939-451F-A989-E88183DC2108}" destId="{067AA440-D64E-4BFB-B669-80B9CB0059A2}" srcOrd="0" destOrd="0" presId="urn:microsoft.com/office/officeart/2005/8/layout/process4"/>
    <dgm:cxn modelId="{B9F38EE6-C310-4F19-8EFB-5BDB9ECDFDD6}" type="presParOf" srcId="{16C90359-6B9F-4274-8AB2-5383571EA6BC}" destId="{F51DB538-68C6-4628-BB39-E0C947B0CF0D}" srcOrd="7" destOrd="0" presId="urn:microsoft.com/office/officeart/2005/8/layout/process4"/>
    <dgm:cxn modelId="{1F567DFA-9B8A-41AC-8172-FAE2157B4515}" type="presParOf" srcId="{16C90359-6B9F-4274-8AB2-5383571EA6BC}" destId="{B45961F1-6BB4-424D-B7D5-7066B3BA8ED4}" srcOrd="8" destOrd="0" presId="urn:microsoft.com/office/officeart/2005/8/layout/process4"/>
    <dgm:cxn modelId="{76627B18-DC41-47E5-85A8-652D0464A07A}" type="presParOf" srcId="{B45961F1-6BB4-424D-B7D5-7066B3BA8ED4}" destId="{A126E72E-C22D-41D8-B57A-BC40A86ED423}" srcOrd="0" destOrd="0" presId="urn:microsoft.com/office/officeart/2005/8/layout/process4"/>
    <dgm:cxn modelId="{2D65D2E7-B785-4AC1-B038-4123733226DF}" type="presParOf" srcId="{16C90359-6B9F-4274-8AB2-5383571EA6BC}" destId="{00D42BEB-F9AA-45EF-8A69-0E2F52FCDFA1}" srcOrd="9" destOrd="0" presId="urn:microsoft.com/office/officeart/2005/8/layout/process4"/>
    <dgm:cxn modelId="{D08B0C02-E6AD-459F-A71B-A4CCBB4B796D}" type="presParOf" srcId="{16C90359-6B9F-4274-8AB2-5383571EA6BC}" destId="{94062D5F-AA1F-4EBA-A34E-B6182ABAD3E6}" srcOrd="10" destOrd="0" presId="urn:microsoft.com/office/officeart/2005/8/layout/process4"/>
    <dgm:cxn modelId="{35E12B6B-9B5C-407C-B87E-639D660D9FBD}" type="presParOf" srcId="{94062D5F-AA1F-4EBA-A34E-B6182ABAD3E6}" destId="{9FD417B5-698E-4128-ADAA-F22BD5ABDECF}" srcOrd="0" destOrd="0" presId="urn:microsoft.com/office/officeart/2005/8/layout/process4"/>
    <dgm:cxn modelId="{8A3B2050-4B77-4B63-BFF5-1A7D7B50056D}" type="presParOf" srcId="{16C90359-6B9F-4274-8AB2-5383571EA6BC}" destId="{7BEC2295-D639-4A57-A5F6-458D9C0A4586}" srcOrd="11" destOrd="0" presId="urn:microsoft.com/office/officeart/2005/8/layout/process4"/>
    <dgm:cxn modelId="{FC650B0C-E0EF-4A34-B43B-70A3779E1304}" type="presParOf" srcId="{16C90359-6B9F-4274-8AB2-5383571EA6BC}" destId="{4070FE2A-7BA0-4E83-AB93-632811540D36}" srcOrd="12" destOrd="0" presId="urn:microsoft.com/office/officeart/2005/8/layout/process4"/>
    <dgm:cxn modelId="{48D46772-7FF0-4A35-AD38-5DABE562B4E8}" type="presParOf" srcId="{4070FE2A-7BA0-4E83-AB93-632811540D36}" destId="{730EB2ED-9F8D-4589-A583-E62B25634C46}" srcOrd="0" destOrd="0" presId="urn:microsoft.com/office/officeart/2005/8/layout/process4"/>
    <dgm:cxn modelId="{77F33A23-C6C7-441A-98D4-4533E0DDF66B}" type="presParOf" srcId="{16C90359-6B9F-4274-8AB2-5383571EA6BC}" destId="{24D0F212-BA50-4374-A799-7D209255967C}" srcOrd="13" destOrd="0" presId="urn:microsoft.com/office/officeart/2005/8/layout/process4"/>
    <dgm:cxn modelId="{8E4FE86F-BB9B-482C-B47D-8505C04560AE}" type="presParOf" srcId="{16C90359-6B9F-4274-8AB2-5383571EA6BC}" destId="{DE865B50-27AF-4D08-9ACC-F6AC81CD1EF3}" srcOrd="14" destOrd="0" presId="urn:microsoft.com/office/officeart/2005/8/layout/process4"/>
    <dgm:cxn modelId="{3FBE4B5B-0F96-4948-BE3A-6FE58CE42209}" type="presParOf" srcId="{DE865B50-27AF-4D08-9ACC-F6AC81CD1EF3}" destId="{56A368D2-361F-4769-81C1-4FBB6D1D39F4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56447-7606-40E0-A4CB-43F03189A3D2}">
      <dsp:nvSpPr>
        <dsp:cNvPr id="0" name=""/>
        <dsp:cNvSpPr/>
      </dsp:nvSpPr>
      <dsp:spPr>
        <a:xfrm>
          <a:off x="0" y="4495595"/>
          <a:ext cx="8508520" cy="3457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>
              <a:latin typeface="Times New Roman" pitchFamily="18" charset="0"/>
              <a:cs typeface="Times New Roman" pitchFamily="18" charset="0"/>
            </a:rPr>
            <a:t>Заключение договора аренды</a:t>
          </a:r>
        </a:p>
      </dsp:txBody>
      <dsp:txXfrm>
        <a:off x="0" y="4495595"/>
        <a:ext cx="8508520" cy="345776"/>
      </dsp:txXfrm>
    </dsp:sp>
    <dsp:sp modelId="{762266F7-9A28-4460-8957-2F52E8CCBFEE}">
      <dsp:nvSpPr>
        <dsp:cNvPr id="0" name=""/>
        <dsp:cNvSpPr/>
      </dsp:nvSpPr>
      <dsp:spPr>
        <a:xfrm rot="10800000">
          <a:off x="0" y="3968977"/>
          <a:ext cx="8508520" cy="531804"/>
        </a:xfrm>
        <a:prstGeom prst="upArrowCallout">
          <a:avLst/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>
              <a:latin typeface="Times New Roman" pitchFamily="18" charset="0"/>
              <a:cs typeface="Times New Roman" pitchFamily="18" charset="0"/>
            </a:rPr>
            <a:t>Проведение аукциона или конкурса</a:t>
          </a:r>
        </a:p>
      </dsp:txBody>
      <dsp:txXfrm rot="10800000">
        <a:off x="0" y="3968977"/>
        <a:ext cx="8508520" cy="345550"/>
      </dsp:txXfrm>
    </dsp:sp>
    <dsp:sp modelId="{CBF72F36-4F63-4DA0-BC55-18A103BBDAD7}">
      <dsp:nvSpPr>
        <dsp:cNvPr id="0" name=""/>
        <dsp:cNvSpPr/>
      </dsp:nvSpPr>
      <dsp:spPr>
        <a:xfrm rot="10800000">
          <a:off x="0" y="3383776"/>
          <a:ext cx="8508520" cy="590388"/>
        </a:xfrm>
        <a:prstGeom prst="upArrowCallout">
          <a:avLst/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>
              <a:latin typeface="Times New Roman" pitchFamily="18" charset="0"/>
              <a:cs typeface="Times New Roman" pitchFamily="18" charset="0"/>
            </a:rPr>
            <a:t>Разработка и утверждение  конкурсной/аукционной документации. </a:t>
          </a:r>
        </a:p>
        <a:p>
          <a:pPr lvl="0" algn="ctr" defTabSz="57785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>
              <a:latin typeface="Times New Roman" pitchFamily="18" charset="0"/>
              <a:cs typeface="Times New Roman" pitchFamily="18" charset="0"/>
            </a:rPr>
            <a:t>Создание конкурсной/аукционной комиссии</a:t>
          </a:r>
        </a:p>
      </dsp:txBody>
      <dsp:txXfrm rot="10800000">
        <a:off x="0" y="3383776"/>
        <a:ext cx="8508520" cy="383616"/>
      </dsp:txXfrm>
    </dsp:sp>
    <dsp:sp modelId="{067AA440-D64E-4BFB-B669-80B9CB0059A2}">
      <dsp:nvSpPr>
        <dsp:cNvPr id="0" name=""/>
        <dsp:cNvSpPr/>
      </dsp:nvSpPr>
      <dsp:spPr>
        <a:xfrm rot="10800000">
          <a:off x="0" y="2677934"/>
          <a:ext cx="8508520" cy="711027"/>
        </a:xfrm>
        <a:prstGeom prst="upArrowCallout">
          <a:avLst/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>
              <a:latin typeface="Times New Roman" pitchFamily="18" charset="0"/>
              <a:cs typeface="Times New Roman" pitchFamily="18" charset="0"/>
            </a:rPr>
            <a:t>Проект решения ТГД об организации и проведении конкурса или аукциона на право заключения договора аренды</a:t>
          </a:r>
        </a:p>
      </dsp:txBody>
      <dsp:txXfrm rot="10800000">
        <a:off x="0" y="2677934"/>
        <a:ext cx="8508520" cy="462004"/>
      </dsp:txXfrm>
    </dsp:sp>
    <dsp:sp modelId="{A126E72E-C22D-41D8-B57A-BC40A86ED423}">
      <dsp:nvSpPr>
        <dsp:cNvPr id="0" name=""/>
        <dsp:cNvSpPr/>
      </dsp:nvSpPr>
      <dsp:spPr>
        <a:xfrm rot="10800000">
          <a:off x="536292" y="1832213"/>
          <a:ext cx="2832316" cy="531804"/>
        </a:xfrm>
        <a:prstGeom prst="rect">
          <a:avLst/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>
              <a:latin typeface="Times New Roman" pitchFamily="18" charset="0"/>
              <a:cs typeface="Times New Roman" pitchFamily="18" charset="0"/>
            </a:rPr>
            <a:t>Отказ в организации и проведении конкурса или аукциона</a:t>
          </a:r>
        </a:p>
      </dsp:txBody>
      <dsp:txXfrm rot="10800000">
        <a:off x="536292" y="1832213"/>
        <a:ext cx="2832316" cy="531804"/>
      </dsp:txXfrm>
    </dsp:sp>
    <dsp:sp modelId="{9FD417B5-698E-4128-ADAA-F22BD5ABDECF}">
      <dsp:nvSpPr>
        <dsp:cNvPr id="0" name=""/>
        <dsp:cNvSpPr/>
      </dsp:nvSpPr>
      <dsp:spPr>
        <a:xfrm rot="10800000">
          <a:off x="5397252" y="1842611"/>
          <a:ext cx="2944543" cy="678220"/>
        </a:xfrm>
        <a:prstGeom prst="upArrowCallout">
          <a:avLst/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>
              <a:latin typeface="Times New Roman" pitchFamily="18" charset="0"/>
              <a:cs typeface="Times New Roman" pitchFamily="18" charset="0"/>
            </a:rPr>
            <a:t>Об организации и проведении конкурса или аукциона</a:t>
          </a:r>
        </a:p>
      </dsp:txBody>
      <dsp:txXfrm rot="10800000">
        <a:off x="5397252" y="1842611"/>
        <a:ext cx="2944543" cy="440687"/>
      </dsp:txXfrm>
    </dsp:sp>
    <dsp:sp modelId="{730EB2ED-9F8D-4589-A583-E62B25634C46}">
      <dsp:nvSpPr>
        <dsp:cNvPr id="0" name=""/>
        <dsp:cNvSpPr/>
      </dsp:nvSpPr>
      <dsp:spPr>
        <a:xfrm rot="10800000">
          <a:off x="0" y="951664"/>
          <a:ext cx="8508520" cy="531804"/>
        </a:xfrm>
        <a:prstGeom prst="rect">
          <a:avLst/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>
              <a:latin typeface="Times New Roman" pitchFamily="18" charset="0"/>
              <a:cs typeface="Times New Roman" pitchFamily="18" charset="0"/>
            </a:rPr>
            <a:t>КИиЗО принимает решение</a:t>
          </a:r>
        </a:p>
      </dsp:txBody>
      <dsp:txXfrm rot="10800000">
        <a:off x="0" y="951664"/>
        <a:ext cx="8508520" cy="531804"/>
      </dsp:txXfrm>
    </dsp:sp>
    <dsp:sp modelId="{56A368D2-361F-4769-81C1-4FBB6D1D39F4}">
      <dsp:nvSpPr>
        <dsp:cNvPr id="0" name=""/>
        <dsp:cNvSpPr/>
      </dsp:nvSpPr>
      <dsp:spPr>
        <a:xfrm rot="10800000">
          <a:off x="0" y="683"/>
          <a:ext cx="8508520" cy="956168"/>
        </a:xfrm>
        <a:prstGeom prst="upArrowCallou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>
              <a:latin typeface="Times New Roman" pitchFamily="18" charset="0"/>
              <a:cs typeface="Times New Roman" pitchFamily="18" charset="0"/>
            </a:rPr>
            <a:t>Заявитель предоставляет адрес КИиЗО заявление о предоставлении в аренду объекта с приложением документов,  подтверждающих соответствие заявителя ст. 4 федерального закона от 24.07.2007 № 209-ФЗ </a:t>
          </a:r>
          <a:br>
            <a:rPr lang="ru-RU" sz="1300" b="1" kern="1200">
              <a:latin typeface="Times New Roman" pitchFamily="18" charset="0"/>
              <a:cs typeface="Times New Roman" pitchFamily="18" charset="0"/>
            </a:rPr>
          </a:br>
          <a:r>
            <a:rPr lang="ru-RU" sz="1300" b="1" kern="1200">
              <a:latin typeface="Times New Roman" pitchFamily="18" charset="0"/>
              <a:cs typeface="Times New Roman" pitchFamily="18" charset="0"/>
            </a:rPr>
            <a:t>и условиям, предусмотренным муниципальными программами развития </a:t>
          </a:r>
          <a:r>
            <a:rPr lang="ru-RU" sz="1300" b="1" kern="1200" err="1">
              <a:latin typeface="Times New Roman" pitchFamily="18" charset="0"/>
              <a:cs typeface="Times New Roman" pitchFamily="18" charset="0"/>
            </a:rPr>
            <a:t>СМиСП</a:t>
          </a:r>
          <a:endParaRPr lang="ru-RU" sz="13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0" y="683"/>
        <a:ext cx="8508520" cy="62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ABE8E-1455-4C2B-9BE7-47B2525B5764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17979-329F-4B73-AF61-B8479E2B1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848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04271"/>
            <a:ext cx="1478756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97" y="304271"/>
            <a:ext cx="4321969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97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32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424788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824555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37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98" y="1521354"/>
            <a:ext cx="2900363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61" y="1521354"/>
            <a:ext cx="2900363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56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04274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7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7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68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782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36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4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04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77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04271"/>
            <a:ext cx="1478756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97" y="304271"/>
            <a:ext cx="4321969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1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424788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824555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98" y="1521354"/>
            <a:ext cx="2900363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61" y="1521354"/>
            <a:ext cx="2900363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04274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7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7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04274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5296965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5296965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5296965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04274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5296965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5296965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5296965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4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7000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550" y="310551"/>
            <a:ext cx="8724900" cy="2000249"/>
          </a:xfrm>
          <a:noFill/>
        </p:spPr>
        <p:txBody>
          <a:bodyPr>
            <a:noAutofit/>
          </a:bodyPr>
          <a:lstStyle/>
          <a:p>
            <a:r>
              <a:rPr lang="ru-RU" sz="3200" b="1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Предоставление имущества муниципального образования город Тула в аренду субъектам малого, среднего предпринимательства и самозанятым гражданам</a:t>
            </a:r>
            <a:endParaRPr lang="ru-RU" sz="3200" b="1">
              <a:ln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PT Astra Serif"/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7000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3359" y="118822"/>
            <a:ext cx="9147359" cy="1135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 dirty="0">
                <a:ln/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Перечень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муниципального имущества, сводного от прав третьих лиц, предназначенного для предоставления во владение и (или) пользование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предпринимательства, на территории муниципального образования город Тула</a:t>
            </a:r>
            <a:r>
              <a:rPr lang="ru-RU" sz="1400" b="1" dirty="0">
                <a:ln/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 утверждённый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Решением Тульской городской Думы от 25.11.2020 № 17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/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359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494434"/>
              </p:ext>
            </p:extLst>
          </p:nvPr>
        </p:nvGraphicFramePr>
        <p:xfrm>
          <a:off x="210988" y="1254992"/>
          <a:ext cx="4301730" cy="4151118"/>
        </p:xfrm>
        <a:graphic>
          <a:graphicData uri="http://schemas.openxmlformats.org/drawingml/2006/table">
            <a:tbl>
              <a:tblPr/>
              <a:tblGrid>
                <a:gridCol w="405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29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Наименование объекта учета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Адрес (местоположение) 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объекта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6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069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II,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лит.А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1 этаж, номера на поэтажном плане №№1-22, общая площадь 170,5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ул.М.Мазая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д.3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069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ru-RU" sz="900" b="0" i="0" u="none" strike="noStrike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1,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лит.А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1-ый этаж, номера на поэтажном плане №№3-10, общая площадь 42,7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ул. </a:t>
                      </a:r>
                      <a:r>
                        <a:rPr lang="ru-RU" sz="900" b="0" i="0" u="none" strike="noStrike" kern="120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М.Горького</a:t>
                      </a:r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45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53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ru-RU" sz="900" b="0" i="0" u="none" strike="noStrike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11,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лит.А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1 этаж, номера на поэтажном плане №№1-23, общая площадь 198,9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b="0" i="0" u="none" strike="noStrike" kern="120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ул.Циолковского</a:t>
                      </a:r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д.12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53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B23F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4**</a:t>
                      </a:r>
                      <a:endParaRPr lang="ru-RU" sz="900" b="0" i="0" u="none" strike="noStrike" kern="1200" dirty="0">
                        <a:solidFill>
                          <a:srgbClr val="B23F0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B23F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1, </a:t>
                      </a:r>
                      <a:r>
                        <a:rPr lang="ru-RU" sz="900" b="0" i="0" u="none" strike="noStrike" kern="1200" dirty="0" err="1">
                          <a:solidFill>
                            <a:srgbClr val="B23F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лит.А</a:t>
                      </a:r>
                      <a:r>
                        <a:rPr lang="ru-RU" sz="900" b="0" i="0" u="none" strike="noStrike" kern="1200" dirty="0">
                          <a:solidFill>
                            <a:srgbClr val="B23F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1 этаж, номера на поэтажном плане №№1-7, площадь 105,0 </a:t>
                      </a:r>
                      <a:r>
                        <a:rPr lang="ru-RU" sz="900" b="0" i="0" u="none" strike="noStrike" kern="1200" dirty="0" err="1">
                          <a:solidFill>
                            <a:srgbClr val="B23F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 dirty="0">
                        <a:solidFill>
                          <a:srgbClr val="B23F0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err="1">
                          <a:solidFill>
                            <a:srgbClr val="B23F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 dirty="0">
                          <a:solidFill>
                            <a:srgbClr val="B23F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b="0" i="0" u="none" strike="noStrike" kern="1200" dirty="0" err="1">
                          <a:solidFill>
                            <a:srgbClr val="B23F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ул.Макаренко</a:t>
                      </a:r>
                      <a:r>
                        <a:rPr lang="ru-RU" sz="900" b="0" i="0" u="none" strike="noStrike" kern="1200" dirty="0">
                          <a:solidFill>
                            <a:srgbClr val="B23F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д.17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65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II, этаж цокольный, номера на поэтажном плане 1,2,2а,3,4,4а,5-11,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лит.А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общая площадь 169,5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ул.Демонстрации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д.138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65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I, этаж 1, номера на поэтажном плане 1-10,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лит.А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общая площадь 106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ул.Ползунова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</a:t>
                      </a:r>
                      <a:b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д.17, пом.</a:t>
                      </a: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23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III, 1 этаж, </a:t>
                      </a:r>
                      <a:r>
                        <a:rPr lang="ru-RU" sz="9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лит.А</a:t>
                      </a:r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номер на поэтажном плане 1, общая площадь 18,7 </a:t>
                      </a:r>
                      <a:r>
                        <a:rPr lang="ru-RU" sz="9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ул.Болотова</a:t>
                      </a:r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д.69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069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8*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2,      1 этаж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b="0" i="0" u="none" strike="noStrike" kern="120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ул.Кутузова</a:t>
                      </a:r>
                      <a:r>
                        <a:rPr lang="ru-RU" sz="9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д.82</a:t>
                      </a: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09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9*</a:t>
                      </a:r>
                      <a:endParaRPr lang="ru-RU" sz="900" b="0" i="0" u="none" strike="noStrike" kern="1200" dirty="0">
                        <a:solidFill>
                          <a:srgbClr val="0070C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5317" marR="5317" marT="5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Х, подвал, общая площадь 153,5 </a:t>
                      </a:r>
                      <a:r>
                        <a:rPr lang="ru-RU" sz="900" b="0" i="0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 dirty="0">
                        <a:solidFill>
                          <a:srgbClr val="0070C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 Тула, Центральный район, проспект Ленина, д.68, пом. Х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986023"/>
              </p:ext>
            </p:extLst>
          </p:nvPr>
        </p:nvGraphicFramePr>
        <p:xfrm>
          <a:off x="4689464" y="1253885"/>
          <a:ext cx="4277789" cy="4131900"/>
        </p:xfrm>
        <a:graphic>
          <a:graphicData uri="http://schemas.openxmlformats.org/drawingml/2006/table">
            <a:tbl>
              <a:tblPr/>
              <a:tblGrid>
                <a:gridCol w="453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98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Наименование объекта учета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Адрес (местоположение) 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объекта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89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60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10*</a:t>
                      </a:r>
                      <a:endParaRPr lang="ru-RU" sz="900" b="0" i="0" u="none" strike="noStrike" kern="1200" dirty="0">
                        <a:solidFill>
                          <a:srgbClr val="0070C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II,  этаж подвал, лит. А1,  номера на поэтажном плане №№1-8, общая площадь 60,5 </a:t>
                      </a:r>
                      <a:r>
                        <a:rPr lang="ru-RU" sz="900" b="0" i="0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 dirty="0">
                        <a:solidFill>
                          <a:srgbClr val="0070C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 Тула, Центральный район, ул. </a:t>
                      </a:r>
                      <a:r>
                        <a:rPr lang="ru-RU" sz="900" b="0" i="0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Кауля</a:t>
                      </a:r>
                      <a:r>
                        <a:rPr lang="ru-RU" sz="9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д.45, корп.1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50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1,  номера на поэтажном плане №№ 1-7, 1 этаж, лит А, общая площадь 58,6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Центральный район, п. Менделеевский, </a:t>
                      </a:r>
                      <a:b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 Льва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Тостого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д.5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7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70, 1 этаж, номера на поэтажном плане №№2-3,11-12, общая площадь 55,1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ул.Ползунова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д.15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06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 III,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лит.А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а1, цокольный этаж, номера на поэтажном плане №№1-7, общая площадь 73,1 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 Тула, Привокзальный район, пос. Косая Гора, </a:t>
                      </a:r>
                      <a:b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 М. Горького, д. 32-34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749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14*</a:t>
                      </a:r>
                      <a:endParaRPr lang="ru-RU" sz="900" b="0" i="0" u="none" strike="noStrike" kern="1200" dirty="0">
                        <a:solidFill>
                          <a:srgbClr val="0070C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помещение, </a:t>
                      </a:r>
                      <a:r>
                        <a:rPr lang="ru-RU" sz="900" b="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этаж 1, номера </a:t>
                      </a:r>
                      <a:r>
                        <a:rPr lang="ru-RU" sz="9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на поэтажном плане </a:t>
                      </a:r>
                      <a:r>
                        <a:rPr lang="ru-RU" sz="900" b="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№№ 1-13, лит. А1, </a:t>
                      </a:r>
                      <a:r>
                        <a:rPr lang="ru-RU" sz="9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общая площадь 67,5 </a:t>
                      </a:r>
                      <a:r>
                        <a:rPr lang="ru-RU" sz="900" b="0" i="0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 dirty="0">
                        <a:solidFill>
                          <a:srgbClr val="0070C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b="0" i="0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ул.Н.Руднева</a:t>
                      </a:r>
                      <a:r>
                        <a:rPr lang="ru-RU" sz="9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д. 68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30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нежилое помещение, </a:t>
                      </a:r>
                      <a:b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общая площадь 91,1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Тульская область, </a:t>
                      </a:r>
                      <a:b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р-н Ленинский, </a:t>
                      </a:r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рп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 Ленинский, пер Советский, д 9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98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земельный участок, 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общая площадь 1 286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кв.м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PT Astra Serif"/>
                        <a:ea typeface="+mn-ea"/>
                        <a:cs typeface="+mn-cs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г.Тула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, ул. Демонстрации, </a:t>
                      </a:r>
                      <a:b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д. 160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38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Амфитеатр фонтан (МАФ)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 Тула, ул. Советская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74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Павильон киоск (МАФ)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T Astra Serif"/>
                          <a:ea typeface="+mn-ea"/>
                          <a:cs typeface="+mn-cs"/>
                        </a:rPr>
                        <a:t>г. Тула, ул. Советская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1160" y="5406110"/>
            <a:ext cx="88360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00" b="1" dirty="0">
                <a:ln/>
                <a:solidFill>
                  <a:schemeClr val="accent1">
                    <a:lumMod val="75000"/>
                  </a:schemeClr>
                </a:solidFill>
                <a:latin typeface="PT Astra Serif"/>
              </a:rPr>
              <a:t>* - Имущество передано субъектам МСП в </a:t>
            </a:r>
            <a:r>
              <a:rPr lang="ru-RU" sz="900" b="1" dirty="0" smtClean="0">
                <a:ln/>
                <a:solidFill>
                  <a:schemeClr val="accent1">
                    <a:lumMod val="75000"/>
                  </a:schemeClr>
                </a:solidFill>
                <a:latin typeface="PT Astra Serif"/>
              </a:rPr>
              <a:t>аренду; </a:t>
            </a:r>
            <a:r>
              <a:rPr lang="ru-RU" sz="900" b="1" dirty="0" smtClean="0">
                <a:ln/>
                <a:solidFill>
                  <a:srgbClr val="B23F00"/>
                </a:solidFill>
                <a:latin typeface="PT Astra Serif"/>
              </a:rPr>
              <a:t>** - В отношении имущества реализовано преимущественное право в соответствии с 159-ФЗ</a:t>
            </a:r>
            <a:endParaRPr lang="ru-RU" sz="900" b="1" dirty="0">
              <a:solidFill>
                <a:srgbClr val="B23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b="1">
                <a:ln/>
                <a:solidFill>
                  <a:srgbClr val="ED7D31">
                    <a:lumMod val="75000"/>
                  </a:srgbClr>
                </a:solidFill>
                <a:latin typeface="PT Astra Serif"/>
                <a:ea typeface="+mn-ea"/>
                <a:cs typeface="+mn-cs"/>
              </a:rPr>
              <a:t>Перечень </a:t>
            </a:r>
            <a:r>
              <a:rPr lang="ru-RU" sz="1400" b="1">
                <a:solidFill>
                  <a:srgbClr val="ED7D31">
                    <a:lumMod val="75000"/>
                  </a:srgbClr>
                </a:solidFill>
                <a:latin typeface="PT Astra Serif"/>
                <a:ea typeface="+mn-ea"/>
                <a:cs typeface="+mn-cs"/>
              </a:rPr>
              <a:t>муниципального имущества, сводного от прав третьих лиц, предназначенного для предоставления во владение и (или) пользование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предпринимательства, на территории муниципального образования город Тула</a:t>
            </a:r>
            <a:r>
              <a:rPr lang="ru-RU" sz="1400" b="1">
                <a:ln/>
                <a:solidFill>
                  <a:srgbClr val="ED7D31">
                    <a:lumMod val="75000"/>
                  </a:srgbClr>
                </a:solidFill>
                <a:latin typeface="PT Astra Serif"/>
                <a:ea typeface="+mn-ea"/>
                <a:cs typeface="+mn-cs"/>
              </a:rPr>
              <a:t> утверждённый </a:t>
            </a:r>
            <a:r>
              <a:rPr lang="ru-RU" sz="1400" b="1">
                <a:solidFill>
                  <a:srgbClr val="ED7D31">
                    <a:lumMod val="75000"/>
                  </a:srgbClr>
                </a:solidFill>
                <a:latin typeface="PT Astra Serif"/>
                <a:ea typeface="+mn-ea"/>
                <a:cs typeface="+mn-cs"/>
              </a:rPr>
              <a:t>Решением Тульской городской Думы от 25.11.2020 № 17</a:t>
            </a:r>
            <a:r>
              <a:rPr lang="en-US" sz="1400" b="1">
                <a:solidFill>
                  <a:srgbClr val="ED7D31">
                    <a:lumMod val="75000"/>
                  </a:srgbClr>
                </a:solidFill>
                <a:latin typeface="PT Astra Serif"/>
                <a:ea typeface="+mn-ea"/>
                <a:cs typeface="+mn-cs"/>
              </a:rPr>
              <a:t>/</a:t>
            </a:r>
            <a:r>
              <a:rPr lang="ru-RU" sz="1400" b="1">
                <a:solidFill>
                  <a:srgbClr val="ED7D31">
                    <a:lumMod val="75000"/>
                  </a:srgbClr>
                </a:solidFill>
                <a:latin typeface="PT Astra Serif"/>
                <a:ea typeface="+mn-ea"/>
                <a:cs typeface="+mn-cs"/>
              </a:rPr>
              <a:t>359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949064"/>
              </p:ext>
            </p:extLst>
          </p:nvPr>
        </p:nvGraphicFramePr>
        <p:xfrm>
          <a:off x="1579102" y="1602702"/>
          <a:ext cx="5437391" cy="2076680"/>
        </p:xfrm>
        <a:graphic>
          <a:graphicData uri="http://schemas.openxmlformats.org/drawingml/2006/table">
            <a:tbl>
              <a:tblPr/>
              <a:tblGrid>
                <a:gridCol w="57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98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№ п/п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Наименование объекта учета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Адрес (местоположение) 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объекта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896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601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19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нежилое помещение II,  этаж 1,   номера на поэтажном плане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№№3-12, 14, лит. А1,</a:t>
                      </a:r>
                      <a:b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общая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площадь 145,8 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кв.м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г. Тула, Зареченский район, </a:t>
                      </a:r>
                      <a:b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ул.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Пузакова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д.44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50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нежилое помещение,  номер на поэтажном плане №19, 2 этаж, лит А, общая площадь 20,2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кв.м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г. Тула, Привокзальный район,  </a:t>
                      </a:r>
                      <a:b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бывший пос. Косая Гора, </a:t>
                      </a:r>
                      <a:b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ул. Октябрьская, д. 1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7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21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ru-RU" sz="9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нежилое помещение II, </a:t>
                      </a:r>
                      <a:r>
                        <a:rPr lang="ru-RU" sz="9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лит.А</a:t>
                      </a:r>
                      <a:r>
                        <a:rPr lang="ru-RU" sz="9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</a:t>
                      </a:r>
                      <a:r>
                        <a:rPr lang="ru-RU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цокольный </a:t>
                      </a:r>
                      <a:r>
                        <a:rPr lang="ru-RU" sz="9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этаж, номера на поэтажном </a:t>
                      </a:r>
                      <a:r>
                        <a:rPr lang="ru-RU" sz="9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плане </a:t>
                      </a:r>
                      <a:r>
                        <a:rPr lang="ru-RU" sz="900" b="0" i="0" u="none" strike="noStrike" kern="1200" noProof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№№5,7,9,11,12, </a:t>
                      </a:r>
                      <a:r>
                        <a:rPr lang="ru-RU" sz="9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общая площадь 74,9 </a:t>
                      </a:r>
                      <a:r>
                        <a:rPr lang="ru-RU" sz="9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кв.м</a:t>
                      </a:r>
                      <a:endParaRPr lang="ru-RU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г. Тула, Привокзальный район, </a:t>
                      </a:r>
                      <a:b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бывший пос. Косая Гора, </a:t>
                      </a:r>
                      <a:b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ул.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М.Горького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д. 32-34</a:t>
                      </a:r>
                    </a:p>
                  </a:txBody>
                  <a:tcPr marL="3507" marR="3507" marT="35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11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7000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85725"/>
            <a:ext cx="8724900" cy="914940"/>
          </a:xfrm>
          <a:noFill/>
        </p:spPr>
        <p:txBody>
          <a:bodyPr>
            <a:noAutofit/>
          </a:bodyPr>
          <a:lstStyle/>
          <a:p>
            <a:r>
              <a:rPr lang="ru-RU" sz="2800" b="1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Условия заключения договора аренды, </a:t>
            </a:r>
            <a:br>
              <a:rPr lang="ru-RU" sz="2800" b="1">
                <a:solidFill>
                  <a:schemeClr val="accent2">
                    <a:lumMod val="75000"/>
                  </a:schemeClr>
                </a:solidFill>
                <a:latin typeface="PT Astra Serif"/>
              </a:rPr>
            </a:br>
            <a:r>
              <a:rPr lang="ru-RU" sz="2800" b="1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в рамках имущественной поддержки </a:t>
            </a:r>
            <a:r>
              <a:rPr lang="ru-RU" sz="2800" b="1" err="1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СМиСП</a:t>
            </a:r>
            <a:r>
              <a:rPr lang="ru-RU" sz="2800" b="1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:</a:t>
            </a:r>
            <a:endParaRPr lang="ru-RU" sz="2800" b="1">
              <a:ln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PT Astra Serif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5825" y="948366"/>
            <a:ext cx="6901133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>
                <a:latin typeface="Times New Roman"/>
                <a:cs typeface="Times New Roman"/>
              </a:rPr>
              <a:t>Арендатор: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- субъект малого и среднего предпринимательства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- организация, образующая инфраструктуру поддержки субъектов малого и среднего предпринимательства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- физические лица, не являющиеся индивидуальными предпринимателями, применяющие специальный налоговый режим "Налог на профессиональный доход"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2. Имущество должно быть включено в Перечень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3. Срок договора не менее чем 5 лет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4. Договор заключается по результатам аукциона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5. Льготная арендная </a:t>
            </a:r>
            <a:r>
              <a:rPr lang="ru-RU" b="1" dirty="0" smtClean="0">
                <a:latin typeface="Times New Roman"/>
                <a:cs typeface="Times New Roman"/>
              </a:rPr>
              <a:t>плата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6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7000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85724"/>
            <a:ext cx="8724900" cy="466367"/>
          </a:xfrm>
          <a:noFill/>
        </p:spPr>
        <p:txBody>
          <a:bodyPr>
            <a:noAutofit/>
          </a:bodyPr>
          <a:lstStyle/>
          <a:p>
            <a:r>
              <a:rPr lang="ru-RU" sz="3200" b="1">
                <a:solidFill>
                  <a:schemeClr val="accent2">
                    <a:lumMod val="75000"/>
                  </a:schemeClr>
                </a:solidFill>
                <a:latin typeface="PT Astra Serif"/>
              </a:rPr>
              <a:t>Организация конкурса или аукциона</a:t>
            </a:r>
            <a:endParaRPr lang="ru-RU" sz="3200" b="1">
              <a:ln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PT Astra Serif"/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651949221"/>
              </p:ext>
            </p:extLst>
          </p:nvPr>
        </p:nvGraphicFramePr>
        <p:xfrm>
          <a:off x="255917" y="600374"/>
          <a:ext cx="8508520" cy="4842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Стрелка вниз 21"/>
          <p:cNvSpPr/>
          <p:nvPr/>
        </p:nvSpPr>
        <p:spPr>
          <a:xfrm>
            <a:off x="6988923" y="2051214"/>
            <a:ext cx="310551" cy="396140"/>
          </a:xfrm>
          <a:prstGeom prst="downArrow">
            <a:avLst/>
          </a:prstGeom>
          <a:solidFill>
            <a:srgbClr val="B23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015299" y="2051214"/>
            <a:ext cx="310551" cy="365921"/>
          </a:xfrm>
          <a:prstGeom prst="downArrow">
            <a:avLst/>
          </a:prstGeom>
          <a:solidFill>
            <a:srgbClr val="B23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167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961</Words>
  <Application>Microsoft Office PowerPoint</Application>
  <PresentationFormat>Экран (16:10)</PresentationFormat>
  <Paragraphs>113</Paragraphs>
  <Slides>5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PT Astra Serif</vt:lpstr>
      <vt:lpstr>Times New Roman</vt:lpstr>
      <vt:lpstr>Тема Office</vt:lpstr>
      <vt:lpstr>5_Тема Office</vt:lpstr>
      <vt:lpstr>Предоставление имущества муниципального образования город Тула в аренду субъектам малого, среднего предпринимательства и самозанятым гражданам</vt:lpstr>
      <vt:lpstr>Презентация PowerPoint</vt:lpstr>
      <vt:lpstr>Перечень муниципального имущества, сводного от прав третьих лиц, предназначенного для предоставления во владение и (или) пользование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предпринимательства, на территории муниципального образования город Тула утверждённый Решением Тульской городской Думы от 25.11.2020 № 17/359</vt:lpstr>
      <vt:lpstr>Условия заключения договора аренды,  в рамках имущественной поддержки СМиСП:</vt:lpstr>
      <vt:lpstr>Организация конкурса или аукциона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Лукошников Павел Мансурович</cp:lastModifiedBy>
  <cp:revision>142</cp:revision>
  <cp:lastPrinted>2021-12-16T08:18:06Z</cp:lastPrinted>
  <dcterms:created xsi:type="dcterms:W3CDTF">2014-11-21T11:00:06Z</dcterms:created>
  <dcterms:modified xsi:type="dcterms:W3CDTF">2022-04-07T11:17:19Z</dcterms:modified>
</cp:coreProperties>
</file>